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C5C_127A522F.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C31_F020396A.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119"/>
  </p:notesMasterIdLst>
  <p:handoutMasterIdLst>
    <p:handoutMasterId r:id="rId120"/>
  </p:handoutMasterIdLst>
  <p:sldIdLst>
    <p:sldId id="799" r:id="rId4"/>
    <p:sldId id="798" r:id="rId5"/>
    <p:sldId id="800" r:id="rId6"/>
    <p:sldId id="801" r:id="rId7"/>
    <p:sldId id="257" r:id="rId8"/>
    <p:sldId id="387" r:id="rId9"/>
    <p:sldId id="804" r:id="rId10"/>
    <p:sldId id="615" r:id="rId11"/>
    <p:sldId id="616" r:id="rId12"/>
    <p:sldId id="690" r:id="rId13"/>
    <p:sldId id="3146" r:id="rId14"/>
    <p:sldId id="3014" r:id="rId15"/>
    <p:sldId id="2147" r:id="rId16"/>
    <p:sldId id="3106" r:id="rId17"/>
    <p:sldId id="2924" r:id="rId18"/>
    <p:sldId id="3140" r:id="rId19"/>
    <p:sldId id="1960" r:id="rId20"/>
    <p:sldId id="3158" r:id="rId21"/>
    <p:sldId id="3148" r:id="rId22"/>
    <p:sldId id="3159" r:id="rId23"/>
    <p:sldId id="3150" r:id="rId24"/>
    <p:sldId id="3232" r:id="rId25"/>
    <p:sldId id="3164" r:id="rId26"/>
    <p:sldId id="2962" r:id="rId27"/>
    <p:sldId id="2963" r:id="rId28"/>
    <p:sldId id="3166" r:id="rId29"/>
    <p:sldId id="3153" r:id="rId30"/>
    <p:sldId id="3243" r:id="rId31"/>
    <p:sldId id="633" r:id="rId32"/>
    <p:sldId id="3144" r:id="rId33"/>
    <p:sldId id="3160" r:id="rId34"/>
    <p:sldId id="1863" r:id="rId35"/>
    <p:sldId id="2127" r:id="rId36"/>
    <p:sldId id="3162" r:id="rId37"/>
    <p:sldId id="1965" r:id="rId38"/>
    <p:sldId id="3167" r:id="rId39"/>
    <p:sldId id="2238" r:id="rId40"/>
    <p:sldId id="2119" r:id="rId41"/>
    <p:sldId id="2129" r:id="rId42"/>
    <p:sldId id="2128" r:id="rId43"/>
    <p:sldId id="2120" r:id="rId44"/>
    <p:sldId id="2273" r:id="rId45"/>
    <p:sldId id="2157" r:id="rId46"/>
    <p:sldId id="2146" r:id="rId47"/>
    <p:sldId id="2133" r:id="rId48"/>
    <p:sldId id="2134" r:id="rId49"/>
    <p:sldId id="2135" r:id="rId50"/>
    <p:sldId id="2136" r:id="rId51"/>
    <p:sldId id="3168" r:id="rId52"/>
    <p:sldId id="3244" r:id="rId53"/>
    <p:sldId id="694" r:id="rId54"/>
    <p:sldId id="3170" r:id="rId55"/>
    <p:sldId id="2031" r:id="rId56"/>
    <p:sldId id="3169" r:id="rId57"/>
    <p:sldId id="3130" r:id="rId58"/>
    <p:sldId id="2057" r:id="rId59"/>
    <p:sldId id="3109" r:id="rId60"/>
    <p:sldId id="3110" r:id="rId61"/>
    <p:sldId id="3111" r:id="rId62"/>
    <p:sldId id="3112" r:id="rId63"/>
    <p:sldId id="3113" r:id="rId64"/>
    <p:sldId id="3114" r:id="rId65"/>
    <p:sldId id="2060" r:id="rId66"/>
    <p:sldId id="2061" r:id="rId67"/>
    <p:sldId id="2062" r:id="rId68"/>
    <p:sldId id="3172" r:id="rId69"/>
    <p:sldId id="2130" r:id="rId70"/>
    <p:sldId id="3115" r:id="rId71"/>
    <p:sldId id="3116" r:id="rId72"/>
    <p:sldId id="3117" r:id="rId73"/>
    <p:sldId id="3173" r:id="rId74"/>
    <p:sldId id="3119" r:id="rId75"/>
    <p:sldId id="3120" r:id="rId76"/>
    <p:sldId id="3121" r:id="rId77"/>
    <p:sldId id="3174" r:id="rId78"/>
    <p:sldId id="3124" r:id="rId79"/>
    <p:sldId id="3125" r:id="rId80"/>
    <p:sldId id="3126" r:id="rId81"/>
    <p:sldId id="3127" r:id="rId82"/>
    <p:sldId id="3128" r:id="rId83"/>
    <p:sldId id="3175" r:id="rId84"/>
    <p:sldId id="3245" r:id="rId85"/>
    <p:sldId id="3177" r:id="rId86"/>
    <p:sldId id="3178" r:id="rId87"/>
    <p:sldId id="3179" r:id="rId88"/>
    <p:sldId id="3180" r:id="rId89"/>
    <p:sldId id="3181" r:id="rId90"/>
    <p:sldId id="3182" r:id="rId91"/>
    <p:sldId id="3183" r:id="rId92"/>
    <p:sldId id="3184" r:id="rId93"/>
    <p:sldId id="3185" r:id="rId94"/>
    <p:sldId id="3186" r:id="rId95"/>
    <p:sldId id="3187" r:id="rId96"/>
    <p:sldId id="3189" r:id="rId97"/>
    <p:sldId id="3190" r:id="rId98"/>
    <p:sldId id="3191" r:id="rId99"/>
    <p:sldId id="3246" r:id="rId100"/>
    <p:sldId id="3247" r:id="rId101"/>
    <p:sldId id="3269" r:id="rId102"/>
    <p:sldId id="3192" r:id="rId103"/>
    <p:sldId id="640" r:id="rId104"/>
    <p:sldId id="612" r:id="rId105"/>
    <p:sldId id="613" r:id="rId106"/>
    <p:sldId id="614" r:id="rId107"/>
    <p:sldId id="3069" r:id="rId108"/>
    <p:sldId id="3107" r:id="rId109"/>
    <p:sldId id="570" r:id="rId110"/>
    <p:sldId id="3027" r:id="rId111"/>
    <p:sldId id="3233" r:id="rId112"/>
    <p:sldId id="3272" r:id="rId113"/>
    <p:sldId id="3223" r:id="rId114"/>
    <p:sldId id="3231" r:id="rId115"/>
    <p:sldId id="3242" r:id="rId116"/>
    <p:sldId id="803" r:id="rId117"/>
    <p:sldId id="389"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172EC8-398A-F0E7-30D6-B0992284DCDE}" name="Logan, Ian" initials="LI" userId="S::ian.logan@ventura.org::dec7a03a-dbfa-489f-9ce5-0592f7eeca5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90D5"/>
    <a:srgbClr val="18477F"/>
    <a:srgbClr val="008C43"/>
    <a:srgbClr val="A10000"/>
    <a:srgbClr val="DCA902"/>
    <a:srgbClr val="B2996B"/>
    <a:srgbClr val="A68C61"/>
    <a:srgbClr val="887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7A753-A727-22CD-0490-852604DD9C05}" v="3" dt="2022-08-16T20:09:36.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4802"/>
    <p:restoredTop sz="89703"/>
  </p:normalViewPr>
  <p:slideViewPr>
    <p:cSldViewPr snapToGrid="0" snapToObjects="1">
      <p:cViewPr>
        <p:scale>
          <a:sx n="118" d="100"/>
          <a:sy n="118" d="100"/>
        </p:scale>
        <p:origin x="440" y="616"/>
      </p:cViewPr>
      <p:guideLst/>
    </p:cSldViewPr>
  </p:slideViewPr>
  <p:outlineViewPr>
    <p:cViewPr>
      <p:scale>
        <a:sx n="33" d="100"/>
        <a:sy n="33" d="100"/>
      </p:scale>
      <p:origin x="0" y="-10784"/>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3" d="100"/>
          <a:sy n="113"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heme" Target="theme/theme1.xml"/><Relationship Id="rId128" Type="http://schemas.openxmlformats.org/officeDocument/2006/relationships/customXml" Target="../customXml/item3.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notesMaster" Target="notesMasters/notesMaster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handoutMaster" Target="handoutMasters/handoutMaster1.xml"/><Relationship Id="rId125"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presProps" Target="presProps.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gan, Ian" userId="S::ian.logan@ventura.org::dec7a03a-dbfa-489f-9ce5-0592f7eeca50" providerId="AD" clId="Web-{4E17A753-A727-22CD-0490-852604DD9C05}"/>
    <pc:docChg chg="mod">
      <pc:chgData name="Logan, Ian" userId="S::ian.logan@ventura.org::dec7a03a-dbfa-489f-9ce5-0592f7eeca50" providerId="AD" clId="Web-{4E17A753-A727-22CD-0490-852604DD9C05}" dt="2022-08-16T20:09:36.204" v="2"/>
      <pc:docMkLst>
        <pc:docMk/>
      </pc:docMkLst>
      <pc:sldChg chg="addCm">
        <pc:chgData name="Logan, Ian" userId="S::ian.logan@ventura.org::dec7a03a-dbfa-489f-9ce5-0592f7eeca50" providerId="AD" clId="Web-{4E17A753-A727-22CD-0490-852604DD9C05}" dt="2022-08-16T20:09:36.204" v="2"/>
        <pc:sldMkLst>
          <pc:docMk/>
          <pc:sldMk cId="4028643690" sldId="3121"/>
        </pc:sldMkLst>
      </pc:sldChg>
      <pc:sldChg chg="addCm">
        <pc:chgData name="Logan, Ian" userId="S::ian.logan@ventura.org::dec7a03a-dbfa-489f-9ce5-0592f7eeca50" providerId="AD" clId="Web-{4E17A753-A727-22CD-0490-852604DD9C05}" dt="2022-08-16T19:27:16.923" v="1"/>
        <pc:sldMkLst>
          <pc:docMk/>
          <pc:sldMk cId="310006319" sldId="3164"/>
        </pc:sldMkLst>
      </pc:sldChg>
    </pc:docChg>
  </pc:docChgLst>
</pc:chgInfo>
</file>

<file path=ppt/comments/modernComment_C31_F020396A.xml><?xml version="1.0" encoding="utf-8"?>
<p188:cmLst xmlns:a="http://schemas.openxmlformats.org/drawingml/2006/main" xmlns:r="http://schemas.openxmlformats.org/officeDocument/2006/relationships" xmlns:p188="http://schemas.microsoft.com/office/powerpoint/2018/8/main">
  <p188:cm id="{63C7D541-980E-436E-9548-1103C68E020D}" authorId="{B9172EC8-398A-F0E7-30D6-B0992284DCDE}" created="2022-08-16T20:09:36.204">
    <pc:sldMkLst xmlns:pc="http://schemas.microsoft.com/office/powerpoint/2013/main/command">
      <pc:docMk/>
      <pc:sldMk cId="4028643690" sldId="3121"/>
    </pc:sldMkLst>
    <p188:txBody>
      <a:bodyPr/>
      <a:lstStyle/>
      <a:p>
        <a:r>
          <a:rPr lang="en-US"/>
          <a:t>Provide conclusions (follow up) questions as examples. </a:t>
        </a:r>
      </a:p>
    </p188:txBody>
  </p188:cm>
</p188:cmLst>
</file>

<file path=ppt/comments/modernComment_C5C_127A522F.xml><?xml version="1.0" encoding="utf-8"?>
<p188:cmLst xmlns:a="http://schemas.openxmlformats.org/drawingml/2006/main" xmlns:r="http://schemas.openxmlformats.org/officeDocument/2006/relationships" xmlns:p188="http://schemas.microsoft.com/office/powerpoint/2018/8/main">
  <p188:cm id="{F84AC741-D32F-4350-9B71-BA87C0F2FFDB}" authorId="{B9172EC8-398A-F0E7-30D6-B0992284DCDE}" created="2022-08-16T19:27:16.923">
    <pc:sldMkLst xmlns:pc="http://schemas.microsoft.com/office/powerpoint/2013/main/command">
      <pc:docMk/>
      <pc:sldMk cId="310006319" sldId="3164"/>
    </pc:sldMkLst>
    <p188:txBody>
      <a:bodyPr/>
      <a:lstStyle/>
      <a:p>
        <a:r>
          <a:rPr lang="en-US"/>
          <a:t>Update "2009" home to more recent</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D36F85-A771-2A4C-B3DA-11B89A0D8C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9882C1-DC00-434E-843D-6B63568C4B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B42860-16D1-FD47-BB5C-6783899D3043}" type="datetimeFigureOut">
              <a:rPr lang="en-US" smtClean="0"/>
              <a:t>8/16/2022</a:t>
            </a:fld>
            <a:endParaRPr lang="en-US"/>
          </a:p>
        </p:txBody>
      </p:sp>
      <p:sp>
        <p:nvSpPr>
          <p:cNvPr id="4" name="Footer Placeholder 3">
            <a:extLst>
              <a:ext uri="{FF2B5EF4-FFF2-40B4-BE49-F238E27FC236}">
                <a16:creationId xmlns:a16="http://schemas.microsoft.com/office/drawing/2014/main" id="{14367D35-58DF-2C49-B4CA-74C96670E583}"/>
              </a:ext>
            </a:extLst>
          </p:cNvPr>
          <p:cNvSpPr>
            <a:spLocks noGrp="1"/>
          </p:cNvSpPr>
          <p:nvPr>
            <p:ph type="ftr" sz="quarter" idx="2"/>
          </p:nvPr>
        </p:nvSpPr>
        <p:spPr>
          <a:xfrm>
            <a:off x="338667" y="8685213"/>
            <a:ext cx="6118577" cy="458787"/>
          </a:xfrm>
          <a:prstGeom prst="rect">
            <a:avLst/>
          </a:prstGeom>
        </p:spPr>
        <p:txBody>
          <a:bodyPr vert="horz" lIns="91440" tIns="45720" rIns="91440" bIns="45720" rtlCol="0" anchor="b"/>
          <a:lstStyle>
            <a:lvl1pPr algn="l">
              <a:defRPr sz="1200"/>
            </a:lvl1pPr>
          </a:lstStyle>
          <a:p>
            <a:r>
              <a:rPr lang="en-US" sz="1000" dirty="0">
                <a:latin typeface="Montserrat" pitchFamily="2" charset="77"/>
              </a:rPr>
              <a:t>3C-REN	How to Market Yourself as a High-Performance Professional	Page 1</a:t>
            </a:r>
          </a:p>
          <a:p>
            <a:r>
              <a:rPr lang="en-US" sz="1000" dirty="0">
                <a:latin typeface="Montserrat" pitchFamily="2" charset="77"/>
              </a:rPr>
              <a:t>Con-Com-T Inc.		(PowerPoint)</a:t>
            </a:r>
          </a:p>
        </p:txBody>
      </p:sp>
    </p:spTree>
    <p:extLst>
      <p:ext uri="{BB962C8B-B14F-4D97-AF65-F5344CB8AC3E}">
        <p14:creationId xmlns:p14="http://schemas.microsoft.com/office/powerpoint/2010/main" val="1618386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50BD1-684F-4E46-8E51-2A0E11FB27BC}"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A6267-43F9-BA4B-9E17-2CEB9F579088}" type="slidenum">
              <a:rPr lang="en-US" smtClean="0"/>
              <a:t>‹#›</a:t>
            </a:fld>
            <a:endParaRPr lang="en-US"/>
          </a:p>
        </p:txBody>
      </p:sp>
    </p:spTree>
    <p:extLst>
      <p:ext uri="{BB962C8B-B14F-4D97-AF65-F5344CB8AC3E}">
        <p14:creationId xmlns:p14="http://schemas.microsoft.com/office/powerpoint/2010/main" val="137724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49A0D-4E19-8747-A49B-8C2E4CE28AE8}" type="slidenum">
              <a:rPr lang="en-US" smtClean="0"/>
              <a:t>1</a:t>
            </a:fld>
            <a:endParaRPr lang="en-US"/>
          </a:p>
        </p:txBody>
      </p:sp>
    </p:spTree>
    <p:extLst>
      <p:ext uri="{BB962C8B-B14F-4D97-AF65-F5344CB8AC3E}">
        <p14:creationId xmlns:p14="http://schemas.microsoft.com/office/powerpoint/2010/main" val="286319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46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C87F4-912C-C844-88B1-9619973FB2C1}" type="slidenum">
              <a:rPr lang="en-US" smtClean="0"/>
              <a:t>12</a:t>
            </a:fld>
            <a:endParaRPr lang="en-US"/>
          </a:p>
        </p:txBody>
      </p:sp>
    </p:spTree>
    <p:extLst>
      <p:ext uri="{BB962C8B-B14F-4D97-AF65-F5344CB8AC3E}">
        <p14:creationId xmlns:p14="http://schemas.microsoft.com/office/powerpoint/2010/main" val="33489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55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9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2147">
              <a:defRPr/>
            </a:pPr>
            <a:fld id="{6F7EF2E4-DB53-46AB-816B-54427E688C79}" type="slidenum">
              <a:rPr lang="en-US" sz="1300" b="0">
                <a:solidFill>
                  <a:srgbClr val="1F497D"/>
                </a:solidFill>
                <a:latin typeface="Arial" charset="0"/>
              </a:rPr>
              <a:pPr defTabSz="942147">
                <a:defRPr/>
              </a:pPr>
              <a:t>15</a:t>
            </a:fld>
            <a:endParaRPr lang="en-US" sz="1300" b="0">
              <a:solidFill>
                <a:srgbClr val="1F497D"/>
              </a:solidFill>
              <a:latin typeface="Arial" charset="0"/>
            </a:endParaRPr>
          </a:p>
        </p:txBody>
      </p:sp>
      <p:sp>
        <p:nvSpPr>
          <p:cNvPr id="63491" name="Rectangle 2"/>
          <p:cNvSpPr>
            <a:spLocks noGrp="1" noRot="1" noChangeAspect="1" noChangeArrowheads="1" noTextEdit="1"/>
          </p:cNvSpPr>
          <p:nvPr>
            <p:ph type="sldImg"/>
          </p:nvPr>
        </p:nvSpPr>
        <p:spPr>
          <a:xfrm>
            <a:off x="422275" y="704850"/>
            <a:ext cx="6257925" cy="3521075"/>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28288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2147">
              <a:defRPr/>
            </a:pPr>
            <a:fld id="{6F7EF2E4-DB53-46AB-816B-54427E688C79}" type="slidenum">
              <a:rPr lang="en-US" sz="1300" b="0">
                <a:solidFill>
                  <a:srgbClr val="1F497D"/>
                </a:solidFill>
                <a:latin typeface="Arial" charset="0"/>
              </a:rPr>
              <a:pPr defTabSz="942147">
                <a:defRPr/>
              </a:pPr>
              <a:t>16</a:t>
            </a:fld>
            <a:endParaRPr lang="en-US" sz="1300" b="0">
              <a:solidFill>
                <a:srgbClr val="1F497D"/>
              </a:solidFill>
              <a:latin typeface="Arial" charset="0"/>
            </a:endParaRPr>
          </a:p>
        </p:txBody>
      </p:sp>
      <p:sp>
        <p:nvSpPr>
          <p:cNvPr id="63491" name="Rectangle 2"/>
          <p:cNvSpPr>
            <a:spLocks noGrp="1" noRot="1" noChangeAspect="1" noChangeArrowheads="1" noTextEdit="1"/>
          </p:cNvSpPr>
          <p:nvPr>
            <p:ph type="sldImg"/>
          </p:nvPr>
        </p:nvSpPr>
        <p:spPr>
          <a:xfrm>
            <a:off x="422275" y="704850"/>
            <a:ext cx="6257925" cy="3521075"/>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64193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03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4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volunteers so I can tune the presentation.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0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a:rPr>
              <a:t>Afternoon All,</a:t>
            </a:r>
          </a:p>
          <a:p>
            <a:endParaRPr lang="en-US" sz="1200">
              <a:cs typeface="Calibri"/>
            </a:endParaRPr>
          </a:p>
          <a:p>
            <a:r>
              <a:rPr lang="en-US" sz="1200">
                <a:cs typeface="Calibri"/>
              </a:rPr>
              <a:t>Thanks for joining us! My name is Ian Logan with 3C-REN working out of the County of Ventura.</a:t>
            </a:r>
          </a:p>
          <a:p>
            <a:endParaRPr lang="en-US" sz="1200">
              <a:cs typeface="Calibri"/>
            </a:endParaRPr>
          </a:p>
          <a:p>
            <a:r>
              <a:rPr lang="en-US">
                <a:cs typeface="Calibri"/>
              </a:rPr>
              <a:t>As everyone gets settled, I will run through our 3C-REN program overview to help familiarize you all with what we have on offer</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2</a:t>
            </a:fld>
            <a:endParaRPr lang="en-US"/>
          </a:p>
        </p:txBody>
      </p:sp>
    </p:spTree>
    <p:extLst>
      <p:ext uri="{BB962C8B-B14F-4D97-AF65-F5344CB8AC3E}">
        <p14:creationId xmlns:p14="http://schemas.microsoft.com/office/powerpoint/2010/main" val="257619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2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635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C87F4-912C-C844-88B1-9619973FB2C1}" type="slidenum">
              <a:rPr lang="en-US" smtClean="0"/>
              <a:t>22</a:t>
            </a:fld>
            <a:endParaRPr lang="en-US"/>
          </a:p>
        </p:txBody>
      </p:sp>
    </p:spTree>
    <p:extLst>
      <p:ext uri="{BB962C8B-B14F-4D97-AF65-F5344CB8AC3E}">
        <p14:creationId xmlns:p14="http://schemas.microsoft.com/office/powerpoint/2010/main" val="25282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2147">
              <a:defRPr/>
            </a:pPr>
            <a:fld id="{6F7EF2E4-DB53-46AB-816B-54427E688C79}" type="slidenum">
              <a:rPr lang="en-US" sz="1300" b="0">
                <a:solidFill>
                  <a:srgbClr val="1F497D"/>
                </a:solidFill>
                <a:latin typeface="Arial" charset="0"/>
              </a:rPr>
              <a:pPr defTabSz="942147">
                <a:defRPr/>
              </a:pPr>
              <a:t>23</a:t>
            </a:fld>
            <a:endParaRPr lang="en-US" sz="1300" b="0">
              <a:solidFill>
                <a:srgbClr val="1F497D"/>
              </a:solidFill>
              <a:latin typeface="Arial" charset="0"/>
            </a:endParaRPr>
          </a:p>
        </p:txBody>
      </p:sp>
      <p:sp>
        <p:nvSpPr>
          <p:cNvPr id="63491" name="Rectangle 2"/>
          <p:cNvSpPr>
            <a:spLocks noGrp="1" noRot="1" noChangeAspect="1" noChangeArrowheads="1" noTextEdit="1"/>
          </p:cNvSpPr>
          <p:nvPr>
            <p:ph type="sldImg"/>
          </p:nvPr>
        </p:nvSpPr>
        <p:spPr>
          <a:xfrm>
            <a:off x="422275" y="704850"/>
            <a:ext cx="6257925" cy="3521075"/>
          </a:xfrm>
          <a:ln/>
        </p:spPr>
      </p:sp>
      <p:sp>
        <p:nvSpPr>
          <p:cNvPr id="63492" name="Rectangle 3"/>
          <p:cNvSpPr>
            <a:spLocks noGrp="1" noChangeArrowheads="1"/>
          </p:cNvSpPr>
          <p:nvPr>
            <p:ph type="body" idx="1"/>
          </p:nvPr>
        </p:nvSpPr>
        <p:spPr>
          <a:noFill/>
          <a:ln/>
        </p:spPr>
        <p:txBody>
          <a:bodyPr/>
          <a:lstStyle/>
          <a:p>
            <a:pPr marL="454025" indent="0">
              <a:spcBef>
                <a:spcPts val="0"/>
              </a:spcBef>
              <a:spcAft>
                <a:spcPts val="1800"/>
              </a:spcAft>
              <a:buClr>
                <a:srgbClr val="99CC00"/>
              </a:buClr>
              <a:buFont typeface="Wingdings" panose="05000000000000000000" pitchFamily="2" charset="2"/>
              <a:buNone/>
              <a:defRPr/>
            </a:pPr>
            <a:r>
              <a:rPr lang="en-US" sz="2800" b="0" dirty="0">
                <a:solidFill>
                  <a:srgbClr val="5F6DB3"/>
                </a:solidFill>
                <a:latin typeface="Candara" panose="020E0502030303020204" pitchFamily="34" charset="0"/>
                <a:cs typeface="Tahoma" pitchFamily="34" charset="0"/>
              </a:rPr>
              <a:t>A small private aircraft will have a glide ratio of about 7 to 1, an airliner about 17 to 1 and a glider more like 70 to 1</a:t>
            </a:r>
          </a:p>
          <a:p>
            <a:pPr marL="454025" indent="0">
              <a:spcBef>
                <a:spcPts val="0"/>
              </a:spcBef>
              <a:spcAft>
                <a:spcPts val="1800"/>
              </a:spcAft>
              <a:buClr>
                <a:srgbClr val="99CC00"/>
              </a:buClr>
              <a:buFont typeface="Wingdings" panose="05000000000000000000" pitchFamily="2" charset="2"/>
              <a:buNone/>
              <a:defRPr/>
            </a:pPr>
            <a:r>
              <a:rPr lang="en-US" sz="2800" b="0" dirty="0">
                <a:solidFill>
                  <a:srgbClr val="5F6DB3"/>
                </a:solidFill>
                <a:latin typeface="Candara" panose="020E0502030303020204" pitchFamily="34" charset="0"/>
                <a:cs typeface="Tahoma" pitchFamily="34" charset="0"/>
              </a:rPr>
              <a:t>From 20,000 feet (a little over 3 miles), without power to run the engines</a:t>
            </a:r>
          </a:p>
          <a:p>
            <a:pPr marL="1314450" lvl="1" indent="-460375">
              <a:spcBef>
                <a:spcPts val="0"/>
              </a:spcBef>
              <a:spcAft>
                <a:spcPts val="1800"/>
              </a:spcAft>
              <a:buClr>
                <a:srgbClr val="99CC00"/>
              </a:buClr>
              <a:buFont typeface="Wingdings" panose="05000000000000000000" pitchFamily="2" charset="2"/>
              <a:buChar char="§"/>
              <a:defRPr/>
            </a:pPr>
            <a:r>
              <a:rPr lang="en-US" sz="2400" b="0" dirty="0">
                <a:solidFill>
                  <a:srgbClr val="5F6DB3"/>
                </a:solidFill>
                <a:latin typeface="Candara" panose="020E0502030303020204" pitchFamily="34" charset="0"/>
                <a:cs typeface="Tahoma" pitchFamily="34" charset="0"/>
              </a:rPr>
              <a:t>A private aircraft can glide &gt;20 miles before running out of </a:t>
            </a:r>
            <a:r>
              <a:rPr lang="en-US" sz="2400" b="0" dirty="0" err="1">
                <a:solidFill>
                  <a:srgbClr val="5F6DB3"/>
                </a:solidFill>
                <a:latin typeface="Candara" panose="020E0502030303020204" pitchFamily="34" charset="0"/>
                <a:cs typeface="Tahoma" pitchFamily="34" charset="0"/>
              </a:rPr>
              <a:t>of</a:t>
            </a:r>
            <a:r>
              <a:rPr lang="en-US" sz="2400" b="0" dirty="0">
                <a:solidFill>
                  <a:srgbClr val="5F6DB3"/>
                </a:solidFill>
                <a:latin typeface="Candara" panose="020E0502030303020204" pitchFamily="34" charset="0"/>
                <a:cs typeface="Tahoma" pitchFamily="34" charset="0"/>
              </a:rPr>
              <a:t> altitude and being forced to land</a:t>
            </a:r>
          </a:p>
          <a:p>
            <a:pPr marL="1314450" lvl="1" indent="-460375">
              <a:spcBef>
                <a:spcPts val="0"/>
              </a:spcBef>
              <a:spcAft>
                <a:spcPts val="1800"/>
              </a:spcAft>
              <a:buClr>
                <a:srgbClr val="99CC00"/>
              </a:buClr>
              <a:buFont typeface="Wingdings" panose="05000000000000000000" pitchFamily="2" charset="2"/>
              <a:buChar char="§"/>
              <a:defRPr/>
            </a:pPr>
            <a:r>
              <a:rPr lang="en-US" sz="2400" b="0" dirty="0">
                <a:solidFill>
                  <a:srgbClr val="5F6DB3"/>
                </a:solidFill>
                <a:latin typeface="Candara" panose="020E0502030303020204" pitchFamily="34" charset="0"/>
                <a:cs typeface="Tahoma" pitchFamily="34" charset="0"/>
              </a:rPr>
              <a:t>An airliner can glide &gt;50 miles</a:t>
            </a:r>
          </a:p>
          <a:p>
            <a:pPr marL="1314450" lvl="1" indent="-460375">
              <a:spcBef>
                <a:spcPts val="0"/>
              </a:spcBef>
              <a:spcAft>
                <a:spcPts val="1800"/>
              </a:spcAft>
              <a:buClr>
                <a:srgbClr val="99CC00"/>
              </a:buClr>
              <a:buFont typeface="Wingdings" panose="05000000000000000000" pitchFamily="2" charset="2"/>
              <a:buChar char="§"/>
              <a:defRPr/>
            </a:pPr>
            <a:r>
              <a:rPr lang="en-US" sz="2400" b="0" dirty="0">
                <a:solidFill>
                  <a:srgbClr val="5F6DB3"/>
                </a:solidFill>
                <a:latin typeface="Candara" panose="020E0502030303020204" pitchFamily="34" charset="0"/>
                <a:cs typeface="Tahoma" pitchFamily="34" charset="0"/>
              </a:rPr>
              <a:t>A glider is able to glide &gt;200 miles</a:t>
            </a:r>
            <a:endParaRPr lang="en-US" b="0" dirty="0"/>
          </a:p>
        </p:txBody>
      </p:sp>
    </p:spTree>
    <p:extLst>
      <p:ext uri="{BB962C8B-B14F-4D97-AF65-F5344CB8AC3E}">
        <p14:creationId xmlns:p14="http://schemas.microsoft.com/office/powerpoint/2010/main" val="1834579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ndara" pitchFamily="34" charset="0"/>
                <a:ea typeface="+mn-ea"/>
                <a:cs typeface="+mn-cs"/>
              </a:rPr>
              <a:t>Imagine you have a 2,000 SF home that is operating on about 12,000 kWh of electricity annually. </a:t>
            </a:r>
          </a:p>
          <a:p>
            <a:r>
              <a:rPr lang="en-US" sz="1200" kern="1200" dirty="0">
                <a:solidFill>
                  <a:schemeClr val="tx1"/>
                </a:solidFill>
                <a:effectLst/>
                <a:latin typeface="Candara" pitchFamily="34" charset="0"/>
                <a:ea typeface="+mn-ea"/>
                <a:cs typeface="+mn-cs"/>
              </a:rPr>
              <a:t>You install a small solar PV system that generates approximately 500 kWh of electricity monthly (6000 annually) and offsets about half of your energy bill.</a:t>
            </a:r>
          </a:p>
          <a:p>
            <a:r>
              <a:rPr lang="en-US" sz="1200" kern="1200" dirty="0">
                <a:solidFill>
                  <a:schemeClr val="tx1"/>
                </a:solidFill>
                <a:effectLst/>
                <a:latin typeface="Candara" pitchFamily="34" charset="0"/>
                <a:ea typeface="+mn-ea"/>
                <a:cs typeface="+mn-cs"/>
              </a:rPr>
              <a:t>The energy provided by the solar system is a carbon neutral resource that is naturally replenished, year after year — clearly renewable energy.</a:t>
            </a:r>
          </a:p>
          <a:p>
            <a:r>
              <a:rPr lang="en-US" sz="1200" kern="1200" dirty="0">
                <a:solidFill>
                  <a:schemeClr val="tx1"/>
                </a:solidFill>
                <a:effectLst/>
                <a:latin typeface="Candara" pitchFamily="34" charset="0"/>
                <a:ea typeface="+mn-ea"/>
                <a:cs typeface="+mn-cs"/>
              </a:rPr>
              <a:t>The result is an ongoing 50% reduction to the carbon impact of your home. </a:t>
            </a:r>
            <a:endParaRPr lang="en-US" dirty="0"/>
          </a:p>
        </p:txBody>
      </p:sp>
      <p:sp>
        <p:nvSpPr>
          <p:cNvPr id="4" name="Header Placeholder 3"/>
          <p:cNvSpPr>
            <a:spLocks noGrp="1"/>
          </p:cNvSpPr>
          <p:nvPr>
            <p:ph type="hdr" sz="quarter"/>
          </p:nvPr>
        </p:nvSpPr>
        <p:spPr/>
        <p:txBody>
          <a:bodyPr/>
          <a:lstStyle/>
          <a:p>
            <a:r>
              <a:rPr lang="en-US"/>
              <a:t>All-Electric Climate Smart Homes: Design Thinking for Owners, Designers, and Builders</a:t>
            </a:r>
            <a:endParaRPr lang="en-US" dirty="0"/>
          </a:p>
        </p:txBody>
      </p:sp>
      <p:sp>
        <p:nvSpPr>
          <p:cNvPr id="5" name="Footer Placeholder 4"/>
          <p:cNvSpPr>
            <a:spLocks noGrp="1"/>
          </p:cNvSpPr>
          <p:nvPr>
            <p:ph type="ftr" sz="quarter" idx="4"/>
          </p:nvPr>
        </p:nvSpPr>
        <p:spPr/>
        <p:txBody>
          <a:bodyPr/>
          <a:lstStyle/>
          <a:p>
            <a:r>
              <a:rPr lang="en-US"/>
              <a:t>© Ann Edminster / Design AVEnues LLC 2020</a:t>
            </a:r>
            <a:endParaRPr lang="en-US" dirty="0"/>
          </a:p>
        </p:txBody>
      </p:sp>
      <p:sp>
        <p:nvSpPr>
          <p:cNvPr id="6" name="Slide Number Placeholder 5"/>
          <p:cNvSpPr>
            <a:spLocks noGrp="1"/>
          </p:cNvSpPr>
          <p:nvPr>
            <p:ph type="sldNum" sz="quarter" idx="5"/>
          </p:nvPr>
        </p:nvSpPr>
        <p:spPr/>
        <p:txBody>
          <a:bodyPr/>
          <a:lstStyle/>
          <a:p>
            <a:fld id="{467A5A19-002F-4993-9D85-0E1283C6EBBB}" type="slidenum">
              <a:rPr lang="en-US" smtClean="0"/>
              <a:pPr/>
              <a:t>24</a:t>
            </a:fld>
            <a:endParaRPr lang="en-US" dirty="0"/>
          </a:p>
        </p:txBody>
      </p:sp>
    </p:spTree>
    <p:extLst>
      <p:ext uri="{BB962C8B-B14F-4D97-AF65-F5344CB8AC3E}">
        <p14:creationId xmlns:p14="http://schemas.microsoft.com/office/powerpoint/2010/main" val="2074779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ndara" pitchFamily="34" charset="0"/>
                <a:ea typeface="+mn-ea"/>
                <a:cs typeface="+mn-cs"/>
              </a:rPr>
              <a:t>Now imagine that same 2,000 SF home, but instead of solar PV, you take actions to increase efficiency (air sealing, insulation, LEDs, heat pumps for heating/cooling and hot water, power strips, sensors/timers, and behavior). </a:t>
            </a:r>
          </a:p>
          <a:p>
            <a:r>
              <a:rPr lang="en-US" sz="1200" kern="1200" dirty="0">
                <a:solidFill>
                  <a:schemeClr val="tx1"/>
                </a:solidFill>
                <a:effectLst/>
                <a:latin typeface="Candara" pitchFamily="34" charset="0"/>
                <a:ea typeface="+mn-ea"/>
                <a:cs typeface="+mn-cs"/>
              </a:rPr>
              <a:t>The 50% reduction represents energy that you are not using due to the increased efficiency, is carbon neutral, naturally repeats year after year — technically not renewable energy but achieving the same result.</a:t>
            </a:r>
          </a:p>
          <a:p>
            <a:r>
              <a:rPr lang="en-US" sz="1200" kern="1200" dirty="0">
                <a:solidFill>
                  <a:schemeClr val="tx1"/>
                </a:solidFill>
                <a:effectLst/>
                <a:latin typeface="Candara" pitchFamily="34" charset="0"/>
                <a:ea typeface="+mn-ea"/>
                <a:cs typeface="+mn-cs"/>
              </a:rPr>
              <a:t>That result is an ongoing 50% reduction to the carbon impact of your home.</a:t>
            </a:r>
            <a:r>
              <a:rPr lang="en-US" dirty="0">
                <a:effectLst/>
              </a:rPr>
              <a:t> </a:t>
            </a:r>
            <a:endParaRPr lang="en-US" dirty="0"/>
          </a:p>
        </p:txBody>
      </p:sp>
      <p:sp>
        <p:nvSpPr>
          <p:cNvPr id="4" name="Header Placeholder 3"/>
          <p:cNvSpPr>
            <a:spLocks noGrp="1"/>
          </p:cNvSpPr>
          <p:nvPr>
            <p:ph type="hdr" sz="quarter"/>
          </p:nvPr>
        </p:nvSpPr>
        <p:spPr/>
        <p:txBody>
          <a:bodyPr/>
          <a:lstStyle/>
          <a:p>
            <a:r>
              <a:rPr lang="en-US"/>
              <a:t>All-Electric Climate Smart Homes: Design Thinking for Owners, Designers, and Builders</a:t>
            </a:r>
            <a:endParaRPr lang="en-US" dirty="0"/>
          </a:p>
        </p:txBody>
      </p:sp>
      <p:sp>
        <p:nvSpPr>
          <p:cNvPr id="5" name="Footer Placeholder 4"/>
          <p:cNvSpPr>
            <a:spLocks noGrp="1"/>
          </p:cNvSpPr>
          <p:nvPr>
            <p:ph type="ftr" sz="quarter" idx="4"/>
          </p:nvPr>
        </p:nvSpPr>
        <p:spPr/>
        <p:txBody>
          <a:bodyPr/>
          <a:lstStyle/>
          <a:p>
            <a:r>
              <a:rPr lang="en-US"/>
              <a:t>© Ann Edminster / Design AVEnues LLC 2020</a:t>
            </a:r>
            <a:endParaRPr lang="en-US" dirty="0"/>
          </a:p>
        </p:txBody>
      </p:sp>
      <p:sp>
        <p:nvSpPr>
          <p:cNvPr id="6" name="Slide Number Placeholder 5"/>
          <p:cNvSpPr>
            <a:spLocks noGrp="1"/>
          </p:cNvSpPr>
          <p:nvPr>
            <p:ph type="sldNum" sz="quarter" idx="5"/>
          </p:nvPr>
        </p:nvSpPr>
        <p:spPr/>
        <p:txBody>
          <a:bodyPr/>
          <a:lstStyle/>
          <a:p>
            <a:fld id="{467A5A19-002F-4993-9D85-0E1283C6EBBB}" type="slidenum">
              <a:rPr lang="en-US" smtClean="0"/>
              <a:pPr/>
              <a:t>25</a:t>
            </a:fld>
            <a:endParaRPr lang="en-US" dirty="0"/>
          </a:p>
        </p:txBody>
      </p:sp>
    </p:spTree>
    <p:extLst>
      <p:ext uri="{BB962C8B-B14F-4D97-AF65-F5344CB8AC3E}">
        <p14:creationId xmlns:p14="http://schemas.microsoft.com/office/powerpoint/2010/main" val="406264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64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2147">
              <a:defRPr/>
            </a:pPr>
            <a:fld id="{6F7EF2E4-DB53-46AB-816B-54427E688C79}" type="slidenum">
              <a:rPr lang="en-US" sz="1300" b="0">
                <a:solidFill>
                  <a:srgbClr val="1F497D"/>
                </a:solidFill>
                <a:latin typeface="Arial" charset="0"/>
              </a:rPr>
              <a:pPr defTabSz="942147">
                <a:defRPr/>
              </a:pPr>
              <a:t>27</a:t>
            </a:fld>
            <a:endParaRPr lang="en-US" sz="1300" b="0">
              <a:solidFill>
                <a:srgbClr val="1F497D"/>
              </a:solidFill>
              <a:latin typeface="Arial" charset="0"/>
            </a:endParaRPr>
          </a:p>
        </p:txBody>
      </p:sp>
      <p:sp>
        <p:nvSpPr>
          <p:cNvPr id="63491" name="Rectangle 2"/>
          <p:cNvSpPr>
            <a:spLocks noGrp="1" noRot="1" noChangeAspect="1" noChangeArrowheads="1" noTextEdit="1"/>
          </p:cNvSpPr>
          <p:nvPr>
            <p:ph type="sldImg"/>
          </p:nvPr>
        </p:nvSpPr>
        <p:spPr>
          <a:xfrm>
            <a:off x="422275" y="704850"/>
            <a:ext cx="6257925" cy="3521075"/>
          </a:xfrm>
          <a:ln/>
        </p:spPr>
      </p:sp>
      <p:sp>
        <p:nvSpPr>
          <p:cNvPr id="63492" name="Rectangle 3"/>
          <p:cNvSpPr>
            <a:spLocks noGrp="1" noChangeArrowheads="1"/>
          </p:cNvSpPr>
          <p:nvPr>
            <p:ph type="body" idx="1"/>
          </p:nvPr>
        </p:nvSpPr>
        <p:spPr>
          <a:noFill/>
          <a:ln/>
        </p:spPr>
        <p:txBody>
          <a:bodyPr/>
          <a:lstStyle/>
          <a:p>
            <a:r>
              <a:rPr lang="en-US" dirty="0"/>
              <a:t>Designing and building an affordable housing project requires a team approach — collaboration, consensus, and synchronized execution of a game plan with specific, defined objectives</a:t>
            </a:r>
          </a:p>
          <a:p>
            <a:r>
              <a:rPr lang="en-US" dirty="0"/>
              <a:t>Neither a joint effort of individuals, nor a relay race… it is a multi-year team performance </a:t>
            </a:r>
          </a:p>
          <a:p>
            <a:pPr eaLnBrk="1" hangingPunct="1"/>
            <a:endParaRPr lang="en-US" dirty="0"/>
          </a:p>
        </p:txBody>
      </p:sp>
    </p:spTree>
    <p:extLst>
      <p:ext uri="{BB962C8B-B14F-4D97-AF65-F5344CB8AC3E}">
        <p14:creationId xmlns:p14="http://schemas.microsoft.com/office/powerpoint/2010/main" val="59440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latin typeface="Montserrat" pitchFamily="2" charset="77"/>
              </a:rPr>
              <a:t>Solutions that deliver desired performance naturally, as a function of design -- </a:t>
            </a:r>
          </a:p>
          <a:p>
            <a:pPr>
              <a:spcAft>
                <a:spcPts val="600"/>
              </a:spcAft>
            </a:pPr>
            <a:r>
              <a:rPr lang="en-US" sz="1200" dirty="0">
                <a:latin typeface="Montserrat" pitchFamily="2" charset="77"/>
              </a:rPr>
              <a:t>And continue to deliver that performance over time with little or no intervention other than normal maintenance</a:t>
            </a:r>
          </a:p>
          <a:p>
            <a:endParaRPr lang="en-US" dirty="0"/>
          </a:p>
        </p:txBody>
      </p:sp>
      <p:sp>
        <p:nvSpPr>
          <p:cNvPr id="4" name="Slide Number Placeholder 3"/>
          <p:cNvSpPr>
            <a:spLocks noGrp="1"/>
          </p:cNvSpPr>
          <p:nvPr>
            <p:ph type="sldNum" sz="quarter" idx="10"/>
          </p:nvPr>
        </p:nvSpPr>
        <p:spPr/>
        <p:txBody>
          <a:bodyPr/>
          <a:lstStyle/>
          <a:p>
            <a:fld id="{D0D0881A-E15C-234C-B467-B9F1FD7AE06B}" type="slidenum">
              <a:rPr lang="en-US" smtClean="0"/>
              <a:t>28</a:t>
            </a:fld>
            <a:endParaRPr lang="en-US"/>
          </a:p>
        </p:txBody>
      </p:sp>
    </p:spTree>
    <p:extLst>
      <p:ext uri="{BB962C8B-B14F-4D97-AF65-F5344CB8AC3E}">
        <p14:creationId xmlns:p14="http://schemas.microsoft.com/office/powerpoint/2010/main" val="3364436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99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sure by now most of you are probably very familiar with ZOOM, but we ask that everyone make sure they are on mute throughout the duration of the training. If you would like to verbally participate, we will either invite you to, or please raise your hand in the participants section. </a:t>
            </a:r>
          </a:p>
          <a:p>
            <a:endParaRPr lang="en-US">
              <a:cs typeface="Calibri"/>
            </a:endParaRPr>
          </a:p>
          <a:p>
            <a:r>
              <a:rPr lang="en-US">
                <a:cs typeface="Calibri"/>
              </a:rPr>
              <a:t>We encourage you to participate and ask questions through the chat box. If you would like to now you can introduce yourself, maybe include your full name, profession, and where you are tuning in from today. </a:t>
            </a:r>
          </a:p>
          <a:p>
            <a:endParaRPr lang="en-US">
              <a:cs typeface="Calibri"/>
            </a:endParaRPr>
          </a:p>
          <a:p>
            <a:r>
              <a:rPr lang="en-US">
                <a:cs typeface="Calibri"/>
              </a:rPr>
              <a:t>Lastly, for attendance purposes if everyone can make sure their screen name displays their first and last name. You can rename yourself by selecting the dropdown menu next to your tile or in the participants section.</a:t>
            </a:r>
          </a:p>
        </p:txBody>
      </p:sp>
      <p:sp>
        <p:nvSpPr>
          <p:cNvPr id="4" name="Slide Number Placeholder 3"/>
          <p:cNvSpPr>
            <a:spLocks noGrp="1"/>
          </p:cNvSpPr>
          <p:nvPr>
            <p:ph type="sldNum" sz="quarter" idx="5"/>
          </p:nvPr>
        </p:nvSpPr>
        <p:spPr/>
        <p:txBody>
          <a:bodyPr/>
          <a:lstStyle/>
          <a:p>
            <a:fld id="{B252F712-7224-1143-A93F-EE857066D16B}" type="slidenum">
              <a:rPr lang="en-US" smtClean="0"/>
              <a:t>3</a:t>
            </a:fld>
            <a:endParaRPr lang="en-US"/>
          </a:p>
        </p:txBody>
      </p:sp>
    </p:spTree>
    <p:extLst>
      <p:ext uri="{BB962C8B-B14F-4D97-AF65-F5344CB8AC3E}">
        <p14:creationId xmlns:p14="http://schemas.microsoft.com/office/powerpoint/2010/main" val="3315989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cases… an aspirational approach</a:t>
            </a:r>
          </a:p>
        </p:txBody>
      </p:sp>
      <p:sp>
        <p:nvSpPr>
          <p:cNvPr id="4" name="Slide Number Placeholder 3"/>
          <p:cNvSpPr>
            <a:spLocks noGrp="1"/>
          </p:cNvSpPr>
          <p:nvPr>
            <p:ph type="sldNum" sz="quarter" idx="5"/>
          </p:nvPr>
        </p:nvSpPr>
        <p:spPr/>
        <p:txBody>
          <a:bodyPr/>
          <a:lstStyle/>
          <a:p>
            <a:fld id="{B8FC87F4-912C-C844-88B1-9619973FB2C1}" type="slidenum">
              <a:rPr lang="en-US" smtClean="0"/>
              <a:t>30</a:t>
            </a:fld>
            <a:endParaRPr lang="en-US"/>
          </a:p>
        </p:txBody>
      </p:sp>
    </p:spTree>
    <p:extLst>
      <p:ext uri="{BB962C8B-B14F-4D97-AF65-F5344CB8AC3E}">
        <p14:creationId xmlns:p14="http://schemas.microsoft.com/office/powerpoint/2010/main" val="164126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591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447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01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8C699E59-CDCD-6443-A0E1-5BC974C14B7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69634"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Times New Roman" charset="0"/>
              <a:ea typeface="MS PGothic" charset="0"/>
            </a:endParaRPr>
          </a:p>
        </p:txBody>
      </p:sp>
    </p:spTree>
    <p:extLst>
      <p:ext uri="{BB962C8B-B14F-4D97-AF65-F5344CB8AC3E}">
        <p14:creationId xmlns:p14="http://schemas.microsoft.com/office/powerpoint/2010/main" val="1282103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F10874-8072-4366-AB74-4B2CCF9E5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271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99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714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45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84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Calibri"/>
              </a:rPr>
              <a:t>There are a few staff members on the training today, feel free to chat them directly with any questions you may have.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Today’s course is designed to be an introduction to Residential ZNE, if there are any concepts or building techniques that you have questions about, Please don’t hesitate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that, I’ll leave it to Terry to get things rolling this morning. Welcome Terry</a:t>
            </a:r>
          </a:p>
          <a:p>
            <a:endParaRPr lang="en-US"/>
          </a:p>
        </p:txBody>
      </p:sp>
    </p:spTree>
    <p:extLst>
      <p:ext uri="{BB962C8B-B14F-4D97-AF65-F5344CB8AC3E}">
        <p14:creationId xmlns:p14="http://schemas.microsoft.com/office/powerpoint/2010/main" val="1958313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40</a:t>
            </a:fld>
            <a:endParaRPr lang="en-US"/>
          </a:p>
        </p:txBody>
      </p:sp>
    </p:spTree>
    <p:extLst>
      <p:ext uri="{BB962C8B-B14F-4D97-AF65-F5344CB8AC3E}">
        <p14:creationId xmlns:p14="http://schemas.microsoft.com/office/powerpoint/2010/main" val="1305913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41</a:t>
            </a:fld>
            <a:endParaRPr lang="en-US"/>
          </a:p>
        </p:txBody>
      </p:sp>
    </p:spTree>
    <p:extLst>
      <p:ext uri="{BB962C8B-B14F-4D97-AF65-F5344CB8AC3E}">
        <p14:creationId xmlns:p14="http://schemas.microsoft.com/office/powerpoint/2010/main" val="3295077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42</a:t>
            </a:fld>
            <a:endParaRPr lang="en-US"/>
          </a:p>
        </p:txBody>
      </p:sp>
    </p:spTree>
    <p:extLst>
      <p:ext uri="{BB962C8B-B14F-4D97-AF65-F5344CB8AC3E}">
        <p14:creationId xmlns:p14="http://schemas.microsoft.com/office/powerpoint/2010/main" val="4092488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43</a:t>
            </a:fld>
            <a:endParaRPr lang="en-US"/>
          </a:p>
        </p:txBody>
      </p:sp>
    </p:spTree>
    <p:extLst>
      <p:ext uri="{BB962C8B-B14F-4D97-AF65-F5344CB8AC3E}">
        <p14:creationId xmlns:p14="http://schemas.microsoft.com/office/powerpoint/2010/main" val="2442628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F10874-8072-4366-AB74-4B2CCF9E5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559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79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Asthma </a:t>
            </a:r>
          </a:p>
          <a:p>
            <a:r>
              <a:rPr lang="en-US" dirty="0"/>
              <a:t>Pediatric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F10874-8072-4366-AB74-4B2CCF9E5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7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544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097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8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1600"/>
              </a:spcBef>
              <a:buClr>
                <a:schemeClr val="tx1">
                  <a:lumMod val="50000"/>
                  <a:lumOff val="50000"/>
                </a:schemeClr>
              </a:buClr>
            </a:pPr>
            <a:endParaRPr lang="en-US">
              <a:cs typeface="Calibri"/>
            </a:endParaRPr>
          </a:p>
          <a:p>
            <a:pPr marL="320675" lvl="1" indent="-320675">
              <a:spcBef>
                <a:spcPts val="1600"/>
              </a:spcBef>
              <a:buClr>
                <a:schemeClr val="tx1">
                  <a:lumMod val="50000"/>
                  <a:lumOff val="50000"/>
                </a:schemeClr>
              </a:buClr>
              <a:buFont typeface="Arial"/>
              <a:buChar char="•"/>
            </a:pPr>
            <a:r>
              <a:rPr lang="en-US"/>
              <a:t>We are the Tri-County Regional Energy Network, aka 3C-REN</a:t>
            </a:r>
            <a:endParaRPr lang="en-US">
              <a:cs typeface="Calibri"/>
            </a:endParaRPr>
          </a:p>
          <a:p>
            <a:pPr marL="1657350" lvl="2" indent="-320675">
              <a:spcBef>
                <a:spcPts val="1600"/>
              </a:spcBef>
              <a:buClr>
                <a:schemeClr val="tx1">
                  <a:lumMod val="50000"/>
                  <a:lumOff val="50000"/>
                </a:schemeClr>
              </a:buClr>
              <a:buFont typeface="Arial"/>
              <a:buChar char="•"/>
            </a:pPr>
            <a:r>
              <a:rPr lang="en-US"/>
              <a:t>Is a collaborative partnership between San Luis Obispo, Santa Barbara and Ventura Counties  </a:t>
            </a:r>
            <a:endParaRPr lang="en-US">
              <a:cs typeface="Calibri" panose="020F0502020204030204"/>
            </a:endParaRPr>
          </a:p>
          <a:p>
            <a:pPr marL="1657350" lvl="2" indent="-320675">
              <a:spcBef>
                <a:spcPts val="1600"/>
              </a:spcBef>
              <a:buClr>
                <a:schemeClr val="tx1">
                  <a:lumMod val="50000"/>
                  <a:lumOff val="50000"/>
                </a:schemeClr>
              </a:buClr>
              <a:buFont typeface="Arial"/>
              <a:buChar char="•"/>
            </a:pPr>
            <a:r>
              <a:rPr lang="en-US"/>
              <a:t>To improve energy efficiency in our region by offering free programs and services for all building professionals and households</a:t>
            </a:r>
            <a:endParaRPr lang="en-US">
              <a:cs typeface="Calibri" panose="020F0502020204030204"/>
            </a:endParaRPr>
          </a:p>
          <a:p>
            <a:pPr marL="742950" lvl="0" indent="-320675">
              <a:spcBef>
                <a:spcPts val="1600"/>
              </a:spcBef>
              <a:buClr>
                <a:schemeClr val="tx1">
                  <a:lumMod val="50000"/>
                  <a:lumOff val="50000"/>
                </a:schemeClr>
              </a:buClr>
              <a:buFont typeface="Arial"/>
              <a:buChar char="•"/>
            </a:pPr>
            <a:endParaRPr lang="en-US"/>
          </a:p>
          <a:p>
            <a:pPr marL="628650" lvl="1" indent="-171450">
              <a:buFont typeface="Arial"/>
              <a:buChar char="•"/>
            </a:pPr>
            <a:r>
              <a:rPr lang="en-US"/>
              <a:t>3C-REN is funded by ratepayer dollars that we all pay into in our utility bills through the Public Goods Charge. </a:t>
            </a:r>
            <a:endParaRPr lang="en-US">
              <a:cs typeface="Calibri"/>
            </a:endParaRPr>
          </a:p>
          <a:p>
            <a:pPr marL="949325" lvl="2" indent="-171450">
              <a:buFont typeface="Arial"/>
              <a:buChar char="•"/>
            </a:pPr>
            <a:r>
              <a:rPr lang="en-US"/>
              <a:t>The benefit of being ratepayer funded is that there is no cost to those we serve</a:t>
            </a:r>
            <a:endParaRPr lang="en-US">
              <a:cs typeface="Calibri"/>
            </a:endParaRPr>
          </a:p>
          <a:p>
            <a:pPr marL="949325" lvl="2" indent="-171450">
              <a:buFont typeface="Arial"/>
              <a:buChar char="•"/>
            </a:pPr>
            <a:r>
              <a:rPr lang="en-US"/>
              <a:t>And as a Regional Energy Network we are able to return these dollars back to our local economy which has historically missed out on some of these funds.</a:t>
            </a:r>
            <a:endParaRPr lang="en-US">
              <a:cs typeface="Calibri"/>
            </a:endParaRPr>
          </a:p>
          <a:p>
            <a:pPr marL="320675" lvl="1" indent="-320675">
              <a:spcBef>
                <a:spcPts val="1600"/>
              </a:spcBef>
              <a:buClr>
                <a:prstClr val="black">
                  <a:lumMod val="50000"/>
                  <a:lumOff val="50000"/>
                </a:prstClr>
              </a:buClr>
            </a:pPr>
            <a:endParaRPr lang="en-US">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5</a:t>
            </a:fld>
            <a:endParaRPr lang="en-US"/>
          </a:p>
        </p:txBody>
      </p:sp>
    </p:spTree>
    <p:extLst>
      <p:ext uri="{BB962C8B-B14F-4D97-AF65-F5344CB8AC3E}">
        <p14:creationId xmlns:p14="http://schemas.microsoft.com/office/powerpoint/2010/main" val="2555583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F10874-8072-4366-AB74-4B2CCF9E5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89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job as a sales person or advocate</a:t>
            </a:r>
          </a:p>
        </p:txBody>
      </p:sp>
      <p:sp>
        <p:nvSpPr>
          <p:cNvPr id="4" name="Slide Number Placeholder 3"/>
          <p:cNvSpPr>
            <a:spLocks noGrp="1"/>
          </p:cNvSpPr>
          <p:nvPr>
            <p:ph type="sldNum" sz="quarter" idx="5"/>
          </p:nvPr>
        </p:nvSpPr>
        <p:spPr/>
        <p:txBody>
          <a:bodyPr/>
          <a:lstStyle/>
          <a:p>
            <a:fld id="{EF2A6267-43F9-BA4B-9E17-2CEB9F579088}" type="slidenum">
              <a:rPr lang="en-US" smtClean="0"/>
              <a:t>52</a:t>
            </a:fld>
            <a:endParaRPr lang="en-US"/>
          </a:p>
        </p:txBody>
      </p:sp>
    </p:spTree>
    <p:extLst>
      <p:ext uri="{BB962C8B-B14F-4D97-AF65-F5344CB8AC3E}">
        <p14:creationId xmlns:p14="http://schemas.microsoft.com/office/powerpoint/2010/main" val="1955208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4" eaLnBrk="0" hangingPunct="0">
              <a:defRPr sz="2400" b="1">
                <a:solidFill>
                  <a:schemeClr val="tx1"/>
                </a:solidFill>
                <a:latin typeface="Times New Roman" charset="0"/>
                <a:ea typeface="ＭＳ Ｐゴシック" charset="0"/>
                <a:cs typeface="ＭＳ Ｐゴシック" charset="0"/>
              </a:defRPr>
            </a:lvl1pPr>
            <a:lvl2pPr marL="744062" indent="-286178" defTabSz="966644" eaLnBrk="0" hangingPunct="0">
              <a:defRPr sz="2400" b="1">
                <a:solidFill>
                  <a:schemeClr val="tx1"/>
                </a:solidFill>
                <a:latin typeface="Times New Roman" charset="0"/>
                <a:ea typeface="ＭＳ Ｐゴシック" charset="0"/>
              </a:defRPr>
            </a:lvl2pPr>
            <a:lvl3pPr marL="1144710" indent="-228942" defTabSz="966644" eaLnBrk="0" hangingPunct="0">
              <a:defRPr sz="2400" b="1">
                <a:solidFill>
                  <a:schemeClr val="tx1"/>
                </a:solidFill>
                <a:latin typeface="Times New Roman" charset="0"/>
                <a:ea typeface="ＭＳ Ｐゴシック" charset="0"/>
              </a:defRPr>
            </a:lvl3pPr>
            <a:lvl4pPr marL="1602594" indent="-228942" defTabSz="966644" eaLnBrk="0" hangingPunct="0">
              <a:defRPr sz="2400" b="1">
                <a:solidFill>
                  <a:schemeClr val="tx1"/>
                </a:solidFill>
                <a:latin typeface="Times New Roman" charset="0"/>
                <a:ea typeface="ＭＳ Ｐゴシック" charset="0"/>
              </a:defRPr>
            </a:lvl4pPr>
            <a:lvl5pPr marL="2060479" indent="-228942" defTabSz="966644" eaLnBrk="0" hangingPunct="0">
              <a:defRPr sz="2400" b="1">
                <a:solidFill>
                  <a:schemeClr val="tx1"/>
                </a:solidFill>
                <a:latin typeface="Times New Roman" charset="0"/>
                <a:ea typeface="ＭＳ Ｐゴシック" charset="0"/>
              </a:defRPr>
            </a:lvl5pPr>
            <a:lvl6pPr marL="2518363" indent="-228942" defTabSz="966644" eaLnBrk="0" fontAlgn="base" hangingPunct="0">
              <a:spcBef>
                <a:spcPct val="0"/>
              </a:spcBef>
              <a:spcAft>
                <a:spcPct val="0"/>
              </a:spcAft>
              <a:defRPr sz="2400" b="1">
                <a:solidFill>
                  <a:schemeClr val="tx1"/>
                </a:solidFill>
                <a:latin typeface="Times New Roman" charset="0"/>
                <a:ea typeface="ＭＳ Ｐゴシック" charset="0"/>
              </a:defRPr>
            </a:lvl6pPr>
            <a:lvl7pPr marL="2976247" indent="-228942" defTabSz="966644" eaLnBrk="0" fontAlgn="base" hangingPunct="0">
              <a:spcBef>
                <a:spcPct val="0"/>
              </a:spcBef>
              <a:spcAft>
                <a:spcPct val="0"/>
              </a:spcAft>
              <a:defRPr sz="2400" b="1">
                <a:solidFill>
                  <a:schemeClr val="tx1"/>
                </a:solidFill>
                <a:latin typeface="Times New Roman" charset="0"/>
                <a:ea typeface="ＭＳ Ｐゴシック" charset="0"/>
              </a:defRPr>
            </a:lvl7pPr>
            <a:lvl8pPr marL="3434132" indent="-228942" defTabSz="966644" eaLnBrk="0" fontAlgn="base" hangingPunct="0">
              <a:spcBef>
                <a:spcPct val="0"/>
              </a:spcBef>
              <a:spcAft>
                <a:spcPct val="0"/>
              </a:spcAft>
              <a:defRPr sz="2400" b="1">
                <a:solidFill>
                  <a:schemeClr val="tx1"/>
                </a:solidFill>
                <a:latin typeface="Times New Roman" charset="0"/>
                <a:ea typeface="ＭＳ Ｐゴシック" charset="0"/>
              </a:defRPr>
            </a:lvl8pPr>
            <a:lvl9pPr marL="3892016" indent="-228942" defTabSz="966644"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966644"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rPr>
              <a:t>Blueprint for Success Leader</a:t>
            </a:r>
            <a:r>
              <a:rPr kumimoji="0" lang="ja-JP" altLang="en-US" sz="1300" b="0" i="0" u="none" strike="noStrike" kern="1200" cap="none" spc="0" normalizeH="0" baseline="0" noProof="0">
                <a:ln>
                  <a:noFill/>
                </a:ln>
                <a:solidFill>
                  <a:prstClr val="black"/>
                </a:solidFill>
                <a:effectLst/>
                <a:uLnTx/>
                <a:uFillTx/>
                <a:latin typeface="Times New Roman" charset="0"/>
                <a:ea typeface="ＭＳ Ｐゴシック" charset="0"/>
              </a:rPr>
              <a:t>’</a:t>
            </a:r>
            <a:r>
              <a:rPr kumimoji="0" lang="en-US" altLang="ja-JP" sz="1300" b="0" i="0" u="none" strike="noStrike" kern="1200" cap="none" spc="0" normalizeH="0" baseline="0" noProof="0" dirty="0">
                <a:ln>
                  <a:noFill/>
                </a:ln>
                <a:solidFill>
                  <a:prstClr val="black"/>
                </a:solidFill>
                <a:effectLst/>
                <a:uLnTx/>
                <a:uFillTx/>
                <a:latin typeface="Times New Roman" charset="0"/>
                <a:ea typeface="ＭＳ Ｐゴシック" charset="0"/>
              </a:rPr>
              <a:t>s Guide</a:t>
            </a:r>
            <a:endPar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644" eaLnBrk="0" hangingPunct="0">
              <a:defRPr sz="2400" b="1">
                <a:solidFill>
                  <a:schemeClr val="tx1"/>
                </a:solidFill>
                <a:latin typeface="Times New Roman" charset="0"/>
                <a:ea typeface="ＭＳ Ｐゴシック" charset="0"/>
                <a:cs typeface="ＭＳ Ｐゴシック" charset="0"/>
              </a:defRPr>
            </a:lvl1pPr>
            <a:lvl2pPr marL="744062" indent="-286178" defTabSz="966644" eaLnBrk="0" hangingPunct="0">
              <a:defRPr sz="2400" b="1">
                <a:solidFill>
                  <a:schemeClr val="tx1"/>
                </a:solidFill>
                <a:latin typeface="Times New Roman" charset="0"/>
                <a:ea typeface="ＭＳ Ｐゴシック" charset="0"/>
              </a:defRPr>
            </a:lvl2pPr>
            <a:lvl3pPr marL="1144710" indent="-228942" defTabSz="966644" eaLnBrk="0" hangingPunct="0">
              <a:defRPr sz="2400" b="1">
                <a:solidFill>
                  <a:schemeClr val="tx1"/>
                </a:solidFill>
                <a:latin typeface="Times New Roman" charset="0"/>
                <a:ea typeface="ＭＳ Ｐゴシック" charset="0"/>
              </a:defRPr>
            </a:lvl3pPr>
            <a:lvl4pPr marL="1602594" indent="-228942" defTabSz="966644" eaLnBrk="0" hangingPunct="0">
              <a:defRPr sz="2400" b="1">
                <a:solidFill>
                  <a:schemeClr val="tx1"/>
                </a:solidFill>
                <a:latin typeface="Times New Roman" charset="0"/>
                <a:ea typeface="ＭＳ Ｐゴシック" charset="0"/>
              </a:defRPr>
            </a:lvl4pPr>
            <a:lvl5pPr marL="2060479" indent="-228942" defTabSz="966644" eaLnBrk="0" hangingPunct="0">
              <a:defRPr sz="2400" b="1">
                <a:solidFill>
                  <a:schemeClr val="tx1"/>
                </a:solidFill>
                <a:latin typeface="Times New Roman" charset="0"/>
                <a:ea typeface="ＭＳ Ｐゴシック" charset="0"/>
              </a:defRPr>
            </a:lvl5pPr>
            <a:lvl6pPr marL="2518363" indent="-228942" defTabSz="966644" eaLnBrk="0" fontAlgn="base" hangingPunct="0">
              <a:spcBef>
                <a:spcPct val="0"/>
              </a:spcBef>
              <a:spcAft>
                <a:spcPct val="0"/>
              </a:spcAft>
              <a:defRPr sz="2400" b="1">
                <a:solidFill>
                  <a:schemeClr val="tx1"/>
                </a:solidFill>
                <a:latin typeface="Times New Roman" charset="0"/>
                <a:ea typeface="ＭＳ Ｐゴシック" charset="0"/>
              </a:defRPr>
            </a:lvl6pPr>
            <a:lvl7pPr marL="2976247" indent="-228942" defTabSz="966644" eaLnBrk="0" fontAlgn="base" hangingPunct="0">
              <a:spcBef>
                <a:spcPct val="0"/>
              </a:spcBef>
              <a:spcAft>
                <a:spcPct val="0"/>
              </a:spcAft>
              <a:defRPr sz="2400" b="1">
                <a:solidFill>
                  <a:schemeClr val="tx1"/>
                </a:solidFill>
                <a:latin typeface="Times New Roman" charset="0"/>
                <a:ea typeface="ＭＳ Ｐゴシック" charset="0"/>
              </a:defRPr>
            </a:lvl7pPr>
            <a:lvl8pPr marL="3434132" indent="-228942" defTabSz="966644" eaLnBrk="0" fontAlgn="base" hangingPunct="0">
              <a:spcBef>
                <a:spcPct val="0"/>
              </a:spcBef>
              <a:spcAft>
                <a:spcPct val="0"/>
              </a:spcAft>
              <a:defRPr sz="2400" b="1">
                <a:solidFill>
                  <a:schemeClr val="tx1"/>
                </a:solidFill>
                <a:latin typeface="Times New Roman" charset="0"/>
                <a:ea typeface="ＭＳ Ｐゴシック" charset="0"/>
              </a:defRPr>
            </a:lvl8pPr>
            <a:lvl9pPr marL="3892016" indent="-228942" defTabSz="966644"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966644" rtl="0" eaLnBrk="1" fontAlgn="auto" latinLnBrk="0" hangingPunct="1">
              <a:lnSpc>
                <a:spcPct val="100000"/>
              </a:lnSpc>
              <a:spcBef>
                <a:spcPts val="0"/>
              </a:spcBef>
              <a:spcAft>
                <a:spcPts val="0"/>
              </a:spcAft>
              <a:buClrTx/>
              <a:buSzTx/>
              <a:buFontTx/>
              <a:buNone/>
              <a:tabLst/>
              <a:defRPr/>
            </a:pPr>
            <a:fld id="{C386AAAE-D309-2E48-BC3D-FE991EB2D2D9}"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66644"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132099" name="Rectangle 2"/>
          <p:cNvSpPr>
            <a:spLocks noGrp="1" noRot="1" noChangeAspect="1" noChangeArrowheads="1" noTextEdit="1"/>
          </p:cNvSpPr>
          <p:nvPr>
            <p:ph type="sldImg"/>
          </p:nvPr>
        </p:nvSpPr>
        <p:spPr>
          <a:xfrm>
            <a:off x="635000" y="720725"/>
            <a:ext cx="4008438" cy="2255838"/>
          </a:xfrm>
          <a:ln/>
        </p:spPr>
      </p:sp>
      <p:sp>
        <p:nvSpPr>
          <p:cNvPr id="132100" name="Rectangle 3"/>
          <p:cNvSpPr>
            <a:spLocks noGrp="1" noChangeArrowheads="1"/>
          </p:cNvSpPr>
          <p:nvPr>
            <p:ph type="body" idx="1"/>
          </p:nvPr>
        </p:nvSpPr>
        <p:spPr>
          <a:xfrm>
            <a:off x="731520" y="3054133"/>
            <a:ext cx="5852160" cy="5826857"/>
          </a:xfrm>
          <a:solidFill>
            <a:srgbClr val="FFFF00"/>
          </a:solid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3686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4" eaLnBrk="0" hangingPunct="0">
              <a:defRPr sz="2400" b="1">
                <a:solidFill>
                  <a:schemeClr val="tx1"/>
                </a:solidFill>
                <a:latin typeface="Times New Roman" charset="0"/>
                <a:ea typeface="ＭＳ Ｐゴシック" charset="0"/>
                <a:cs typeface="ＭＳ Ｐゴシック" charset="0"/>
              </a:defRPr>
            </a:lvl1pPr>
            <a:lvl2pPr marL="744062" indent="-286178" defTabSz="966644" eaLnBrk="0" hangingPunct="0">
              <a:defRPr sz="2400" b="1">
                <a:solidFill>
                  <a:schemeClr val="tx1"/>
                </a:solidFill>
                <a:latin typeface="Times New Roman" charset="0"/>
                <a:ea typeface="ＭＳ Ｐゴシック" charset="0"/>
              </a:defRPr>
            </a:lvl2pPr>
            <a:lvl3pPr marL="1144710" indent="-228942" defTabSz="966644" eaLnBrk="0" hangingPunct="0">
              <a:defRPr sz="2400" b="1">
                <a:solidFill>
                  <a:schemeClr val="tx1"/>
                </a:solidFill>
                <a:latin typeface="Times New Roman" charset="0"/>
                <a:ea typeface="ＭＳ Ｐゴシック" charset="0"/>
              </a:defRPr>
            </a:lvl3pPr>
            <a:lvl4pPr marL="1602594" indent="-228942" defTabSz="966644" eaLnBrk="0" hangingPunct="0">
              <a:defRPr sz="2400" b="1">
                <a:solidFill>
                  <a:schemeClr val="tx1"/>
                </a:solidFill>
                <a:latin typeface="Times New Roman" charset="0"/>
                <a:ea typeface="ＭＳ Ｐゴシック" charset="0"/>
              </a:defRPr>
            </a:lvl4pPr>
            <a:lvl5pPr marL="2060479" indent="-228942" defTabSz="966644" eaLnBrk="0" hangingPunct="0">
              <a:defRPr sz="2400" b="1">
                <a:solidFill>
                  <a:schemeClr val="tx1"/>
                </a:solidFill>
                <a:latin typeface="Times New Roman" charset="0"/>
                <a:ea typeface="ＭＳ Ｐゴシック" charset="0"/>
              </a:defRPr>
            </a:lvl5pPr>
            <a:lvl6pPr marL="2518363" indent="-228942" defTabSz="966644" eaLnBrk="0" fontAlgn="base" hangingPunct="0">
              <a:spcBef>
                <a:spcPct val="0"/>
              </a:spcBef>
              <a:spcAft>
                <a:spcPct val="0"/>
              </a:spcAft>
              <a:defRPr sz="2400" b="1">
                <a:solidFill>
                  <a:schemeClr val="tx1"/>
                </a:solidFill>
                <a:latin typeface="Times New Roman" charset="0"/>
                <a:ea typeface="ＭＳ Ｐゴシック" charset="0"/>
              </a:defRPr>
            </a:lvl6pPr>
            <a:lvl7pPr marL="2976247" indent="-228942" defTabSz="966644" eaLnBrk="0" fontAlgn="base" hangingPunct="0">
              <a:spcBef>
                <a:spcPct val="0"/>
              </a:spcBef>
              <a:spcAft>
                <a:spcPct val="0"/>
              </a:spcAft>
              <a:defRPr sz="2400" b="1">
                <a:solidFill>
                  <a:schemeClr val="tx1"/>
                </a:solidFill>
                <a:latin typeface="Times New Roman" charset="0"/>
                <a:ea typeface="ＭＳ Ｐゴシック" charset="0"/>
              </a:defRPr>
            </a:lvl7pPr>
            <a:lvl8pPr marL="3434132" indent="-228942" defTabSz="966644" eaLnBrk="0" fontAlgn="base" hangingPunct="0">
              <a:spcBef>
                <a:spcPct val="0"/>
              </a:spcBef>
              <a:spcAft>
                <a:spcPct val="0"/>
              </a:spcAft>
              <a:defRPr sz="2400" b="1">
                <a:solidFill>
                  <a:schemeClr val="tx1"/>
                </a:solidFill>
                <a:latin typeface="Times New Roman" charset="0"/>
                <a:ea typeface="ＭＳ Ｐゴシック" charset="0"/>
              </a:defRPr>
            </a:lvl8pPr>
            <a:lvl9pPr marL="3892016" indent="-228942" defTabSz="966644"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966644"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rPr>
              <a:t>Blueprint for Success Leader</a:t>
            </a:r>
            <a:r>
              <a:rPr kumimoji="0" lang="ja-JP" altLang="en-US" sz="1300" b="0" i="0" u="none" strike="noStrike" kern="1200" cap="none" spc="0" normalizeH="0" baseline="0" noProof="0">
                <a:ln>
                  <a:noFill/>
                </a:ln>
                <a:solidFill>
                  <a:prstClr val="black"/>
                </a:solidFill>
                <a:effectLst/>
                <a:uLnTx/>
                <a:uFillTx/>
                <a:latin typeface="Times New Roman" charset="0"/>
                <a:ea typeface="ＭＳ Ｐゴシック" charset="0"/>
              </a:rPr>
              <a:t>’</a:t>
            </a:r>
            <a:r>
              <a:rPr kumimoji="0" lang="en-US" altLang="ja-JP" sz="1300" b="0" i="0" u="none" strike="noStrike" kern="1200" cap="none" spc="0" normalizeH="0" baseline="0" noProof="0" dirty="0">
                <a:ln>
                  <a:noFill/>
                </a:ln>
                <a:solidFill>
                  <a:prstClr val="black"/>
                </a:solidFill>
                <a:effectLst/>
                <a:uLnTx/>
                <a:uFillTx/>
                <a:latin typeface="Times New Roman" charset="0"/>
                <a:ea typeface="ＭＳ Ｐゴシック" charset="0"/>
              </a:rPr>
              <a:t>s Guide</a:t>
            </a:r>
            <a:endPar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44" eaLnBrk="0" hangingPunct="0">
              <a:defRPr sz="2400" b="1">
                <a:solidFill>
                  <a:schemeClr val="tx1"/>
                </a:solidFill>
                <a:latin typeface="Times New Roman" charset="0"/>
                <a:ea typeface="ＭＳ Ｐゴシック" charset="0"/>
                <a:cs typeface="ＭＳ Ｐゴシック" charset="0"/>
              </a:defRPr>
            </a:lvl1pPr>
            <a:lvl2pPr marL="744062" indent="-286178" defTabSz="966644" eaLnBrk="0" hangingPunct="0">
              <a:defRPr sz="2400" b="1">
                <a:solidFill>
                  <a:schemeClr val="tx1"/>
                </a:solidFill>
                <a:latin typeface="Times New Roman" charset="0"/>
                <a:ea typeface="ＭＳ Ｐゴシック" charset="0"/>
              </a:defRPr>
            </a:lvl2pPr>
            <a:lvl3pPr marL="1144710" indent="-228942" defTabSz="966644" eaLnBrk="0" hangingPunct="0">
              <a:defRPr sz="2400" b="1">
                <a:solidFill>
                  <a:schemeClr val="tx1"/>
                </a:solidFill>
                <a:latin typeface="Times New Roman" charset="0"/>
                <a:ea typeface="ＭＳ Ｐゴシック" charset="0"/>
              </a:defRPr>
            </a:lvl3pPr>
            <a:lvl4pPr marL="1602594" indent="-228942" defTabSz="966644" eaLnBrk="0" hangingPunct="0">
              <a:defRPr sz="2400" b="1">
                <a:solidFill>
                  <a:schemeClr val="tx1"/>
                </a:solidFill>
                <a:latin typeface="Times New Roman" charset="0"/>
                <a:ea typeface="ＭＳ Ｐゴシック" charset="0"/>
              </a:defRPr>
            </a:lvl4pPr>
            <a:lvl5pPr marL="2060479" indent="-228942" defTabSz="966644" eaLnBrk="0" hangingPunct="0">
              <a:defRPr sz="2400" b="1">
                <a:solidFill>
                  <a:schemeClr val="tx1"/>
                </a:solidFill>
                <a:latin typeface="Times New Roman" charset="0"/>
                <a:ea typeface="ＭＳ Ｐゴシック" charset="0"/>
              </a:defRPr>
            </a:lvl5pPr>
            <a:lvl6pPr marL="2518363" indent="-228942" defTabSz="966644" eaLnBrk="0" fontAlgn="base" hangingPunct="0">
              <a:spcBef>
                <a:spcPct val="0"/>
              </a:spcBef>
              <a:spcAft>
                <a:spcPct val="0"/>
              </a:spcAft>
              <a:defRPr sz="2400" b="1">
                <a:solidFill>
                  <a:schemeClr val="tx1"/>
                </a:solidFill>
                <a:latin typeface="Times New Roman" charset="0"/>
                <a:ea typeface="ＭＳ Ｐゴシック" charset="0"/>
              </a:defRPr>
            </a:lvl6pPr>
            <a:lvl7pPr marL="2976247" indent="-228942" defTabSz="966644" eaLnBrk="0" fontAlgn="base" hangingPunct="0">
              <a:spcBef>
                <a:spcPct val="0"/>
              </a:spcBef>
              <a:spcAft>
                <a:spcPct val="0"/>
              </a:spcAft>
              <a:defRPr sz="2400" b="1">
                <a:solidFill>
                  <a:schemeClr val="tx1"/>
                </a:solidFill>
                <a:latin typeface="Times New Roman" charset="0"/>
                <a:ea typeface="ＭＳ Ｐゴシック" charset="0"/>
              </a:defRPr>
            </a:lvl7pPr>
            <a:lvl8pPr marL="3434132" indent="-228942" defTabSz="966644" eaLnBrk="0" fontAlgn="base" hangingPunct="0">
              <a:spcBef>
                <a:spcPct val="0"/>
              </a:spcBef>
              <a:spcAft>
                <a:spcPct val="0"/>
              </a:spcAft>
              <a:defRPr sz="2400" b="1">
                <a:solidFill>
                  <a:schemeClr val="tx1"/>
                </a:solidFill>
                <a:latin typeface="Times New Roman" charset="0"/>
                <a:ea typeface="ＭＳ Ｐゴシック" charset="0"/>
              </a:defRPr>
            </a:lvl8pPr>
            <a:lvl9pPr marL="3892016" indent="-228942" defTabSz="966644"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966644" rtl="0" eaLnBrk="1" fontAlgn="auto" latinLnBrk="0" hangingPunct="1">
              <a:lnSpc>
                <a:spcPct val="100000"/>
              </a:lnSpc>
              <a:spcBef>
                <a:spcPts val="0"/>
              </a:spcBef>
              <a:spcAft>
                <a:spcPts val="0"/>
              </a:spcAft>
              <a:buClrTx/>
              <a:buSzTx/>
              <a:buFontTx/>
              <a:buNone/>
              <a:tabLst/>
              <a:defRPr/>
            </a:pPr>
            <a:fld id="{C386AAAE-D309-2E48-BC3D-FE991EB2D2D9}"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66644"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132099" name="Rectangle 2"/>
          <p:cNvSpPr>
            <a:spLocks noGrp="1" noRot="1" noChangeAspect="1" noChangeArrowheads="1" noTextEdit="1"/>
          </p:cNvSpPr>
          <p:nvPr>
            <p:ph type="sldImg"/>
          </p:nvPr>
        </p:nvSpPr>
        <p:spPr>
          <a:xfrm>
            <a:off x="635000" y="720725"/>
            <a:ext cx="4008438" cy="2255838"/>
          </a:xfrm>
          <a:ln/>
        </p:spPr>
      </p:sp>
      <p:sp>
        <p:nvSpPr>
          <p:cNvPr id="132100" name="Rectangle 3"/>
          <p:cNvSpPr>
            <a:spLocks noGrp="1" noChangeArrowheads="1"/>
          </p:cNvSpPr>
          <p:nvPr>
            <p:ph type="body" idx="1"/>
          </p:nvPr>
        </p:nvSpPr>
        <p:spPr>
          <a:xfrm>
            <a:off x="731520" y="3054133"/>
            <a:ext cx="5852160" cy="5826857"/>
          </a:xfrm>
          <a:solidFill>
            <a:srgbClr val="FFFF00"/>
          </a:solid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750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C2D6F-AD95-F046-BB02-09F11FD55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4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8C699E59-CDCD-6443-A0E1-5BC974C14B7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69634"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Times New Roman" charset="0"/>
              <a:ea typeface="MS PGothic" charset="0"/>
            </a:endParaRPr>
          </a:p>
        </p:txBody>
      </p:sp>
    </p:spTree>
    <p:extLst>
      <p:ext uri="{BB962C8B-B14F-4D97-AF65-F5344CB8AC3E}">
        <p14:creationId xmlns:p14="http://schemas.microsoft.com/office/powerpoint/2010/main" val="768164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personal level think of Maslow’s Hierarchy of Needs – Love and Belonging, Esteem, Self Actualization</a:t>
            </a:r>
          </a:p>
        </p:txBody>
      </p:sp>
      <p:sp>
        <p:nvSpPr>
          <p:cNvPr id="4" name="Slide Number Placeholder 3"/>
          <p:cNvSpPr>
            <a:spLocks noGrp="1"/>
          </p:cNvSpPr>
          <p:nvPr>
            <p:ph type="sldNum" sz="quarter" idx="5"/>
          </p:nvPr>
        </p:nvSpPr>
        <p:spPr/>
        <p:txBody>
          <a:bodyPr/>
          <a:lstStyle/>
          <a:p>
            <a:fld id="{EF2A6267-43F9-BA4B-9E17-2CEB9F579088}" type="slidenum">
              <a:rPr lang="en-US" smtClean="0"/>
              <a:t>59</a:t>
            </a:fld>
            <a:endParaRPr lang="en-US"/>
          </a:p>
        </p:txBody>
      </p:sp>
    </p:spTree>
    <p:extLst>
      <p:ext uri="{BB962C8B-B14F-4D97-AF65-F5344CB8AC3E}">
        <p14:creationId xmlns:p14="http://schemas.microsoft.com/office/powerpoint/2010/main" val="4215210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1FA80-E165-1F40-9DF1-660B44CF7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7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D1FA80-E165-1F40-9DF1-660B44CF7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001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8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3C REN currently offers 3 programs</a:t>
            </a:r>
          </a:p>
        </p:txBody>
      </p:sp>
      <p:sp>
        <p:nvSpPr>
          <p:cNvPr id="4" name="Slide Number Placeholder 3"/>
          <p:cNvSpPr>
            <a:spLocks noGrp="1"/>
          </p:cNvSpPr>
          <p:nvPr>
            <p:ph type="sldNum" sz="quarter" idx="5"/>
          </p:nvPr>
        </p:nvSpPr>
        <p:spPr/>
        <p:txBody>
          <a:bodyPr/>
          <a:lstStyle/>
          <a:p>
            <a:fld id="{51449A0D-4E19-8747-A49B-8C2E4CE28AE8}" type="slidenum">
              <a:rPr lang="en-US" smtClean="0"/>
              <a:t>6</a:t>
            </a:fld>
            <a:endParaRPr lang="en-US"/>
          </a:p>
        </p:txBody>
      </p:sp>
    </p:spTree>
    <p:extLst>
      <p:ext uri="{BB962C8B-B14F-4D97-AF65-F5344CB8AC3E}">
        <p14:creationId xmlns:p14="http://schemas.microsoft.com/office/powerpoint/2010/main" val="3030793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MS PGothic" charset="0"/>
            </a:endParaRPr>
          </a:p>
        </p:txBody>
      </p:sp>
      <p:sp>
        <p:nvSpPr>
          <p:cNvPr id="82947"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Blueprint for Success Leader</a:t>
            </a:r>
            <a:r>
              <a:rPr kumimoji="0" lang="ja-JP"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a:t>
            </a:r>
            <a:r>
              <a:rPr kumimoji="0" lang="en-US" altLang="ja-JP"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s Guide</a:t>
            </a:r>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82948"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AF3003E-639D-8443-A755-64211CC4BD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388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MS PGothic" charset="0"/>
            </a:endParaRPr>
          </a:p>
        </p:txBody>
      </p:sp>
      <p:sp>
        <p:nvSpPr>
          <p:cNvPr id="84995"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Blueprint for Success Leader</a:t>
            </a:r>
            <a:r>
              <a:rPr kumimoji="0" lang="ja-JP"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a:t>
            </a:r>
            <a:r>
              <a:rPr kumimoji="0" lang="en-US" altLang="ja-JP"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s Guide</a:t>
            </a:r>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8499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DF264A77-44A1-3143-B607-CE5567ABCC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176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52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141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8F59BCB-3F21-CE4D-ADD0-3BC0A5F274EA}" type="slidenum">
              <a:rPr kumimoji="0" lang="en-US" sz="1200" b="0" i="0" u="none" strike="noStrike" kern="1200" cap="none" spc="0" normalizeH="0" baseline="0" noProof="0">
                <a:ln>
                  <a:noFill/>
                </a:ln>
                <a:solidFill>
                  <a:prstClr val="black"/>
                </a:solidFill>
                <a:effectLst/>
                <a:uLnTx/>
                <a:uFillTx/>
                <a:latin typeface="Times New Roman" charset="0"/>
                <a:ea typeface="MS PGothic" charset="0"/>
                <a:cs typeface="Geneva" charset="0"/>
              </a:rPr>
              <a:pPr marL="0" marR="0" lvl="0" indent="0" algn="r" defTabSz="930275"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MS PGothic" charset="0"/>
              <a:cs typeface="Geneva" charset="0"/>
            </a:endParaRPr>
          </a:p>
        </p:txBody>
      </p:sp>
      <p:sp>
        <p:nvSpPr>
          <p:cNvPr id="137218"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dirty="0">
              <a:latin typeface="Times New Roman" charset="0"/>
              <a:ea typeface="MS PGothic" charset="0"/>
            </a:endParaRPr>
          </a:p>
        </p:txBody>
      </p:sp>
    </p:spTree>
    <p:extLst>
      <p:ext uri="{BB962C8B-B14F-4D97-AF65-F5344CB8AC3E}">
        <p14:creationId xmlns:p14="http://schemas.microsoft.com/office/powerpoint/2010/main" val="124754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say environmentally responsible... what to you mean?</a:t>
            </a:r>
          </a:p>
          <a:p>
            <a:r>
              <a:rPr lang="en-US" dirty="0"/>
              <a:t>Concerned about what?</a:t>
            </a:r>
          </a:p>
        </p:txBody>
      </p:sp>
      <p:sp>
        <p:nvSpPr>
          <p:cNvPr id="4" name="Slide Number Placeholder 3"/>
          <p:cNvSpPr>
            <a:spLocks noGrp="1"/>
          </p:cNvSpPr>
          <p:nvPr>
            <p:ph type="sldNum" sz="quarter" idx="5"/>
          </p:nvPr>
        </p:nvSpPr>
        <p:spPr/>
        <p:txBody>
          <a:bodyPr/>
          <a:lstStyle/>
          <a:p>
            <a:fld id="{EF2A6267-43F9-BA4B-9E17-2CEB9F579088}" type="slidenum">
              <a:rPr lang="en-US" smtClean="0"/>
              <a:t>73</a:t>
            </a:fld>
            <a:endParaRPr lang="en-US"/>
          </a:p>
        </p:txBody>
      </p:sp>
    </p:spTree>
    <p:extLst>
      <p:ext uri="{BB962C8B-B14F-4D97-AF65-F5344CB8AC3E}">
        <p14:creationId xmlns:p14="http://schemas.microsoft.com/office/powerpoint/2010/main" val="4123701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they happy about... How is your situation similar to theirs?</a:t>
            </a:r>
          </a:p>
          <a:p>
            <a:r>
              <a:rPr lang="en-US" dirty="0"/>
              <a:t>What do you mean by safer... More healthy? Does your grandfather have health issues concern you?</a:t>
            </a:r>
          </a:p>
          <a:p>
            <a:r>
              <a:rPr lang="en-US" dirty="0"/>
              <a:t>What utility bills are you referring to... What does “through the </a:t>
            </a:r>
            <a:r>
              <a:rPr lang="en-US" dirty="0" err="1"/>
              <a:t>roof”mean</a:t>
            </a:r>
            <a:r>
              <a:rPr lang="en-US" dirty="0"/>
              <a:t>?</a:t>
            </a:r>
          </a:p>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74</a:t>
            </a:fld>
            <a:endParaRPr lang="en-US"/>
          </a:p>
        </p:txBody>
      </p:sp>
    </p:spTree>
    <p:extLst>
      <p:ext uri="{BB962C8B-B14F-4D97-AF65-F5344CB8AC3E}">
        <p14:creationId xmlns:p14="http://schemas.microsoft.com/office/powerpoint/2010/main" val="648914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76</a:t>
            </a:fld>
            <a:endParaRPr lang="en-US"/>
          </a:p>
        </p:txBody>
      </p:sp>
    </p:spTree>
    <p:extLst>
      <p:ext uri="{BB962C8B-B14F-4D97-AF65-F5344CB8AC3E}">
        <p14:creationId xmlns:p14="http://schemas.microsoft.com/office/powerpoint/2010/main" val="35791504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Times New Roman" charset="0"/>
              <a:ea typeface="MS PGothic" charset="0"/>
            </a:endParaRPr>
          </a:p>
        </p:txBody>
      </p:sp>
      <p:sp>
        <p:nvSpPr>
          <p:cNvPr id="144387"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Blueprint for Success Leader</a:t>
            </a:r>
            <a:r>
              <a:rPr kumimoji="0" lang="ja-JP"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a:t>
            </a:r>
            <a:r>
              <a:rPr kumimoji="0" lang="en-US" altLang="ja-JP"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s Guide</a:t>
            </a:r>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144388"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85E46E1-83A9-3342-884A-E895D6737BC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038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39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Energy Code Connect </a:t>
            </a:r>
          </a:p>
          <a:p>
            <a:pPr marL="628650" lvl="1" indent="-171450">
              <a:buFont typeface="Courier New"/>
              <a:buChar char="○"/>
            </a:pPr>
            <a:r>
              <a:rPr lang="en-US"/>
              <a:t>Where we offer Industry Trainings, Regional Forums, and a Title 24 consultation service called Energy Code Coach to help building professionals navigate the CA Energy Code and Green Building Requirements. </a:t>
            </a:r>
          </a:p>
          <a:p>
            <a:pPr marL="628650" lvl="1" indent="-171450">
              <a:buFont typeface="Courier New"/>
              <a:buChar char="○"/>
            </a:pPr>
            <a:r>
              <a:rPr lang="en-US"/>
              <a:t>The phone number listed on the slide is our Hotline and there’s also an inquiry form on our website. </a:t>
            </a:r>
          </a:p>
          <a:p>
            <a:pPr marL="171450" indent="-171450">
              <a:buFont typeface="Symbol"/>
              <a:buChar char="•"/>
            </a:pPr>
            <a:r>
              <a:rPr lang="en-US"/>
              <a:t>Building Performance Training</a:t>
            </a:r>
          </a:p>
          <a:p>
            <a:pPr marL="628650" lvl="1" indent="-171450">
              <a:buFont typeface="Courier New"/>
              <a:buChar char="○"/>
            </a:pPr>
            <a:r>
              <a:rPr lang="en-US"/>
              <a:t>We offer trainings on technical and soft skills related to building science principles and systems for high performance building.</a:t>
            </a:r>
          </a:p>
          <a:p>
            <a:pPr marL="628650" lvl="1" indent="-171450">
              <a:buFont typeface="Courier New"/>
              <a:buChar char="○"/>
            </a:pPr>
            <a:r>
              <a:rPr lang="en-US"/>
              <a:t>Our goal is to bring industry recognized Certifications and Training Providers to the Central Coast that will help advance people wherever they may be at in their career.</a:t>
            </a:r>
          </a:p>
          <a:p>
            <a:pPr marL="171450" indent="-171450">
              <a:buFont typeface="Symbol"/>
              <a:buChar char="•"/>
            </a:pPr>
            <a:r>
              <a:rPr lang="en-US"/>
              <a:t>Home Energy Savings</a:t>
            </a:r>
          </a:p>
          <a:p>
            <a:pPr marL="628650" lvl="1" indent="-171450">
              <a:buFont typeface="Courier New"/>
              <a:buChar char="○"/>
            </a:pPr>
            <a:r>
              <a:rPr lang="en-US"/>
              <a:t>Which serves households that are historically underserved with free and discounted home upgrades.</a:t>
            </a:r>
          </a:p>
          <a:p>
            <a:pPr marL="171450" indent="-171450">
              <a:buFont typeface="Symbol"/>
              <a:buChar char="•"/>
            </a:pPr>
            <a:r>
              <a:rPr lang="en-US"/>
              <a:t>I invite you to check out our website 3C-REN.org to check out some of our resources and other upcoming events. or reach out with any questions.</a:t>
            </a:r>
          </a:p>
          <a:p>
            <a:endParaRPr lang="en-US" dirty="0">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7</a:t>
            </a:fld>
            <a:endParaRPr lang="en-US"/>
          </a:p>
        </p:txBody>
      </p:sp>
    </p:spTree>
    <p:extLst>
      <p:ext uri="{BB962C8B-B14F-4D97-AF65-F5344CB8AC3E}">
        <p14:creationId xmlns:p14="http://schemas.microsoft.com/office/powerpoint/2010/main" val="3176846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concepts of  Value Propositions, Presentations, and Proposals also apply to the messaging included in marketing tools (Flyers, Brochures, Tri-folds, your Website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F10874-8072-4366-AB74-4B2CCF9E5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753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MS PGothic" charset="0"/>
            </a:endParaRPr>
          </a:p>
        </p:txBody>
      </p:sp>
      <p:sp>
        <p:nvSpPr>
          <p:cNvPr id="246787"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Blueprint for Success Leader</a:t>
            </a:r>
            <a:r>
              <a:rPr kumimoji="0" lang="ja-JP"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a:t>
            </a:r>
            <a:r>
              <a:rPr kumimoji="0" lang="en-US" altLang="ja-JP"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s Guide</a:t>
            </a:r>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246788"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8E966F81-226C-1742-A48A-BC497EED9B1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5038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88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MS PGothic" charset="0"/>
            </a:endParaRPr>
          </a:p>
        </p:txBody>
      </p:sp>
      <p:sp>
        <p:nvSpPr>
          <p:cNvPr id="248835" name="Footer Placeholder 3"/>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Blueprint for Success Leader</a:t>
            </a:r>
            <a:r>
              <a:rPr kumimoji="0" lang="ja-JP"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a:t>
            </a:r>
            <a:r>
              <a:rPr kumimoji="0" lang="en-US" altLang="ja-JP"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s Guide</a:t>
            </a:r>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24883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Lucida Grande" charset="0"/>
                <a:ea typeface="MS PGothic" charset="0"/>
                <a:cs typeface="MS PGothic" charset="0"/>
              </a:defRPr>
            </a:lvl1pPr>
            <a:lvl2pPr marL="742950" indent="-285750" defTabSz="930275">
              <a:defRPr sz="2400">
                <a:solidFill>
                  <a:schemeClr val="tx1"/>
                </a:solidFill>
                <a:latin typeface="Lucida Grande" charset="0"/>
                <a:ea typeface="MS PGothic" charset="0"/>
                <a:cs typeface="MS PGothic" charset="0"/>
              </a:defRPr>
            </a:lvl2pPr>
            <a:lvl3pPr marL="1143000" indent="-228600" defTabSz="930275">
              <a:defRPr sz="2400">
                <a:solidFill>
                  <a:schemeClr val="tx1"/>
                </a:solidFill>
                <a:latin typeface="Lucida Grande" charset="0"/>
                <a:ea typeface="MS PGothic" charset="0"/>
                <a:cs typeface="MS PGothic" charset="0"/>
              </a:defRPr>
            </a:lvl3pPr>
            <a:lvl4pPr marL="1600200" indent="-228600" defTabSz="930275">
              <a:defRPr sz="2400">
                <a:solidFill>
                  <a:schemeClr val="tx1"/>
                </a:solidFill>
                <a:latin typeface="Lucida Grande" charset="0"/>
                <a:ea typeface="MS PGothic" charset="0"/>
                <a:cs typeface="MS PGothic" charset="0"/>
              </a:defRPr>
            </a:lvl4pPr>
            <a:lvl5pPr marL="2057400" indent="-228600" defTabSz="930275">
              <a:defRPr sz="2400">
                <a:solidFill>
                  <a:schemeClr val="tx1"/>
                </a:solidFill>
                <a:latin typeface="Lucida Grande"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468AC15-2D28-4E43-8825-640BAA3E00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30275"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5787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11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A6267-43F9-BA4B-9E17-2CEB9F579088}" type="slidenum">
              <a:rPr lang="en-US" smtClean="0"/>
              <a:t>95</a:t>
            </a:fld>
            <a:endParaRPr lang="en-US"/>
          </a:p>
        </p:txBody>
      </p:sp>
    </p:spTree>
    <p:extLst>
      <p:ext uri="{BB962C8B-B14F-4D97-AF65-F5344CB8AC3E}">
        <p14:creationId xmlns:p14="http://schemas.microsoft.com/office/powerpoint/2010/main" val="3194967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96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3641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1165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C87F4-912C-C844-88B1-9619973FB2C1}" type="slidenum">
              <a:rPr lang="en-US" smtClean="0"/>
              <a:t>105</a:t>
            </a:fld>
            <a:endParaRPr lang="en-US"/>
          </a:p>
        </p:txBody>
      </p:sp>
    </p:spTree>
    <p:extLst>
      <p:ext uri="{BB962C8B-B14F-4D97-AF65-F5344CB8AC3E}">
        <p14:creationId xmlns:p14="http://schemas.microsoft.com/office/powerpoint/2010/main" val="4629567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about the envelope… predictive analysis, measurement and verification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90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43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plus Performance</a:t>
            </a:r>
            <a:r>
              <a:rPr lang="en-US" baseline="0" dirty="0"/>
              <a:t> </a:t>
            </a:r>
            <a:r>
              <a:rPr lang="mr-IN" baseline="0" dirty="0"/>
              <a:t>–</a:t>
            </a:r>
            <a:r>
              <a:rPr lang="en-US" baseline="0" dirty="0"/>
              <a:t> minimum input</a:t>
            </a:r>
          </a:p>
          <a:p>
            <a:r>
              <a:rPr lang="en-US" baseline="0" dirty="0"/>
              <a:t>Velcro, airtight, balanced</a:t>
            </a:r>
          </a:p>
          <a:p>
            <a:r>
              <a:rPr lang="en-US" baseline="0" dirty="0"/>
              <a:t>Smart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3993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MacLeamy curve</a:t>
            </a:r>
          </a:p>
        </p:txBody>
      </p:sp>
      <p:sp>
        <p:nvSpPr>
          <p:cNvPr id="4" name="Slide Number Placeholder 3"/>
          <p:cNvSpPr>
            <a:spLocks noGrp="1"/>
          </p:cNvSpPr>
          <p:nvPr>
            <p:ph type="sldNum" sz="quarter" idx="5"/>
          </p:nvPr>
        </p:nvSpPr>
        <p:spPr/>
        <p:txBody>
          <a:bodyPr/>
          <a:lstStyle/>
          <a:p>
            <a:fld id="{B8FC87F4-912C-C844-88B1-9619973FB2C1}" type="slidenum">
              <a:rPr lang="en-US" smtClean="0"/>
              <a:t>108</a:t>
            </a:fld>
            <a:endParaRPr lang="en-US"/>
          </a:p>
        </p:txBody>
      </p:sp>
    </p:spTree>
    <p:extLst>
      <p:ext uri="{BB962C8B-B14F-4D97-AF65-F5344CB8AC3E}">
        <p14:creationId xmlns:p14="http://schemas.microsoft.com/office/powerpoint/2010/main" val="3173910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9A0D-4E19-8747-A49B-8C2E4CE28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22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42147">
              <a:defRPr/>
            </a:pPr>
            <a:fld id="{6F7EF2E4-DB53-46AB-816B-54427E688C79}" type="slidenum">
              <a:rPr lang="en-US" sz="1300" b="0">
                <a:solidFill>
                  <a:srgbClr val="1F497D"/>
                </a:solidFill>
                <a:latin typeface="Arial" charset="0"/>
              </a:rPr>
              <a:pPr defTabSz="942147">
                <a:defRPr/>
              </a:pPr>
              <a:t>110</a:t>
            </a:fld>
            <a:endParaRPr lang="en-US" sz="1300" b="0">
              <a:solidFill>
                <a:srgbClr val="1F497D"/>
              </a:solidFill>
              <a:latin typeface="Arial" charset="0"/>
            </a:endParaRPr>
          </a:p>
        </p:txBody>
      </p:sp>
      <p:sp>
        <p:nvSpPr>
          <p:cNvPr id="63491" name="Rectangle 2"/>
          <p:cNvSpPr>
            <a:spLocks noGrp="1" noRot="1" noChangeAspect="1" noChangeArrowheads="1" noTextEdit="1"/>
          </p:cNvSpPr>
          <p:nvPr>
            <p:ph type="sldImg"/>
          </p:nvPr>
        </p:nvSpPr>
        <p:spPr>
          <a:xfrm>
            <a:off x="422275" y="704850"/>
            <a:ext cx="6257925" cy="3521075"/>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282186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Electrification, Airtightness, Energy</a:t>
            </a:r>
            <a:r>
              <a:rPr lang="en-US" baseline="0" dirty="0"/>
              <a:t> efficiency, Balanced ventilation, </a:t>
            </a:r>
            <a:r>
              <a:rPr lang="en-US" dirty="0"/>
              <a:t>Embodied Carbon, battery storage, Insulation levels, Renewables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83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F4E078-2506-564C-B547-133EA0A38FB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6176405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Thank you All! To those of you who are new to our network, WELCOME.</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a:cs typeface="Calibri"/>
            </a:endParaRPr>
          </a:p>
          <a:p>
            <a:pPr marL="171450" indent="-171450">
              <a:buFont typeface="Arial"/>
              <a:buChar char="•"/>
            </a:pPr>
            <a:r>
              <a:rPr lang="en-US">
                <a:cs typeface="Calibri"/>
              </a:rPr>
              <a:t>AIA LU’s are available for today, Please contact me if you have any questions.</a:t>
            </a:r>
          </a:p>
          <a:p>
            <a:pPr marL="171450" indent="-171450">
              <a:buFont typeface="Arial"/>
              <a:buChar char="•"/>
            </a:pPr>
            <a:r>
              <a:rPr lang="en-US">
                <a:cs typeface="Calibri"/>
              </a:rPr>
              <a:t>You will receive the recording, slides from today, and a follow up survey via email</a:t>
            </a:r>
            <a:endParaRPr lang="en-US"/>
          </a:p>
          <a:p>
            <a:endParaRPr lang="en-US">
              <a:cs typeface="Calibri"/>
            </a:endParaRPr>
          </a:p>
          <a:p>
            <a:r>
              <a:rPr lang="en-US">
                <a:cs typeface="Calibri"/>
              </a:rPr>
              <a:t>I want to also take this opportunity to let you know of a few upcoming trainings, especially if you would like to reinforce what you have learned here today.</a:t>
            </a:r>
          </a:p>
          <a:p>
            <a:endParaRPr lang="en-US">
              <a:cs typeface="Calibri"/>
            </a:endParaRPr>
          </a:p>
          <a:p>
            <a:pPr marL="628650" lvl="1" indent="-171450">
              <a:buFont typeface="Arial" panose="020B0604020202020204" pitchFamily="34" charset="0"/>
              <a:buChar char="•"/>
            </a:pPr>
            <a:r>
              <a:rPr lang="en-US">
                <a:cs typeface="Calibri"/>
              </a:rPr>
              <a:t>May 19: All Electric Construction Part 1 &amp; Part 2 on June 8</a:t>
            </a:r>
          </a:p>
          <a:p>
            <a:pPr marL="628650" lvl="1" indent="-171450">
              <a:buFont typeface="Arial" panose="020B0604020202020204" pitchFamily="34" charset="0"/>
              <a:buChar char="•"/>
            </a:pPr>
            <a:r>
              <a:rPr lang="en-US">
                <a:cs typeface="Calibri"/>
              </a:rPr>
              <a:t>May 26: HERS Registry Training for Public Sector Staff</a:t>
            </a:r>
          </a:p>
          <a:p>
            <a:pPr marL="628650" lvl="1" indent="-171450">
              <a:buFont typeface="Arial" panose="020B0604020202020204" pitchFamily="34" charset="0"/>
              <a:buChar char="•"/>
            </a:pPr>
            <a:r>
              <a:rPr lang="en-US">
                <a:cs typeface="Calibri"/>
              </a:rPr>
              <a:t>June 9: Green Real Estate Marketing</a:t>
            </a:r>
          </a:p>
          <a:p>
            <a:pPr marL="628650" lvl="1" indent="-171450">
              <a:buFont typeface="Arial" panose="020B0604020202020204" pitchFamily="34" charset="0"/>
              <a:buChar char="•"/>
            </a:pPr>
            <a:r>
              <a:rPr lang="en-US">
                <a:cs typeface="Calibri"/>
              </a:rPr>
              <a:t>June 15: Upcoming Regional Forum</a:t>
            </a:r>
          </a:p>
          <a:p>
            <a:pPr marL="628650" lvl="1" indent="-171450">
              <a:buFont typeface="Arial" panose="020B0604020202020204" pitchFamily="34" charset="0"/>
              <a:buChar char="•"/>
            </a:pPr>
            <a:r>
              <a:rPr lang="en-US">
                <a:cs typeface="Calibri"/>
              </a:rPr>
              <a:t>Ongoing training Series on Soft Skills in Business Development, taught by Jay Gentry</a:t>
            </a:r>
          </a:p>
          <a:p>
            <a:endParaRPr lang="en-US"/>
          </a:p>
          <a:p>
            <a:r>
              <a:rPr lang="en-US"/>
              <a:t>Please Visit our website 3C-REN.org to find event specifics and registration</a:t>
            </a:r>
          </a:p>
        </p:txBody>
      </p:sp>
      <p:sp>
        <p:nvSpPr>
          <p:cNvPr id="4" name="Slide Number Placeholder 3"/>
          <p:cNvSpPr>
            <a:spLocks noGrp="1"/>
          </p:cNvSpPr>
          <p:nvPr>
            <p:ph type="sldNum" sz="quarter" idx="5"/>
          </p:nvPr>
        </p:nvSpPr>
        <p:spPr/>
        <p:txBody>
          <a:bodyPr/>
          <a:lstStyle/>
          <a:p>
            <a:fld id="{B252F712-7224-1143-A93F-EE857066D16B}" type="slidenum">
              <a:rPr lang="en-US" smtClean="0"/>
              <a:t>114</a:t>
            </a:fld>
            <a:endParaRPr lang="en-US"/>
          </a:p>
        </p:txBody>
      </p:sp>
    </p:spTree>
    <p:extLst>
      <p:ext uri="{BB962C8B-B14F-4D97-AF65-F5344CB8AC3E}">
        <p14:creationId xmlns:p14="http://schemas.microsoft.com/office/powerpoint/2010/main" val="4781714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To those of you who are new to our network, WELCOME.</a:t>
            </a:r>
          </a:p>
          <a:p>
            <a:endParaRPr lang="en-US">
              <a:cs typeface="Calibri"/>
            </a:endParaRPr>
          </a:p>
          <a:p>
            <a:r>
              <a:rPr lang="en-US">
                <a:cs typeface="Calibri"/>
              </a:rPr>
              <a:t>Thank you. You can learn more at 3C-REN.org or contact us at info@3C-REN.org.</a:t>
            </a:r>
          </a:p>
          <a:p>
            <a:endParaRPr lang="en-US">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115</a:t>
            </a:fld>
            <a:endParaRPr lang="en-US"/>
          </a:p>
        </p:txBody>
      </p:sp>
    </p:spTree>
    <p:extLst>
      <p:ext uri="{BB962C8B-B14F-4D97-AF65-F5344CB8AC3E}">
        <p14:creationId xmlns:p14="http://schemas.microsoft.com/office/powerpoint/2010/main" val="1701602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a:t>
            </a:r>
            <a:r>
              <a:rPr lang="en-US" baseline="0" dirty="0"/>
              <a:t> also part of NAPHN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D0881A-E15C-234C-B467-B9F1FD7AE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6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3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491" t="2115" b="-1349"/>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22118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491" t="2115" b="-1349"/>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45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3000" i="1">
                <a:solidFill>
                  <a:srgbClr val="32476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3" y="2718566"/>
            <a:ext cx="8537575" cy="482600"/>
          </a:xfrm>
        </p:spPr>
        <p:txBody>
          <a:bodyPr>
            <a:noAutofit/>
          </a:bodyPr>
          <a:lstStyle>
            <a:lvl1pPr marL="0" indent="0">
              <a:buNone/>
              <a:defRPr sz="1875">
                <a:solidFill>
                  <a:srgbClr val="32476E"/>
                </a:solidFill>
              </a:defRPr>
            </a:lvl1pPr>
          </a:lstStyle>
          <a:p>
            <a:pPr lvl="0"/>
            <a:r>
              <a:rPr lang="en-US"/>
              <a:t>Date</a:t>
            </a:r>
          </a:p>
        </p:txBody>
      </p:sp>
    </p:spTree>
    <p:extLst>
      <p:ext uri="{BB962C8B-B14F-4D97-AF65-F5344CB8AC3E}">
        <p14:creationId xmlns:p14="http://schemas.microsoft.com/office/powerpoint/2010/main" val="432336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6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775F0-C9C6-5D47-A0BD-806AB6107702}"/>
              </a:ext>
            </a:extLst>
          </p:cNvPr>
          <p:cNvSpPr/>
          <p:nvPr userDrawn="1"/>
        </p:nvSpPr>
        <p:spPr>
          <a:xfrm>
            <a:off x="0" y="0"/>
            <a:ext cx="12192000" cy="6746240"/>
          </a:xfrm>
          <a:prstGeom prst="rect">
            <a:avLst/>
          </a:prstGeom>
          <a:solidFill>
            <a:srgbClr val="76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348668F-2EFE-914B-B947-8D317575B47D}"/>
              </a:ext>
            </a:extLst>
          </p:cNvPr>
          <p:cNvSpPr>
            <a:spLocks noGrp="1"/>
          </p:cNvSpPr>
          <p:nvPr>
            <p:ph type="title" hasCustomPrompt="1"/>
          </p:nvPr>
        </p:nvSpPr>
        <p:spPr>
          <a:xfrm>
            <a:off x="1969771" y="3429004"/>
            <a:ext cx="7651751" cy="2852737"/>
          </a:xfrm>
        </p:spPr>
        <p:txBody>
          <a:bodyPr anchor="t">
            <a:normAutofit/>
          </a:bodyPr>
          <a:lstStyle>
            <a:lvl1pPr>
              <a:defRPr sz="3600">
                <a:solidFill>
                  <a:schemeClr val="bg1"/>
                </a:solidFill>
              </a:defRPr>
            </a:lvl1pPr>
          </a:lstStyle>
          <a:p>
            <a:r>
              <a:rPr lang="en-US"/>
              <a:t>Divider Slide</a:t>
            </a:r>
            <a:br>
              <a:rPr lang="en-US"/>
            </a:br>
            <a:r>
              <a:rPr lang="en-US"/>
              <a:t>Title Goes Here</a:t>
            </a:r>
          </a:p>
        </p:txBody>
      </p:sp>
      <p:pic>
        <p:nvPicPr>
          <p:cNvPr id="4" name="Graphic 3">
            <a:extLst>
              <a:ext uri="{FF2B5EF4-FFF2-40B4-BE49-F238E27FC236}">
                <a16:creationId xmlns:a16="http://schemas.microsoft.com/office/drawing/2014/main" id="{5BEED3D2-88B6-F343-985F-36AA7A9BB7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8646" y="576263"/>
            <a:ext cx="1447799" cy="1328568"/>
          </a:xfrm>
          <a:prstGeom prst="rect">
            <a:avLst/>
          </a:prstGeom>
        </p:spPr>
      </p:pic>
    </p:spTree>
    <p:extLst>
      <p:ext uri="{BB962C8B-B14F-4D97-AF65-F5344CB8AC3E}">
        <p14:creationId xmlns:p14="http://schemas.microsoft.com/office/powerpoint/2010/main" val="3452496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A905C-9D09-F14B-B534-94A55E6CCB8B}"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BA67B-1F45-B74F-BF93-74F9F9FD6A95}" type="slidenum">
              <a:rPr lang="en-US" smtClean="0"/>
              <a:t>‹#›</a:t>
            </a:fld>
            <a:endParaRPr lang="en-US"/>
          </a:p>
        </p:txBody>
      </p:sp>
    </p:spTree>
    <p:extLst>
      <p:ext uri="{BB962C8B-B14F-4D97-AF65-F5344CB8AC3E}">
        <p14:creationId xmlns:p14="http://schemas.microsoft.com/office/powerpoint/2010/main" val="273487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10058400" cy="1173162"/>
          </a:xfrm>
          <a:prstGeom prst="rect">
            <a:avLst/>
          </a:prstGeom>
          <a:noFill/>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508000" y="1752601"/>
            <a:ext cx="5384800" cy="4449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96000" y="1752600"/>
            <a:ext cx="5384800" cy="2147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0" y="4052889"/>
            <a:ext cx="5384800" cy="28051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36528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B769EC-446F-FB49-994C-C5AD9F9F80DA}"/>
              </a:ext>
            </a:extLst>
          </p:cNvPr>
          <p:cNvSpPr/>
          <p:nvPr userDrawn="1"/>
        </p:nvSpPr>
        <p:spPr>
          <a:xfrm>
            <a:off x="0" y="-100263"/>
            <a:ext cx="12192000" cy="7058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9732060A-4FB4-9A44-8892-93B50E7E646E}"/>
              </a:ext>
            </a:extLst>
          </p:cNvPr>
          <p:cNvSpPr>
            <a:spLocks noGrp="1"/>
          </p:cNvSpPr>
          <p:nvPr>
            <p:ph type="body" sz="quarter" idx="10"/>
          </p:nvPr>
        </p:nvSpPr>
        <p:spPr>
          <a:xfrm>
            <a:off x="838200" y="1168400"/>
            <a:ext cx="10515600" cy="513556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2">
            <a:extLst>
              <a:ext uri="{FF2B5EF4-FFF2-40B4-BE49-F238E27FC236}">
                <a16:creationId xmlns:a16="http://schemas.microsoft.com/office/drawing/2014/main" id="{8197B1A7-0454-E14C-979D-C4DC12457792}"/>
              </a:ext>
            </a:extLst>
          </p:cNvPr>
          <p:cNvSpPr>
            <a:spLocks noGrp="1"/>
          </p:cNvSpPr>
          <p:nvPr>
            <p:ph type="title"/>
          </p:nvPr>
        </p:nvSpPr>
        <p:spPr>
          <a:xfrm>
            <a:off x="838200" y="365125"/>
            <a:ext cx="10515600" cy="803275"/>
          </a:xfrm>
          <a:prstGeom prst="rect">
            <a:avLst/>
          </a:prstGeom>
        </p:spPr>
        <p:txBody>
          <a:bodyPr anchor="b"/>
          <a:lstStyle>
            <a:lvl1pPr>
              <a:defRPr sz="4400">
                <a:solidFill>
                  <a:srgbClr val="0033A0"/>
                </a:solidFill>
              </a:defRPr>
            </a:lvl1pPr>
          </a:lstStyle>
          <a:p>
            <a:r>
              <a:rPr lang="en-US" dirty="0"/>
              <a:t>Click to edit Master title style</a:t>
            </a:r>
          </a:p>
        </p:txBody>
      </p:sp>
    </p:spTree>
    <p:extLst>
      <p:ext uri="{BB962C8B-B14F-4D97-AF65-F5344CB8AC3E}">
        <p14:creationId xmlns:p14="http://schemas.microsoft.com/office/powerpoint/2010/main" val="418713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754"/>
          <a:stretch/>
        </p:blipFill>
        <p:spPr>
          <a:xfrm>
            <a:off x="0" y="5575248"/>
            <a:ext cx="12192000" cy="1282752"/>
          </a:xfrm>
          <a:prstGeom prst="rect">
            <a:avLst/>
          </a:prstGeom>
        </p:spPr>
      </p:pic>
    </p:spTree>
    <p:extLst>
      <p:ext uri="{BB962C8B-B14F-4D97-AF65-F5344CB8AC3E}">
        <p14:creationId xmlns:p14="http://schemas.microsoft.com/office/powerpoint/2010/main" val="169629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8/16/2022</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32313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8/16/2022</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424126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89897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05693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8/16/2022</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880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072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15422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b="10754"/>
          <a:stretch/>
        </p:blipFill>
        <p:spPr>
          <a:xfrm>
            <a:off x="0" y="5575248"/>
            <a:ext cx="12192000" cy="1282752"/>
          </a:xfrm>
          <a:prstGeom prst="rect">
            <a:avLst/>
          </a:prstGeom>
        </p:spPr>
      </p:pic>
    </p:spTree>
    <p:extLst>
      <p:ext uri="{BB962C8B-B14F-4D97-AF65-F5344CB8AC3E}">
        <p14:creationId xmlns:p14="http://schemas.microsoft.com/office/powerpoint/2010/main" val="1892083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mailto:ian.logan@ventura.org" TargetMode="External"/><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file://localhost/%5Chttp%5C/www.globalsearchnetwork.com/images/continuous-improvement.jp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file://localhost/%5Chttp%5C/www.globalsearchnetwork.com/images/continuous-improvement.jpg"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C5C_127A522F.xm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file://localhost/%5Chttp%5C/www.globalsearchnetwork.com/images/continuous-improvement.jpg" TargetMode="Externa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5.w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w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58.w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image" Target="../media/image59.wmf"/></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slides/_rels/slide6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18.png"/><Relationship Id="rId4" Type="http://schemas.openxmlformats.org/officeDocument/2006/relationships/image" Target="../media/image66.wmf"/></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3c-ren.org/energy-code-coach"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C31_F020396A.xml"/><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8.png"/></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65B9-784F-284A-9469-3D973DD1CE3A}"/>
              </a:ext>
            </a:extLst>
          </p:cNvPr>
          <p:cNvSpPr>
            <a:spLocks noGrp="1"/>
          </p:cNvSpPr>
          <p:nvPr>
            <p:ph type="ctrTitle"/>
          </p:nvPr>
        </p:nvSpPr>
        <p:spPr/>
        <p:txBody>
          <a:bodyPr>
            <a:normAutofit/>
          </a:bodyPr>
          <a:lstStyle/>
          <a:p>
            <a:r>
              <a:rPr lang="en-US"/>
              <a:t>We will be starting soon!</a:t>
            </a:r>
          </a:p>
        </p:txBody>
      </p:sp>
      <p:sp>
        <p:nvSpPr>
          <p:cNvPr id="3" name="Subtitle 2">
            <a:extLst>
              <a:ext uri="{FF2B5EF4-FFF2-40B4-BE49-F238E27FC236}">
                <a16:creationId xmlns:a16="http://schemas.microsoft.com/office/drawing/2014/main" id="{B382A6DF-D029-E54E-8CAA-3CF709E0B636}"/>
              </a:ext>
            </a:extLst>
          </p:cNvPr>
          <p:cNvSpPr>
            <a:spLocks noGrp="1"/>
          </p:cNvSpPr>
          <p:nvPr>
            <p:ph type="subTitle" idx="1"/>
          </p:nvPr>
        </p:nvSpPr>
        <p:spPr/>
        <p:txBody>
          <a:bodyPr>
            <a:normAutofit lnSpcReduction="10000"/>
          </a:bodyPr>
          <a:lstStyle/>
          <a:p>
            <a:r>
              <a:rPr lang="en-US"/>
              <a:t>Thanks for joining us</a:t>
            </a:r>
          </a:p>
          <a:p>
            <a:endParaRPr lang="en-US"/>
          </a:p>
        </p:txBody>
      </p:sp>
    </p:spTree>
    <p:extLst>
      <p:ext uri="{BB962C8B-B14F-4D97-AF65-F5344CB8AC3E}">
        <p14:creationId xmlns:p14="http://schemas.microsoft.com/office/powerpoint/2010/main" val="114443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94" y="218420"/>
            <a:ext cx="7575936" cy="609600"/>
          </a:xfrm>
        </p:spPr>
        <p:txBody>
          <a:bodyPr>
            <a:noAutofit/>
          </a:bodyPr>
          <a:lstStyle/>
          <a:p>
            <a:r>
              <a:rPr lang="en-US" sz="4000" dirty="0">
                <a:latin typeface="Montserrat" pitchFamily="2" charset="77"/>
              </a:rPr>
              <a:t>Welcome to the Workshop</a:t>
            </a:r>
          </a:p>
        </p:txBody>
      </p:sp>
      <p:sp>
        <p:nvSpPr>
          <p:cNvPr id="3" name="Content Placeholder 2"/>
          <p:cNvSpPr>
            <a:spLocks noGrp="1"/>
          </p:cNvSpPr>
          <p:nvPr>
            <p:ph idx="1"/>
          </p:nvPr>
        </p:nvSpPr>
        <p:spPr>
          <a:xfrm>
            <a:off x="449451" y="828020"/>
            <a:ext cx="10089396" cy="3810000"/>
          </a:xfrm>
        </p:spPr>
        <p:txBody>
          <a:bodyPr>
            <a:noAutofit/>
          </a:bodyPr>
          <a:lstStyle/>
          <a:p>
            <a:pPr lvl="1"/>
            <a:r>
              <a:rPr lang="en-US" sz="2800" dirty="0">
                <a:latin typeface="Montserrat" pitchFamily="2" charset="77"/>
              </a:rPr>
              <a:t>Very few High-Performance Professionals</a:t>
            </a:r>
            <a:br>
              <a:rPr lang="en-US" sz="2800" dirty="0">
                <a:latin typeface="Montserrat" pitchFamily="2" charset="77"/>
              </a:rPr>
            </a:br>
            <a:r>
              <a:rPr lang="en-US" sz="2800" dirty="0">
                <a:latin typeface="Montserrat" pitchFamily="2" charset="77"/>
              </a:rPr>
              <a:t>have expertise in Marketing or Selling </a:t>
            </a:r>
          </a:p>
          <a:p>
            <a:pPr lvl="1"/>
            <a:r>
              <a:rPr lang="en-US" sz="2800" dirty="0">
                <a:latin typeface="Montserrat" pitchFamily="2" charset="77"/>
              </a:rPr>
              <a:t>Today’s webinar will enhance your ability to market yourself as a High-Performance Professional</a:t>
            </a:r>
          </a:p>
          <a:p>
            <a:pPr lvl="2"/>
            <a:r>
              <a:rPr lang="en-US" sz="2400" dirty="0">
                <a:latin typeface="Montserrat" pitchFamily="2" charset="77"/>
              </a:rPr>
              <a:t>Well organized content</a:t>
            </a:r>
          </a:p>
          <a:p>
            <a:pPr lvl="2"/>
            <a:r>
              <a:rPr lang="en-US" sz="2400" dirty="0">
                <a:latin typeface="Montserrat" pitchFamily="2" charset="77"/>
              </a:rPr>
              <a:t>Proven persuasive communication skills</a:t>
            </a:r>
          </a:p>
          <a:p>
            <a:pPr lvl="2"/>
            <a:r>
              <a:rPr lang="en-US" sz="2400" dirty="0">
                <a:latin typeface="Montserrat" pitchFamily="2" charset="77"/>
              </a:rPr>
              <a:t>Professional, experienced presenter</a:t>
            </a:r>
          </a:p>
          <a:p>
            <a:pPr lvl="1"/>
            <a:r>
              <a:rPr lang="en-US" sz="2800" dirty="0">
                <a:latin typeface="Montserrat" pitchFamily="2" charset="77"/>
              </a:rPr>
              <a:t>You will</a:t>
            </a:r>
            <a:r>
              <a:rPr lang="en-US" dirty="0">
                <a:latin typeface="Montserrat" pitchFamily="2" charset="77"/>
              </a:rPr>
              <a:t>:</a:t>
            </a:r>
          </a:p>
          <a:p>
            <a:pPr lvl="2"/>
            <a:r>
              <a:rPr lang="en-US" sz="2400" dirty="0">
                <a:latin typeface="Montserrat" pitchFamily="2" charset="77"/>
              </a:rPr>
              <a:t>Learn how to establish credibility and gain influence</a:t>
            </a:r>
            <a:br>
              <a:rPr lang="en-US" sz="2400" dirty="0">
                <a:latin typeface="Montserrat" pitchFamily="2" charset="77"/>
              </a:rPr>
            </a:br>
            <a:r>
              <a:rPr lang="en-US" sz="2400" dirty="0">
                <a:latin typeface="Montserrat" pitchFamily="2" charset="77"/>
              </a:rPr>
              <a:t>as a High-Performance Professional </a:t>
            </a:r>
          </a:p>
          <a:p>
            <a:pPr lvl="2"/>
            <a:r>
              <a:rPr lang="en-US" sz="2400" dirty="0">
                <a:latin typeface="Montserrat" pitchFamily="2" charset="77"/>
              </a:rPr>
              <a:t>Adopt and employ what you learn so that you can dramatically increase your success</a:t>
            </a:r>
            <a:endParaRPr lang="en-US" sz="2800" dirty="0">
              <a:latin typeface="Montserrat" pitchFamily="2" charset="77"/>
            </a:endParaRPr>
          </a:p>
        </p:txBody>
      </p:sp>
      <p:sp>
        <p:nvSpPr>
          <p:cNvPr id="4" name="TextBox 3"/>
          <p:cNvSpPr txBox="1"/>
          <p:nvPr/>
        </p:nvSpPr>
        <p:spPr>
          <a:xfrm>
            <a:off x="8761066" y="1286120"/>
            <a:ext cx="142859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pitchFamily="2" charset="77"/>
                <a:ea typeface="+mn-ea"/>
                <a:cs typeface="+mn-cs"/>
              </a:rPr>
              <a:t>OUCH!</a:t>
            </a:r>
          </a:p>
        </p:txBody>
      </p:sp>
      <p:sp>
        <p:nvSpPr>
          <p:cNvPr id="5" name="TextBox 4"/>
          <p:cNvSpPr txBox="1"/>
          <p:nvPr/>
        </p:nvSpPr>
        <p:spPr>
          <a:xfrm>
            <a:off x="8353241" y="3572462"/>
            <a:ext cx="267252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pitchFamily="2" charset="77"/>
                <a:ea typeface="+mn-ea"/>
                <a:cs typeface="+mn-cs"/>
              </a:rPr>
              <a:t>All about ME!</a:t>
            </a:r>
          </a:p>
        </p:txBody>
      </p:sp>
      <p:sp>
        <p:nvSpPr>
          <p:cNvPr id="6" name="TextBox 5"/>
          <p:cNvSpPr txBox="1"/>
          <p:nvPr/>
        </p:nvSpPr>
        <p:spPr>
          <a:xfrm>
            <a:off x="8849947" y="5641763"/>
            <a:ext cx="2225289"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Montserrat" pitchFamily="2" charset="77"/>
                <a:ea typeface="+mn-ea"/>
                <a:cs typeface="+mn-cs"/>
              </a:rPr>
              <a:t>Over</a:t>
            </a:r>
            <a:br>
              <a:rPr kumimoji="0" lang="en-US" sz="2800" b="1" i="0" u="none" strike="noStrike" kern="1200" cap="none" spc="0" normalizeH="0" baseline="0" noProof="0" dirty="0">
                <a:ln>
                  <a:noFill/>
                </a:ln>
                <a:solidFill>
                  <a:srgbClr val="FF0000"/>
                </a:solidFill>
                <a:effectLst/>
                <a:uLnTx/>
                <a:uFillTx/>
                <a:latin typeface="Montserrat" pitchFamily="2" charset="77"/>
                <a:ea typeface="+mn-ea"/>
                <a:cs typeface="+mn-cs"/>
              </a:rPr>
            </a:br>
            <a:r>
              <a:rPr kumimoji="0" lang="en-US" sz="2800" b="1" i="0" u="none" strike="noStrike" kern="1200" cap="none" spc="0" normalizeH="0" baseline="0" noProof="0" dirty="0">
                <a:ln>
                  <a:noFill/>
                </a:ln>
                <a:solidFill>
                  <a:srgbClr val="FF0000"/>
                </a:solidFill>
                <a:effectLst/>
                <a:uLnTx/>
                <a:uFillTx/>
                <a:latin typeface="Montserrat" pitchFamily="2" charset="77"/>
                <a:ea typeface="+mn-ea"/>
                <a:cs typeface="+mn-cs"/>
              </a:rPr>
              <a:t>Promising!</a:t>
            </a:r>
          </a:p>
        </p:txBody>
      </p:sp>
      <p:pic>
        <p:nvPicPr>
          <p:cNvPr id="7" name="Picture 6" descr="PHCA_Logo_color.png">
            <a:extLst>
              <a:ext uri="{FF2B5EF4-FFF2-40B4-BE49-F238E27FC236}">
                <a16:creationId xmlns:a16="http://schemas.microsoft.com/office/drawing/2014/main" id="{87AA356C-C8D4-0A4B-888C-416D502D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286808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solidFill>
                  <a:schemeClr val="bg1">
                    <a:lumMod val="75000"/>
                  </a:schemeClr>
                </a:solidFill>
                <a:latin typeface="Montserrat" pitchFamily="2" charset="77"/>
              </a:rPr>
              <a:t>What do we mean by High-Performance</a:t>
            </a:r>
          </a:p>
          <a:p>
            <a:r>
              <a:rPr lang="en-US" sz="3500" b="1" dirty="0">
                <a:solidFill>
                  <a:schemeClr val="bg1">
                    <a:lumMod val="75000"/>
                  </a:schemeClr>
                </a:solidFill>
                <a:latin typeface="Montserrat" pitchFamily="2" charset="77"/>
              </a:rPr>
              <a:t>Elements of Persuasive Communication</a:t>
            </a:r>
          </a:p>
          <a:p>
            <a:r>
              <a:rPr lang="en-US" sz="3500" b="1" dirty="0">
                <a:solidFill>
                  <a:schemeClr val="bg1">
                    <a:lumMod val="75000"/>
                  </a:schemeClr>
                </a:solidFill>
                <a:latin typeface="Montserrat" pitchFamily="2" charset="77"/>
              </a:rPr>
              <a:t>Basic Marketing Concepts, Methods, and Messages</a:t>
            </a:r>
          </a:p>
          <a:p>
            <a:r>
              <a:rPr lang="en-US" sz="3500" b="1" dirty="0">
                <a:solidFill>
                  <a:schemeClr val="tx1">
                    <a:lumMod val="85000"/>
                    <a:lumOff val="15000"/>
                  </a:schemeClr>
                </a:solidFill>
                <a:latin typeface="Montserrat" pitchFamily="2" charset="77"/>
              </a:rPr>
              <a:t>Building Blocks of Passive House Performance</a:t>
            </a:r>
          </a:p>
          <a:p>
            <a:r>
              <a:rPr lang="en-US" sz="3500" b="1" dirty="0">
                <a:solidFill>
                  <a:schemeClr val="bg1">
                    <a:lumMod val="75000"/>
                  </a:schemeClr>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pic>
        <p:nvPicPr>
          <p:cNvPr id="7" name="Picture 6" descr="A picture containing text, building, box, stair&#10;&#10;Description automatically generated">
            <a:extLst>
              <a:ext uri="{FF2B5EF4-FFF2-40B4-BE49-F238E27FC236}">
                <a16:creationId xmlns:a16="http://schemas.microsoft.com/office/drawing/2014/main" id="{D97E7A28-181D-B31A-40A8-60DAD2A1F4CF}"/>
              </a:ext>
            </a:extLst>
          </p:cNvPr>
          <p:cNvPicPr>
            <a:picLocks noChangeAspect="1"/>
          </p:cNvPicPr>
          <p:nvPr/>
        </p:nvPicPr>
        <p:blipFill>
          <a:blip r:embed="rId4"/>
          <a:stretch>
            <a:fillRect/>
          </a:stretch>
        </p:blipFill>
        <p:spPr>
          <a:xfrm>
            <a:off x="6887367" y="2440988"/>
            <a:ext cx="4743523" cy="2812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0075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0-05-12 at 9.31.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57" y="59989"/>
            <a:ext cx="3688402" cy="3101714"/>
          </a:xfrm>
          <a:prstGeom prst="rect">
            <a:avLst/>
          </a:prstGeom>
        </p:spPr>
      </p:pic>
      <p:sp>
        <p:nvSpPr>
          <p:cNvPr id="11" name="Subtitle 2"/>
          <p:cNvSpPr>
            <a:spLocks noGrp="1"/>
          </p:cNvSpPr>
          <p:nvPr>
            <p:ph type="subTitle" idx="1"/>
          </p:nvPr>
        </p:nvSpPr>
        <p:spPr>
          <a:xfrm>
            <a:off x="752987" y="3332854"/>
            <a:ext cx="9665907" cy="3029857"/>
          </a:xfrm>
          <a:noFill/>
        </p:spPr>
        <p:txBody>
          <a:bodyPr anchor="t">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US" i="1" cap="none" dirty="0">
                <a:solidFill>
                  <a:srgbClr val="505150"/>
                </a:solidFill>
                <a:latin typeface="Montserrat" pitchFamily="2" charset="77"/>
              </a:rPr>
              <a:t>“The United Nations </a:t>
            </a:r>
            <a:r>
              <a:rPr lang="en-US" b="1" i="1" u="sng" cap="none" dirty="0">
                <a:solidFill>
                  <a:srgbClr val="505150"/>
                </a:solidFill>
                <a:latin typeface="Montserrat" pitchFamily="2" charset="77"/>
              </a:rPr>
              <a:t>endorsed Passive House as a global standard</a:t>
            </a:r>
            <a:r>
              <a:rPr lang="en-US" i="1" cap="none" dirty="0">
                <a:solidFill>
                  <a:srgbClr val="505150"/>
                </a:solidFill>
                <a:latin typeface="Montserrat" pitchFamily="2" charset="77"/>
              </a:rPr>
              <a:t> at the recent North American Passive House Network conference</a:t>
            </a:r>
            <a:r>
              <a:rPr lang="mr-IN" i="1" cap="none" dirty="0">
                <a:solidFill>
                  <a:srgbClr val="505150"/>
                </a:solidFill>
                <a:latin typeface="Montserrat" pitchFamily="2" charset="77"/>
              </a:rPr>
              <a:t>…</a:t>
            </a:r>
            <a:r>
              <a:rPr lang="en-US" i="1" cap="none" dirty="0">
                <a:solidFill>
                  <a:srgbClr val="505150"/>
                </a:solidFill>
                <a:latin typeface="Montserrat" pitchFamily="2" charset="77"/>
              </a:rPr>
              <a:t> Deputy Secretary-General Amina J. Mohammad described Passive House as </a:t>
            </a:r>
            <a:r>
              <a:rPr lang="en-US" b="1" i="1" u="sng" cap="none" dirty="0">
                <a:solidFill>
                  <a:srgbClr val="505150"/>
                </a:solidFill>
                <a:latin typeface="Montserrat" pitchFamily="2" charset="77"/>
              </a:rPr>
              <a:t>a model for the developing world</a:t>
            </a:r>
            <a:r>
              <a:rPr lang="mr-IN" b="1" i="1" u="sng" cap="none" dirty="0">
                <a:solidFill>
                  <a:srgbClr val="505150"/>
                </a:solidFill>
                <a:latin typeface="Montserrat" pitchFamily="2" charset="77"/>
              </a:rPr>
              <a:t>…</a:t>
            </a:r>
            <a:r>
              <a:rPr lang="en-US" b="1" i="1" u="sng" cap="none" dirty="0">
                <a:solidFill>
                  <a:srgbClr val="505150"/>
                </a:solidFill>
                <a:latin typeface="Montserrat" pitchFamily="2" charset="77"/>
              </a:rPr>
              <a:t> and the developed world</a:t>
            </a:r>
            <a:r>
              <a:rPr lang="en-US" i="1" cap="none" dirty="0">
                <a:solidFill>
                  <a:srgbClr val="505150"/>
                </a:solidFill>
                <a:latin typeface="Montserrat" pitchFamily="2" charset="77"/>
              </a:rPr>
              <a:t>”</a:t>
            </a:r>
            <a:br>
              <a:rPr lang="en-US" i="1" cap="none" dirty="0">
                <a:solidFill>
                  <a:srgbClr val="505150"/>
                </a:solidFill>
                <a:latin typeface="Montserrat" pitchFamily="2" charset="77"/>
              </a:rPr>
            </a:br>
            <a:r>
              <a:rPr lang="en-US" sz="2000" i="1" cap="none" dirty="0">
                <a:solidFill>
                  <a:srgbClr val="505150"/>
                </a:solidFill>
                <a:latin typeface="Montserrat" pitchFamily="2" charset="77"/>
              </a:rPr>
              <a:t>                             </a:t>
            </a:r>
            <a:r>
              <a:rPr lang="en-US" sz="1800" cap="none" dirty="0">
                <a:solidFill>
                  <a:srgbClr val="505150"/>
                </a:solidFill>
                <a:latin typeface="Montserrat" pitchFamily="2" charset="77"/>
              </a:rPr>
              <a:t>Originally published on the EcoReport (2017)</a:t>
            </a:r>
          </a:p>
          <a:p>
            <a:endParaRPr lang="en-US" sz="1800" i="1" cap="none" dirty="0">
              <a:solidFill>
                <a:schemeClr val="tx1"/>
              </a:solidFill>
              <a:latin typeface="Montserrat" pitchFamily="2" charset="77"/>
            </a:endParaRPr>
          </a:p>
        </p:txBody>
      </p:sp>
      <p:sp>
        <p:nvSpPr>
          <p:cNvPr id="2" name="TextBox 1"/>
          <p:cNvSpPr txBox="1"/>
          <p:nvPr/>
        </p:nvSpPr>
        <p:spPr>
          <a:xfrm>
            <a:off x="-3029857" y="1487714"/>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pic>
        <p:nvPicPr>
          <p:cNvPr id="12" name="Picture 11" descr="PHCA_Logo_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6" name="Title 1"/>
          <p:cNvSpPr txBox="1">
            <a:spLocks/>
          </p:cNvSpPr>
          <p:nvPr/>
        </p:nvSpPr>
        <p:spPr>
          <a:xfrm>
            <a:off x="5329978" y="1122302"/>
            <a:ext cx="5495471" cy="1673988"/>
          </a:xfrm>
          <a:prstGeom prst="rect">
            <a:avLst/>
          </a:prstGeom>
          <a:noFill/>
        </p:spPr>
        <p:txBody>
          <a:bodyPr vert="horz" lIns="91440" tIns="45720" rIns="91440" bIns="45720" rtlCol="0" anchor="b">
            <a:normAutofit lnSpcReduction="10000"/>
          </a:bodyPr>
          <a:lstStyle>
            <a:lvl1pPr algn="l" defTabSz="457200" rtl="0" eaLnBrk="1" latinLnBrk="0" hangingPunct="1">
              <a:spcBef>
                <a:spcPct val="0"/>
              </a:spcBef>
              <a:buNone/>
              <a:defRPr sz="40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Montserrat" pitchFamily="2" charset="77"/>
                <a:ea typeface="+mj-ea"/>
                <a:cs typeface="+mj-cs"/>
              </a:rPr>
              <a:t>Passive House</a:t>
            </a:r>
            <a:br>
              <a:rPr kumimoji="0" lang="en-US" sz="5400" b="1" i="0" u="none" strike="noStrike" kern="1200" cap="none" spc="0" normalizeH="0" baseline="0" noProof="0" dirty="0">
                <a:ln>
                  <a:noFill/>
                </a:ln>
                <a:solidFill>
                  <a:srgbClr val="000000"/>
                </a:solidFill>
                <a:effectLst/>
                <a:uLnTx/>
                <a:uFillTx/>
                <a:latin typeface="Montserrat" pitchFamily="2" charset="77"/>
                <a:ea typeface="+mj-ea"/>
                <a:cs typeface="+mj-cs"/>
              </a:rPr>
            </a:br>
            <a:r>
              <a:rPr kumimoji="0" lang="en-US" sz="5400" b="1" i="0" u="none" strike="noStrike" kern="1200" cap="none" spc="0" normalizeH="0" baseline="0" noProof="0" dirty="0">
                <a:ln>
                  <a:noFill/>
                </a:ln>
                <a:solidFill>
                  <a:srgbClr val="000000"/>
                </a:solidFill>
                <a:effectLst/>
                <a:uLnTx/>
                <a:uFillTx/>
                <a:latin typeface="Montserrat" pitchFamily="2" charset="77"/>
                <a:ea typeface="+mj-ea"/>
                <a:cs typeface="+mj-cs"/>
              </a:rPr>
              <a:t>has Arrived</a:t>
            </a:r>
            <a:endParaRPr kumimoji="0" lang="en-US" sz="3600" b="1" i="0" u="none" strike="noStrike" kern="1200" cap="none" spc="0" normalizeH="0" baseline="0" noProof="0" dirty="0">
              <a:ln>
                <a:noFill/>
              </a:ln>
              <a:solidFill>
                <a:srgbClr val="000000"/>
              </a:solidFill>
              <a:effectLst/>
              <a:uLnTx/>
              <a:uFillTx/>
              <a:latin typeface="Montserrat" pitchFamily="2" charset="77"/>
              <a:ea typeface="+mj-ea"/>
              <a:cs typeface="+mj-cs"/>
            </a:endParaRP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6" name="Picture 5" descr="Screen Shot 2020-05-11 at 8.06.03 AM.png"/>
          <p:cNvPicPr>
            <a:picLocks noChangeAspect="1"/>
          </p:cNvPicPr>
          <p:nvPr/>
        </p:nvPicPr>
        <p:blipFill rotWithShape="1">
          <a:blip r:embed="rId5">
            <a:extLst>
              <a:ext uri="{28A0092B-C50C-407E-A947-70E740481C1C}">
                <a14:useLocalDpi xmlns:a14="http://schemas.microsoft.com/office/drawing/2010/main" val="0"/>
              </a:ext>
            </a:extLst>
          </a:blip>
          <a:srcRect t="14096" b="3607"/>
          <a:stretch/>
        </p:blipFill>
        <p:spPr>
          <a:xfrm>
            <a:off x="565357" y="3173297"/>
            <a:ext cx="9759743" cy="3624714"/>
          </a:xfrm>
          <a:prstGeom prst="rect">
            <a:avLst/>
          </a:prstGeom>
          <a:ln>
            <a:solidFill>
              <a:srgbClr val="000000"/>
            </a:solidFill>
          </a:ln>
        </p:spPr>
      </p:pic>
    </p:spTree>
    <p:extLst>
      <p:ext uri="{BB962C8B-B14F-4D97-AF65-F5344CB8AC3E}">
        <p14:creationId xmlns:p14="http://schemas.microsoft.com/office/powerpoint/2010/main" val="38385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10" y="394762"/>
            <a:ext cx="9152779" cy="767687"/>
          </a:xfrm>
        </p:spPr>
        <p:txBody>
          <a:bodyPr/>
          <a:lstStyle/>
          <a:p>
            <a:r>
              <a:rPr lang="en-US" dirty="0">
                <a:latin typeface="Montserrat" pitchFamily="2" charset="77"/>
              </a:rPr>
              <a:t>Passive House</a:t>
            </a: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6" name="Picture 5" descr="Screen Shot 2019-07-14 at 7.20.48 AM.png"/>
          <p:cNvPicPr>
            <a:picLocks noChangeAspect="1"/>
          </p:cNvPicPr>
          <p:nvPr/>
        </p:nvPicPr>
        <p:blipFill rotWithShape="1">
          <a:blip r:embed="rId2">
            <a:extLst>
              <a:ext uri="{28A0092B-C50C-407E-A947-70E740481C1C}">
                <a14:useLocalDpi xmlns:a14="http://schemas.microsoft.com/office/drawing/2010/main" val="0"/>
              </a:ext>
            </a:extLst>
          </a:blip>
          <a:srcRect t="2583" r="5351"/>
          <a:stretch/>
        </p:blipFill>
        <p:spPr>
          <a:xfrm>
            <a:off x="1524002" y="1185899"/>
            <a:ext cx="8335292" cy="5170451"/>
          </a:xfrm>
          <a:prstGeom prst="rect">
            <a:avLst/>
          </a:prstGeom>
          <a:ln>
            <a:solidFill>
              <a:schemeClr val="accent1"/>
            </a:solidFill>
          </a:ln>
          <a:effectLst>
            <a:outerShdw blurRad="292100" dist="139700" dir="2700000" algn="tl" rotWithShape="0">
              <a:srgbClr val="333333">
                <a:alpha val="65000"/>
              </a:srgbClr>
            </a:outerShdw>
          </a:effectLst>
        </p:spPr>
      </p:pic>
      <p:pic>
        <p:nvPicPr>
          <p:cNvPr id="7" name="Picture 6" descr="PHCA_Logo_color.png">
            <a:extLst>
              <a:ext uri="{FF2B5EF4-FFF2-40B4-BE49-F238E27FC236}">
                <a16:creationId xmlns:a16="http://schemas.microsoft.com/office/drawing/2014/main" id="{95CF26CD-CCB7-5B43-AE48-2F5956C19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9" y="432110"/>
            <a:ext cx="836606" cy="999280"/>
          </a:xfrm>
          <a:prstGeom prst="rect">
            <a:avLst/>
          </a:prstGeom>
        </p:spPr>
      </p:pic>
    </p:spTree>
    <p:extLst>
      <p:ext uri="{BB962C8B-B14F-4D97-AF65-F5344CB8AC3E}">
        <p14:creationId xmlns:p14="http://schemas.microsoft.com/office/powerpoint/2010/main" val="395454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044" y="316313"/>
            <a:ext cx="9152779" cy="767687"/>
          </a:xfrm>
        </p:spPr>
        <p:txBody>
          <a:bodyPr/>
          <a:lstStyle/>
          <a:p>
            <a:r>
              <a:rPr lang="en-US" dirty="0">
                <a:latin typeface="Montserrat" pitchFamily="2" charset="77"/>
              </a:rPr>
              <a:t>Passive House Multifamily</a:t>
            </a: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7" name="Picture 6" descr="Screen Shot 2020-02-16 at 7.46.17 AM.png"/>
          <p:cNvPicPr>
            <a:picLocks noChangeAspect="1"/>
          </p:cNvPicPr>
          <p:nvPr/>
        </p:nvPicPr>
        <p:blipFill rotWithShape="1">
          <a:blip r:embed="rId2">
            <a:extLst>
              <a:ext uri="{28A0092B-C50C-407E-A947-70E740481C1C}">
                <a14:useLocalDpi xmlns:a14="http://schemas.microsoft.com/office/drawing/2010/main" val="0"/>
              </a:ext>
            </a:extLst>
          </a:blip>
          <a:srcRect t="2468" b="4487"/>
          <a:stretch/>
        </p:blipFill>
        <p:spPr>
          <a:xfrm>
            <a:off x="1727202" y="1199797"/>
            <a:ext cx="8189888" cy="5080259"/>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7" descr="PHCA_Logo_color.png">
            <a:extLst>
              <a:ext uri="{FF2B5EF4-FFF2-40B4-BE49-F238E27FC236}">
                <a16:creationId xmlns:a16="http://schemas.microsoft.com/office/drawing/2014/main" id="{03D6867B-4FEC-1942-85B1-D0BFBE92E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36363103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06" y="276366"/>
            <a:ext cx="9152779" cy="767687"/>
          </a:xfrm>
        </p:spPr>
        <p:txBody>
          <a:bodyPr/>
          <a:lstStyle/>
          <a:p>
            <a:r>
              <a:rPr lang="en-US" dirty="0">
                <a:latin typeface="Montserrat" pitchFamily="2" charset="77"/>
              </a:rPr>
              <a:t>Passive House City Block</a:t>
            </a: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7" name="Picture 6" descr="Screen Shot 2020-04-12 at 2.00.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178018"/>
            <a:ext cx="8003458" cy="5080251"/>
          </a:xfrm>
          <a:prstGeom prst="rect">
            <a:avLst/>
          </a:prstGeom>
          <a:ln>
            <a:solidFill>
              <a:schemeClr val="accent1"/>
            </a:solidFill>
          </a:ln>
          <a:effectLst>
            <a:outerShdw blurRad="292100" dist="139700" dir="2700000" algn="tl" rotWithShape="0">
              <a:srgbClr val="333333">
                <a:alpha val="65000"/>
              </a:srgbClr>
            </a:outerShdw>
          </a:effectLst>
        </p:spPr>
      </p:pic>
      <p:sp>
        <p:nvSpPr>
          <p:cNvPr id="8" name="TextBox 7"/>
          <p:cNvSpPr txBox="1"/>
          <p:nvPr/>
        </p:nvSpPr>
        <p:spPr>
          <a:xfrm rot="20795479">
            <a:off x="3650439" y="2769712"/>
            <a:ext cx="4937017" cy="1200329"/>
          </a:xfrm>
          <a:prstGeom prst="rect">
            <a:avLst/>
          </a:prstGeom>
          <a:solidFill>
            <a:srgbClr val="E8A922"/>
          </a:solidFill>
          <a:ln w="28575" cmpd="sng">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rPr>
              <a:t>750,000 sq. ft. Mixed Use, with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rPr>
              <a:t>655 Affordable Units, plus Commercial Space and a School</a:t>
            </a:r>
          </a:p>
        </p:txBody>
      </p:sp>
      <p:pic>
        <p:nvPicPr>
          <p:cNvPr id="9" name="Picture 8" descr="PHCA_Logo_color.png">
            <a:extLst>
              <a:ext uri="{FF2B5EF4-FFF2-40B4-BE49-F238E27FC236}">
                <a16:creationId xmlns:a16="http://schemas.microsoft.com/office/drawing/2014/main" id="{42C14A6C-4FF2-B045-A69E-8B9057053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999" y="230268"/>
            <a:ext cx="836606" cy="999280"/>
          </a:xfrm>
          <a:prstGeom prst="rect">
            <a:avLst/>
          </a:prstGeom>
        </p:spPr>
      </p:pic>
    </p:spTree>
    <p:extLst>
      <p:ext uri="{BB962C8B-B14F-4D97-AF65-F5344CB8AC3E}">
        <p14:creationId xmlns:p14="http://schemas.microsoft.com/office/powerpoint/2010/main" val="4634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earing helmets&#10;&#10;Description automatically generated with medium confidence">
            <a:extLst>
              <a:ext uri="{FF2B5EF4-FFF2-40B4-BE49-F238E27FC236}">
                <a16:creationId xmlns:a16="http://schemas.microsoft.com/office/drawing/2014/main" id="{A45BC768-4C69-A97D-DF91-DDA1881402FA}"/>
              </a:ext>
            </a:extLst>
          </p:cNvPr>
          <p:cNvPicPr>
            <a:picLocks noChangeAspect="1"/>
          </p:cNvPicPr>
          <p:nvPr/>
        </p:nvPicPr>
        <p:blipFill>
          <a:blip r:embed="rId3"/>
          <a:stretch>
            <a:fillRect/>
          </a:stretch>
        </p:blipFill>
        <p:spPr>
          <a:xfrm>
            <a:off x="297951" y="194928"/>
            <a:ext cx="11402820" cy="6164775"/>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804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20-07-05 at 9.04.25 AM.png"/>
          <p:cNvPicPr>
            <a:picLocks noChangeAspect="1"/>
          </p:cNvPicPr>
          <p:nvPr/>
        </p:nvPicPr>
        <p:blipFill rotWithShape="1">
          <a:blip r:embed="rId3">
            <a:extLst>
              <a:ext uri="{28A0092B-C50C-407E-A947-70E740481C1C}">
                <a14:useLocalDpi xmlns:a14="http://schemas.microsoft.com/office/drawing/2010/main" val="0"/>
              </a:ext>
            </a:extLst>
          </a:blip>
          <a:srcRect t="13853"/>
          <a:stretch/>
        </p:blipFill>
        <p:spPr>
          <a:xfrm>
            <a:off x="1524001" y="1293963"/>
            <a:ext cx="9143999" cy="5428574"/>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04799" y="276231"/>
            <a:ext cx="11514667" cy="767687"/>
          </a:xfrm>
        </p:spPr>
        <p:txBody>
          <a:bodyPr>
            <a:noAutofit/>
          </a:bodyPr>
          <a:lstStyle/>
          <a:p>
            <a:r>
              <a:rPr lang="en-US" sz="3200" b="1" dirty="0">
                <a:latin typeface="Montserrat" pitchFamily="2" charset="77"/>
              </a:rPr>
              <a:t>Building Blocks to Achieve High Performance</a:t>
            </a:r>
          </a:p>
        </p:txBody>
      </p:sp>
      <p:sp>
        <p:nvSpPr>
          <p:cNvPr id="4" name="Slide Number Placeholder 3"/>
          <p:cNvSpPr>
            <a:spLocks noGrp="1"/>
          </p:cNvSpPr>
          <p:nvPr>
            <p:ph type="sldNum" sz="quarter" idx="12"/>
          </p:nvPr>
        </p:nvSpPr>
        <p:spPr>
          <a:xfrm>
            <a:off x="10468708" y="6356350"/>
            <a:ext cx="8850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E0286-F3EE-6849-A45B-69B7C8B6229E}"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sp>
        <p:nvSpPr>
          <p:cNvPr id="10" name="TextBox 9"/>
          <p:cNvSpPr txBox="1"/>
          <p:nvPr/>
        </p:nvSpPr>
        <p:spPr>
          <a:xfrm>
            <a:off x="3324166" y="5606023"/>
            <a:ext cx="544015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t>Airtight Building Envelope</a:t>
            </a:r>
            <a:b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br>
            <a:r>
              <a:rPr kumimoji="0" lang="en-US" sz="2400" b="0" i="0" u="none" strike="noStrike" kern="1200" cap="none" spc="0" normalizeH="0" baseline="0" noProof="0" dirty="0">
                <a:ln>
                  <a:noFill/>
                </a:ln>
                <a:solidFill>
                  <a:srgbClr val="FFFF00"/>
                </a:solidFill>
                <a:effectLst/>
                <a:uLnTx/>
                <a:uFillTx/>
                <a:latin typeface="Candara" panose="020E0502030303020204"/>
                <a:ea typeface="+mn-ea"/>
                <a:cs typeface="+mn-cs"/>
              </a:rPr>
              <a:t>(Including Windows and Doors)</a:t>
            </a:r>
            <a:endPar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endParaRPr>
          </a:p>
        </p:txBody>
      </p:sp>
      <p:sp>
        <p:nvSpPr>
          <p:cNvPr id="11" name="TextBox 10"/>
          <p:cNvSpPr txBox="1"/>
          <p:nvPr/>
        </p:nvSpPr>
        <p:spPr>
          <a:xfrm>
            <a:off x="3246650" y="4014558"/>
            <a:ext cx="544015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t>Climate Specific Insulation</a:t>
            </a:r>
            <a:b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br>
            <a:r>
              <a:rPr kumimoji="0" lang="en-US" sz="2400" b="0" i="0" u="none" strike="noStrike" kern="1200" cap="none" spc="0" normalizeH="0" baseline="0" noProof="0" dirty="0">
                <a:ln>
                  <a:noFill/>
                </a:ln>
                <a:solidFill>
                  <a:srgbClr val="FFFF00"/>
                </a:solidFill>
                <a:effectLst/>
                <a:uLnTx/>
                <a:uFillTx/>
                <a:latin typeface="Candara" panose="020E0502030303020204"/>
                <a:ea typeface="+mn-ea"/>
                <a:cs typeface="+mn-cs"/>
              </a:rPr>
              <a:t>(No Thermal Bridges)</a:t>
            </a:r>
            <a:endPar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endParaRPr>
          </a:p>
        </p:txBody>
      </p:sp>
      <p:sp>
        <p:nvSpPr>
          <p:cNvPr id="14" name="TextBox 13"/>
          <p:cNvSpPr txBox="1"/>
          <p:nvPr/>
        </p:nvSpPr>
        <p:spPr>
          <a:xfrm>
            <a:off x="2398143" y="2653659"/>
            <a:ext cx="717717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t>Balanced Ventilation with Heat Recovery</a:t>
            </a:r>
            <a:b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br>
            <a:r>
              <a:rPr kumimoji="0" lang="en-US" sz="2400" b="0" i="0" u="none" strike="noStrike" kern="1200" cap="none" spc="0" normalizeH="0" baseline="0" noProof="0" dirty="0">
                <a:ln>
                  <a:noFill/>
                </a:ln>
                <a:solidFill>
                  <a:srgbClr val="FFFF00"/>
                </a:solidFill>
                <a:effectLst/>
                <a:uLnTx/>
                <a:uFillTx/>
                <a:latin typeface="Candara" panose="020E0502030303020204"/>
                <a:ea typeface="+mn-ea"/>
                <a:cs typeface="+mn-cs"/>
              </a:rPr>
              <a:t>(Filtered as Appropriate)</a:t>
            </a:r>
            <a:endPar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endParaRPr>
          </a:p>
        </p:txBody>
      </p:sp>
      <p:sp>
        <p:nvSpPr>
          <p:cNvPr id="15" name="TextBox 14"/>
          <p:cNvSpPr txBox="1"/>
          <p:nvPr/>
        </p:nvSpPr>
        <p:spPr>
          <a:xfrm>
            <a:off x="3246650" y="1465448"/>
            <a:ext cx="544015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t>Renewables</a:t>
            </a:r>
            <a:br>
              <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rPr>
            </a:br>
            <a:r>
              <a:rPr kumimoji="0" lang="en-US" sz="2400" b="0" i="0" u="none" strike="noStrike" kern="1200" cap="none" spc="0" normalizeH="0" baseline="0" noProof="0" dirty="0">
                <a:ln>
                  <a:noFill/>
                </a:ln>
                <a:solidFill>
                  <a:srgbClr val="FFFF00"/>
                </a:solidFill>
                <a:effectLst/>
                <a:uLnTx/>
                <a:uFillTx/>
                <a:latin typeface="Candara" panose="020E0502030303020204"/>
                <a:ea typeface="+mn-ea"/>
                <a:cs typeface="+mn-cs"/>
              </a:rPr>
              <a:t>(To Net Zero or Beyond)</a:t>
            </a:r>
            <a:endParaRPr kumimoji="0" lang="en-US" sz="3200" b="0" i="0" u="none" strike="noStrike" kern="1200" cap="none" spc="0" normalizeH="0" baseline="0" noProof="0" dirty="0">
              <a:ln>
                <a:noFill/>
              </a:ln>
              <a:solidFill>
                <a:srgbClr val="FFFF00"/>
              </a:solidFill>
              <a:effectLst/>
              <a:uLnTx/>
              <a:uFillTx/>
              <a:latin typeface="Candara" panose="020E0502030303020204"/>
              <a:ea typeface="+mn-ea"/>
              <a:cs typeface="+mn-cs"/>
            </a:endParaRPr>
          </a:p>
        </p:txBody>
      </p:sp>
      <p:pic>
        <p:nvPicPr>
          <p:cNvPr id="9" name="Picture 8" descr="PHCA_Logo_color.png">
            <a:extLst>
              <a:ext uri="{FF2B5EF4-FFF2-40B4-BE49-F238E27FC236}">
                <a16:creationId xmlns:a16="http://schemas.microsoft.com/office/drawing/2014/main" id="{E6B92B13-B0DD-D146-94FE-A08896113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6999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5" name="Picture 4" descr="Screen Shot 2020-06-21 at 3.46.11 PM.png"/>
          <p:cNvPicPr>
            <a:picLocks noChangeAspect="1"/>
          </p:cNvPicPr>
          <p:nvPr/>
        </p:nvPicPr>
        <p:blipFill rotWithShape="1">
          <a:blip r:embed="rId3">
            <a:extLst>
              <a:ext uri="{28A0092B-C50C-407E-A947-70E740481C1C}">
                <a14:useLocalDpi xmlns:a14="http://schemas.microsoft.com/office/drawing/2010/main"/>
              </a:ext>
            </a:extLst>
          </a:blip>
          <a:srcRect l="4578"/>
          <a:stretch/>
        </p:blipFill>
        <p:spPr>
          <a:xfrm>
            <a:off x="2048934" y="273910"/>
            <a:ext cx="3680678" cy="6204123"/>
          </a:xfrm>
          <a:prstGeom prst="rect">
            <a:avLst/>
          </a:prstGeom>
        </p:spPr>
      </p:pic>
      <p:pic>
        <p:nvPicPr>
          <p:cNvPr id="10" name="Picture 9" descr="Screen Shot 2020-07-03 at 4.15.3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7209" y="251316"/>
            <a:ext cx="2819400" cy="6172766"/>
          </a:xfrm>
          <a:prstGeom prst="rect">
            <a:avLst/>
          </a:prstGeom>
        </p:spPr>
      </p:pic>
      <p:sp>
        <p:nvSpPr>
          <p:cNvPr id="2" name="TextBox 1"/>
          <p:cNvSpPr txBox="1"/>
          <p:nvPr/>
        </p:nvSpPr>
        <p:spPr>
          <a:xfrm>
            <a:off x="1789044" y="3967017"/>
            <a:ext cx="7659756" cy="2616101"/>
          </a:xfrm>
          <a:prstGeom prst="rect">
            <a:avLst/>
          </a:prstGeom>
          <a:solidFill>
            <a:srgbClr val="FFC000"/>
          </a:solidFill>
          <a:ln>
            <a:solidFill>
              <a:schemeClr val="accent1"/>
            </a:solidFill>
          </a:ln>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Montserrat" pitchFamily="2" charset="77"/>
                <a:ea typeface="+mn-ea"/>
                <a:cs typeface="+mn-cs"/>
              </a:rPr>
              <a:t>An Airtight Shell or Envelope</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Montserrat" pitchFamily="2" charset="77"/>
                <a:ea typeface="+mn-ea"/>
                <a:cs typeface="+mn-cs"/>
              </a:rPr>
              <a:t>Sufficient Insulation </a:t>
            </a:r>
            <a:br>
              <a:rPr kumimoji="0" lang="en-US" sz="3600" b="1" i="0" u="none" strike="noStrike" kern="1200" cap="none" spc="0" normalizeH="0" baseline="0" noProof="0" dirty="0">
                <a:ln>
                  <a:noFill/>
                </a:ln>
                <a:solidFill>
                  <a:srgbClr val="000000"/>
                </a:solidFill>
                <a:effectLst/>
                <a:uLnTx/>
                <a:uFillTx/>
                <a:latin typeface="Montserrat" pitchFamily="2" charset="77"/>
                <a:ea typeface="+mn-ea"/>
                <a:cs typeface="+mn-cs"/>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(to avoid the intrusion of heat from the outside or the loss of heat from inside)</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3600" b="1" i="0" u="none" strike="noStrike" kern="1200" cap="none" spc="0" normalizeH="0" baseline="0" noProof="0" dirty="0">
                <a:ln>
                  <a:noFill/>
                </a:ln>
                <a:solidFill>
                  <a:srgbClr val="000000"/>
                </a:solidFill>
                <a:effectLst/>
                <a:uLnTx/>
                <a:uFillTx/>
                <a:latin typeface="Montserrat" pitchFamily="2" charset="77"/>
                <a:ea typeface="+mn-ea"/>
                <a:cs typeface="+mn-cs"/>
              </a:rPr>
              <a:t>Continuous Fresh Air</a:t>
            </a:r>
          </a:p>
        </p:txBody>
      </p:sp>
      <p:pic>
        <p:nvPicPr>
          <p:cNvPr id="7" name="Picture 6" descr="PHCA_Logo_color.png">
            <a:extLst>
              <a:ext uri="{FF2B5EF4-FFF2-40B4-BE49-F238E27FC236}">
                <a16:creationId xmlns:a16="http://schemas.microsoft.com/office/drawing/2014/main" id="{1F2461DA-B875-DA45-BC1D-D392E5585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411755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venn diagram&#10;&#10;Description automatically generated">
            <a:extLst>
              <a:ext uri="{FF2B5EF4-FFF2-40B4-BE49-F238E27FC236}">
                <a16:creationId xmlns:a16="http://schemas.microsoft.com/office/drawing/2014/main" id="{8493A393-AA39-1649-8FDF-B91EE77D028A}"/>
              </a:ext>
            </a:extLst>
          </p:cNvPr>
          <p:cNvPicPr>
            <a:picLocks noChangeAspect="1"/>
          </p:cNvPicPr>
          <p:nvPr/>
        </p:nvPicPr>
        <p:blipFill>
          <a:blip r:embed="rId3"/>
          <a:stretch>
            <a:fillRect/>
          </a:stretch>
        </p:blipFill>
        <p:spPr>
          <a:xfrm>
            <a:off x="3243356" y="0"/>
            <a:ext cx="4886325" cy="3429000"/>
          </a:xfrm>
          <a:prstGeom prst="rect">
            <a:avLst/>
          </a:prstGeom>
        </p:spPr>
      </p:pic>
      <p:sp>
        <p:nvSpPr>
          <p:cNvPr id="9" name="Content Placeholder 2">
            <a:extLst>
              <a:ext uri="{FF2B5EF4-FFF2-40B4-BE49-F238E27FC236}">
                <a16:creationId xmlns:a16="http://schemas.microsoft.com/office/drawing/2014/main" id="{811AFB14-8D43-D742-9C9C-3C93901485CB}"/>
              </a:ext>
            </a:extLst>
          </p:cNvPr>
          <p:cNvSpPr txBox="1">
            <a:spLocks/>
          </p:cNvSpPr>
          <p:nvPr/>
        </p:nvSpPr>
        <p:spPr>
          <a:xfrm>
            <a:off x="268807" y="4050351"/>
            <a:ext cx="11654386" cy="23887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Incorporating Passive House strategies for the envelope </a:t>
            </a:r>
            <a:r>
              <a:rPr lang="en-US" sz="2000" u="sng" dirty="0"/>
              <a:t>most affordably enables extreme energy efficiency, healthy indoor air quality, and resilience</a:t>
            </a:r>
            <a:r>
              <a:rPr lang="en-US" sz="2000" dirty="0"/>
              <a:t>.</a:t>
            </a:r>
          </a:p>
          <a:p>
            <a:r>
              <a:rPr lang="en-US" sz="2000" dirty="0"/>
              <a:t>Passive House </a:t>
            </a:r>
            <a:r>
              <a:rPr lang="en-US" sz="2000" u="sng" dirty="0"/>
              <a:t>delivers the most aggressive reduction of energy consumption, making the path to zero energy and zero carbon more predictable and less risky</a:t>
            </a:r>
            <a:r>
              <a:rPr lang="en-US" sz="2000" dirty="0"/>
              <a:t>.</a:t>
            </a:r>
          </a:p>
          <a:p>
            <a:r>
              <a:rPr lang="en-US" sz="2000" dirty="0"/>
              <a:t>The integration of Passive House </a:t>
            </a:r>
            <a:r>
              <a:rPr lang="en-US" sz="2000" u="sng" dirty="0"/>
              <a:t>works synergistically with other standards</a:t>
            </a:r>
            <a:br>
              <a:rPr lang="en-US" sz="2000" u="sng" dirty="0"/>
            </a:br>
            <a:r>
              <a:rPr lang="en-US" sz="2000" dirty="0"/>
              <a:t>because PH is more stringent </a:t>
            </a:r>
            <a:r>
              <a:rPr lang="en-US" sz="2000" u="sng" dirty="0"/>
              <a:t>and sets the bar higher in terms of energy</a:t>
            </a:r>
            <a:br>
              <a:rPr lang="en-US" sz="2000" u="sng" dirty="0"/>
            </a:br>
            <a:r>
              <a:rPr lang="en-US" sz="2000" u="sng" dirty="0"/>
              <a:t>efficiency, healthy indoor air quality, and resilience</a:t>
            </a:r>
            <a:r>
              <a:rPr lang="en-US" sz="2000" dirty="0"/>
              <a:t>.</a:t>
            </a:r>
          </a:p>
        </p:txBody>
      </p:sp>
      <p:sp>
        <p:nvSpPr>
          <p:cNvPr id="3" name="TextBox 2">
            <a:extLst>
              <a:ext uri="{FF2B5EF4-FFF2-40B4-BE49-F238E27FC236}">
                <a16:creationId xmlns:a16="http://schemas.microsoft.com/office/drawing/2014/main" id="{5335C742-2383-4E4A-BD25-366104491454}"/>
              </a:ext>
            </a:extLst>
          </p:cNvPr>
          <p:cNvSpPr txBox="1"/>
          <p:nvPr/>
        </p:nvSpPr>
        <p:spPr>
          <a:xfrm>
            <a:off x="551051" y="558553"/>
            <a:ext cx="2605104" cy="2492990"/>
          </a:xfrm>
          <a:prstGeom prst="rect">
            <a:avLst/>
          </a:prstGeom>
          <a:noFill/>
        </p:spPr>
        <p:txBody>
          <a:bodyPr wrap="square" rtlCol="0">
            <a:spAutoFit/>
          </a:bodyPr>
          <a:lstStyle/>
          <a:p>
            <a:r>
              <a:rPr lang="en-US" sz="2600" dirty="0"/>
              <a:t>The key building science enabler to affordable ZNE/ZNC &amp; healthy IAQ is Passive House</a:t>
            </a:r>
          </a:p>
        </p:txBody>
      </p:sp>
      <p:sp>
        <p:nvSpPr>
          <p:cNvPr id="12" name="TextBox 11">
            <a:extLst>
              <a:ext uri="{FF2B5EF4-FFF2-40B4-BE49-F238E27FC236}">
                <a16:creationId xmlns:a16="http://schemas.microsoft.com/office/drawing/2014/main" id="{F79ABC97-D630-4567-A4A3-CF17D4C442D8}"/>
              </a:ext>
            </a:extLst>
          </p:cNvPr>
          <p:cNvSpPr txBox="1"/>
          <p:nvPr/>
        </p:nvSpPr>
        <p:spPr>
          <a:xfrm>
            <a:off x="8579088" y="558553"/>
            <a:ext cx="3216671" cy="2492990"/>
          </a:xfrm>
          <a:prstGeom prst="rect">
            <a:avLst/>
          </a:prstGeom>
          <a:noFill/>
        </p:spPr>
        <p:txBody>
          <a:bodyPr wrap="square" rtlCol="0">
            <a:spAutoFit/>
          </a:bodyPr>
          <a:lstStyle/>
          <a:p>
            <a:r>
              <a:rPr lang="en-US" sz="2600" dirty="0"/>
              <a:t>The key data science enabler to evidence-based performance is physics-based modeling and simulation</a:t>
            </a:r>
          </a:p>
        </p:txBody>
      </p:sp>
      <p:sp>
        <p:nvSpPr>
          <p:cNvPr id="4" name="Title 1">
            <a:extLst>
              <a:ext uri="{FF2B5EF4-FFF2-40B4-BE49-F238E27FC236}">
                <a16:creationId xmlns:a16="http://schemas.microsoft.com/office/drawing/2014/main" id="{61C3069E-8E1A-B6B6-66B8-A9B0F7804F50}"/>
              </a:ext>
            </a:extLst>
          </p:cNvPr>
          <p:cNvSpPr txBox="1">
            <a:spLocks/>
          </p:cNvSpPr>
          <p:nvPr/>
        </p:nvSpPr>
        <p:spPr>
          <a:xfrm>
            <a:off x="911953" y="3387570"/>
            <a:ext cx="10504928" cy="6627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a:lstStyle>
          <a:p>
            <a:r>
              <a:rPr lang="en-US" sz="4000" dirty="0"/>
              <a:t>Integration of Passive House Standards</a:t>
            </a:r>
          </a:p>
        </p:txBody>
      </p:sp>
    </p:spTree>
    <p:extLst>
      <p:ext uri="{BB962C8B-B14F-4D97-AF65-F5344CB8AC3E}">
        <p14:creationId xmlns:p14="http://schemas.microsoft.com/office/powerpoint/2010/main" val="13883989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solidFill>
                  <a:schemeClr val="bg1">
                    <a:lumMod val="75000"/>
                  </a:schemeClr>
                </a:solidFill>
                <a:latin typeface="Montserrat" pitchFamily="2" charset="77"/>
              </a:rPr>
              <a:t>What do we mean by High-Performance</a:t>
            </a:r>
          </a:p>
          <a:p>
            <a:r>
              <a:rPr lang="en-US" sz="3500" b="1" dirty="0">
                <a:solidFill>
                  <a:schemeClr val="bg1">
                    <a:lumMod val="75000"/>
                  </a:schemeClr>
                </a:solidFill>
                <a:latin typeface="Montserrat" pitchFamily="2" charset="77"/>
              </a:rPr>
              <a:t>Elements of Persuasive Communication (1)</a:t>
            </a:r>
          </a:p>
          <a:p>
            <a:r>
              <a:rPr lang="en-US" sz="3500" b="1" dirty="0">
                <a:solidFill>
                  <a:schemeClr val="bg1">
                    <a:lumMod val="75000"/>
                  </a:schemeClr>
                </a:solidFill>
                <a:latin typeface="Montserrat" pitchFamily="2" charset="77"/>
              </a:rPr>
              <a:t>Basic Marketing Concepts, Methods, and Messages</a:t>
            </a:r>
          </a:p>
          <a:p>
            <a:r>
              <a:rPr lang="en-US" sz="3500" b="1" dirty="0">
                <a:solidFill>
                  <a:schemeClr val="bg1">
                    <a:lumMod val="75000"/>
                  </a:schemeClr>
                </a:solidFill>
                <a:latin typeface="Montserrat" pitchFamily="2" charset="77"/>
              </a:rPr>
              <a:t>Building Blocks of Passive House Performance</a:t>
            </a:r>
          </a:p>
          <a:p>
            <a:r>
              <a:rPr lang="en-US" sz="3500" b="1" dirty="0">
                <a:solidFill>
                  <a:schemeClr val="tx1"/>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sp>
        <p:nvSpPr>
          <p:cNvPr id="7" name="Subtitle 2">
            <a:extLst>
              <a:ext uri="{FF2B5EF4-FFF2-40B4-BE49-F238E27FC236}">
                <a16:creationId xmlns:a16="http://schemas.microsoft.com/office/drawing/2014/main" id="{8126000A-AF63-CAF7-B2A3-3C05F518A0AA}"/>
              </a:ext>
            </a:extLst>
          </p:cNvPr>
          <p:cNvSpPr txBox="1">
            <a:spLocks/>
          </p:cNvSpPr>
          <p:nvPr/>
        </p:nvSpPr>
        <p:spPr>
          <a:xfrm>
            <a:off x="7144315" y="1422282"/>
            <a:ext cx="4324431" cy="2964953"/>
          </a:xfrm>
          <a:prstGeom prst="rect">
            <a:avLst/>
          </a:prstGeom>
          <a:no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3"/>
              </a:buClr>
              <a:buSzPct val="80000"/>
              <a:buFont typeface="Wingdings" pitchFamily="2" charset="2"/>
              <a:buNone/>
              <a:defRPr sz="28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accent3"/>
              </a:buClr>
              <a:buSzPct val="80000"/>
              <a:buFont typeface="Wingdings" pitchFamily="2" charset="2"/>
              <a:buNone/>
              <a:defRPr sz="24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accent3"/>
              </a:buClr>
              <a:buSzPct val="80000"/>
              <a:buFont typeface="Wingdings"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accent3"/>
              </a:buClr>
              <a:buSzPct val="80000"/>
              <a:buFont typeface="Wingdings"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accent3"/>
              </a:buClr>
              <a:buSzPct val="80000"/>
              <a:buFont typeface="Wingdings"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US" sz="4400" i="1">
                <a:solidFill>
                  <a:schemeClr val="tx1"/>
                </a:solidFill>
              </a:rPr>
              <a:t>“Do the best that you can until you know better. Then, when you know better, do better.” </a:t>
            </a:r>
            <a:r>
              <a:rPr lang="en-US" sz="2400" i="1">
                <a:solidFill>
                  <a:schemeClr val="tx1"/>
                </a:solidFill>
              </a:rPr>
              <a:t>Maya Angelou</a:t>
            </a:r>
            <a:endParaRPr lang="en-US" sz="1800" i="1" dirty="0">
              <a:solidFill>
                <a:schemeClr val="tx1"/>
              </a:solidFill>
            </a:endParaRPr>
          </a:p>
        </p:txBody>
      </p:sp>
      <p:pic>
        <p:nvPicPr>
          <p:cNvPr id="5" name="Picture 4" descr="Screen Shot 2020-07-05 at 6.32.00 AM.png">
            <a:extLst>
              <a:ext uri="{FF2B5EF4-FFF2-40B4-BE49-F238E27FC236}">
                <a16:creationId xmlns:a16="http://schemas.microsoft.com/office/drawing/2014/main" id="{DF89CC11-8961-0D7C-DF0C-0185F07575D5}"/>
              </a:ext>
            </a:extLst>
          </p:cNvPr>
          <p:cNvPicPr>
            <a:picLocks noChangeAspect="1"/>
          </p:cNvPicPr>
          <p:nvPr/>
        </p:nvPicPr>
        <p:blipFill rotWithShape="1">
          <a:blip r:embed="rId4">
            <a:extLst>
              <a:ext uri="{28A0092B-C50C-407E-A947-70E740481C1C}">
                <a14:useLocalDpi xmlns:a14="http://schemas.microsoft.com/office/drawing/2010/main" val="0"/>
              </a:ext>
            </a:extLst>
          </a:blip>
          <a:srcRect l="42321" r="9964"/>
          <a:stretch/>
        </p:blipFill>
        <p:spPr>
          <a:xfrm>
            <a:off x="6982171" y="1509183"/>
            <a:ext cx="4486575" cy="397589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17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94" y="218420"/>
            <a:ext cx="7575936" cy="609600"/>
          </a:xfrm>
        </p:spPr>
        <p:txBody>
          <a:bodyPr>
            <a:noAutofit/>
          </a:bodyPr>
          <a:lstStyle/>
          <a:p>
            <a:r>
              <a:rPr lang="en-US" sz="4000" dirty="0">
                <a:latin typeface="Montserrat" pitchFamily="2" charset="77"/>
              </a:rPr>
              <a:t>Welcome Again...</a:t>
            </a:r>
          </a:p>
        </p:txBody>
      </p:sp>
      <p:sp>
        <p:nvSpPr>
          <p:cNvPr id="3" name="Content Placeholder 2"/>
          <p:cNvSpPr>
            <a:spLocks noGrp="1"/>
          </p:cNvSpPr>
          <p:nvPr>
            <p:ph idx="1"/>
          </p:nvPr>
        </p:nvSpPr>
        <p:spPr>
          <a:xfrm>
            <a:off x="449451" y="936506"/>
            <a:ext cx="10848813" cy="5811560"/>
          </a:xfrm>
        </p:spPr>
        <p:txBody>
          <a:bodyPr>
            <a:noAutofit/>
          </a:bodyPr>
          <a:lstStyle/>
          <a:p>
            <a:pPr lvl="1"/>
            <a:r>
              <a:rPr lang="en-US" sz="2800" dirty="0">
                <a:latin typeface="Montserrat" pitchFamily="2" charset="77"/>
              </a:rPr>
              <a:t>Gaining traction as a High-Performance Professional is both logical — and challenging</a:t>
            </a:r>
          </a:p>
          <a:p>
            <a:pPr lvl="2"/>
            <a:r>
              <a:rPr lang="en-US" sz="2400" dirty="0">
                <a:latin typeface="Montserrat" pitchFamily="2" charset="77"/>
              </a:rPr>
              <a:t>Emerging Industry – growing, identifiable, increasing awareness, and incentives</a:t>
            </a:r>
          </a:p>
          <a:p>
            <a:pPr lvl="2"/>
            <a:r>
              <a:rPr lang="en-US" sz="2400" dirty="0">
                <a:latin typeface="Montserrat" pitchFamily="2" charset="77"/>
              </a:rPr>
              <a:t>Developing Marketplace – continuous evolution, misinformation, real $ today for projected returns tomorrow</a:t>
            </a:r>
          </a:p>
          <a:p>
            <a:pPr lvl="1"/>
            <a:r>
              <a:rPr lang="en-US" sz="2800" dirty="0">
                <a:latin typeface="Montserrat" pitchFamily="2" charset="77"/>
              </a:rPr>
              <a:t>Today’s 90-minute webinar will enhance your ability to communicate the Value of High-Performance</a:t>
            </a:r>
          </a:p>
          <a:p>
            <a:pPr lvl="2"/>
            <a:r>
              <a:rPr lang="en-US" sz="2400" dirty="0">
                <a:latin typeface="Montserrat" pitchFamily="2" charset="77"/>
              </a:rPr>
              <a:t>Concepts, techniques, skills, tools, and application</a:t>
            </a:r>
          </a:p>
          <a:p>
            <a:pPr lvl="1"/>
            <a:r>
              <a:rPr lang="en-US" sz="2800" dirty="0">
                <a:latin typeface="Montserrat" pitchFamily="2" charset="77"/>
              </a:rPr>
              <a:t>Objective: That you understand, consider, and evaluate</a:t>
            </a:r>
            <a:endParaRPr lang="en-US" dirty="0">
              <a:latin typeface="Montserrat" pitchFamily="2" charset="77"/>
            </a:endParaRPr>
          </a:p>
          <a:p>
            <a:pPr lvl="2"/>
            <a:r>
              <a:rPr lang="en-US" sz="2400" dirty="0">
                <a:latin typeface="Montserrat" pitchFamily="2" charset="77"/>
              </a:rPr>
              <a:t>Put you in a position to make informed choices on</a:t>
            </a:r>
            <a:br>
              <a:rPr lang="en-US" sz="2400" dirty="0">
                <a:latin typeface="Montserrat" pitchFamily="2" charset="77"/>
              </a:rPr>
            </a:br>
            <a:r>
              <a:rPr lang="en-US" sz="2400" dirty="0">
                <a:latin typeface="Montserrat" pitchFamily="2" charset="77"/>
              </a:rPr>
              <a:t>whether and what might potentially work for </a:t>
            </a:r>
            <a:r>
              <a:rPr lang="en-US" sz="2400" b="1" dirty="0">
                <a:latin typeface="Montserrat" pitchFamily="2" charset="77"/>
              </a:rPr>
              <a:t>YOU</a:t>
            </a:r>
            <a:endParaRPr lang="en-US" sz="2800" b="1" dirty="0">
              <a:latin typeface="Montserrat" pitchFamily="2" charset="77"/>
            </a:endParaRPr>
          </a:p>
        </p:txBody>
      </p:sp>
      <p:pic>
        <p:nvPicPr>
          <p:cNvPr id="7" name="Picture 6" descr="PHCA_Logo_color.png">
            <a:extLst>
              <a:ext uri="{FF2B5EF4-FFF2-40B4-BE49-F238E27FC236}">
                <a16:creationId xmlns:a16="http://schemas.microsoft.com/office/drawing/2014/main" id="{87AA356C-C8D4-0A4B-888C-416D502D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13409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2995699-6CD9-4540-963A-BEF7E0C25FC7}"/>
              </a:ext>
            </a:extLst>
          </p:cNvPr>
          <p:cNvSpPr>
            <a:spLocks noRot="1" noChangeArrowheads="1"/>
          </p:cNvSpPr>
          <p:nvPr/>
        </p:nvSpPr>
        <p:spPr bwMode="auto">
          <a:xfrm>
            <a:off x="0" y="0"/>
            <a:ext cx="12192000" cy="124628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ontserrat" pitchFamily="2" charset="77"/>
              </a:rPr>
              <a:t>The IPCC calls for “unprecedented action”</a:t>
            </a:r>
          </a:p>
        </p:txBody>
      </p:sp>
      <p:sp>
        <p:nvSpPr>
          <p:cNvPr id="5" name="Rectangle 4">
            <a:extLst>
              <a:ext uri="{FF2B5EF4-FFF2-40B4-BE49-F238E27FC236}">
                <a16:creationId xmlns:a16="http://schemas.microsoft.com/office/drawing/2014/main" id="{7B893F8D-D91B-7245-8E2A-E7BC667EE7E5}"/>
              </a:ext>
            </a:extLst>
          </p:cNvPr>
          <p:cNvSpPr/>
          <p:nvPr/>
        </p:nvSpPr>
        <p:spPr>
          <a:xfrm>
            <a:off x="2439101" y="2896912"/>
            <a:ext cx="224586" cy="11232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000">
              <a:solidFill>
                <a:prstClr val="white"/>
              </a:solidFill>
              <a:latin typeface="Calibri"/>
            </a:endParaRPr>
          </a:p>
        </p:txBody>
      </p:sp>
      <p:sp>
        <p:nvSpPr>
          <p:cNvPr id="6" name="Rectangle 5">
            <a:extLst>
              <a:ext uri="{FF2B5EF4-FFF2-40B4-BE49-F238E27FC236}">
                <a16:creationId xmlns:a16="http://schemas.microsoft.com/office/drawing/2014/main" id="{77B8C5AF-09E7-4740-9237-606AD226B679}"/>
              </a:ext>
            </a:extLst>
          </p:cNvPr>
          <p:cNvSpPr/>
          <p:nvPr/>
        </p:nvSpPr>
        <p:spPr>
          <a:xfrm>
            <a:off x="2442097" y="4284627"/>
            <a:ext cx="7768704" cy="9571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000">
              <a:solidFill>
                <a:prstClr val="white"/>
              </a:solidFill>
              <a:latin typeface="Calibri"/>
            </a:endParaRPr>
          </a:p>
        </p:txBody>
      </p:sp>
      <p:sp>
        <p:nvSpPr>
          <p:cNvPr id="7" name="TextBox 6">
            <a:extLst>
              <a:ext uri="{FF2B5EF4-FFF2-40B4-BE49-F238E27FC236}">
                <a16:creationId xmlns:a16="http://schemas.microsoft.com/office/drawing/2014/main" id="{FFC18806-837B-A84A-8732-AEFED19B8218}"/>
              </a:ext>
            </a:extLst>
          </p:cNvPr>
          <p:cNvSpPr txBox="1"/>
          <p:nvPr/>
        </p:nvSpPr>
        <p:spPr>
          <a:xfrm>
            <a:off x="3428903" y="3091915"/>
            <a:ext cx="4144713" cy="830997"/>
          </a:xfrm>
          <a:prstGeom prst="rect">
            <a:avLst/>
          </a:prstGeom>
          <a:noFill/>
        </p:spPr>
        <p:txBody>
          <a:bodyPr wrap="square" rtlCol="0">
            <a:spAutoFit/>
          </a:bodyPr>
          <a:lstStyle/>
          <a:p>
            <a:pPr>
              <a:defRPr/>
            </a:pPr>
            <a:r>
              <a:rPr lang="en-US" sz="4800" dirty="0">
                <a:solidFill>
                  <a:prstClr val="black"/>
                </a:solidFill>
                <a:latin typeface="Calibri"/>
              </a:rPr>
              <a:t>&lt;3,000 in 1939</a:t>
            </a:r>
          </a:p>
        </p:txBody>
      </p:sp>
      <p:sp>
        <p:nvSpPr>
          <p:cNvPr id="8" name="TextBox 7">
            <a:extLst>
              <a:ext uri="{FF2B5EF4-FFF2-40B4-BE49-F238E27FC236}">
                <a16:creationId xmlns:a16="http://schemas.microsoft.com/office/drawing/2014/main" id="{C60B451D-076D-BD4F-92DC-F13244F7064C}"/>
              </a:ext>
            </a:extLst>
          </p:cNvPr>
          <p:cNvSpPr txBox="1"/>
          <p:nvPr/>
        </p:nvSpPr>
        <p:spPr>
          <a:xfrm>
            <a:off x="2442095" y="5341203"/>
            <a:ext cx="8769244" cy="830997"/>
          </a:xfrm>
          <a:prstGeom prst="rect">
            <a:avLst/>
          </a:prstGeom>
          <a:noFill/>
        </p:spPr>
        <p:txBody>
          <a:bodyPr wrap="square" rtlCol="0">
            <a:spAutoFit/>
          </a:bodyPr>
          <a:lstStyle/>
          <a:p>
            <a:pPr>
              <a:defRPr/>
            </a:pPr>
            <a:r>
              <a:rPr lang="en-US" sz="4800" dirty="0">
                <a:solidFill>
                  <a:prstClr val="black"/>
                </a:solidFill>
                <a:latin typeface="Calibri"/>
              </a:rPr>
              <a:t>Mid 1944  —  3,000 Every 11 Days    </a:t>
            </a:r>
          </a:p>
        </p:txBody>
      </p:sp>
      <p:pic>
        <p:nvPicPr>
          <p:cNvPr id="9" name="Picture 8" descr="Screen Shot 2019-03-15 at 7.43.38 AM.png">
            <a:extLst>
              <a:ext uri="{FF2B5EF4-FFF2-40B4-BE49-F238E27FC236}">
                <a16:creationId xmlns:a16="http://schemas.microsoft.com/office/drawing/2014/main" id="{E8328C0E-0273-764F-99F4-A5E00D3E98B5}"/>
              </a:ext>
            </a:extLst>
          </p:cNvPr>
          <p:cNvPicPr>
            <a:picLocks noChangeAspect="1"/>
          </p:cNvPicPr>
          <p:nvPr/>
        </p:nvPicPr>
        <p:blipFill rotWithShape="1">
          <a:blip r:embed="rId3">
            <a:alphaModFix amt="37000"/>
            <a:extLst>
              <a:ext uri="{28A0092B-C50C-407E-A947-70E740481C1C}">
                <a14:useLocalDpi xmlns:a14="http://schemas.microsoft.com/office/drawing/2010/main" val="0"/>
              </a:ext>
            </a:extLst>
          </a:blip>
          <a:srcRect t="25316" b="-1"/>
          <a:stretch/>
        </p:blipFill>
        <p:spPr>
          <a:xfrm>
            <a:off x="0" y="1246284"/>
            <a:ext cx="12192000" cy="5611715"/>
          </a:xfrm>
          <a:prstGeom prst="rect">
            <a:avLst/>
          </a:prstGeom>
        </p:spPr>
      </p:pic>
      <p:sp>
        <p:nvSpPr>
          <p:cNvPr id="3" name="TextBox 2">
            <a:extLst>
              <a:ext uri="{FF2B5EF4-FFF2-40B4-BE49-F238E27FC236}">
                <a16:creationId xmlns:a16="http://schemas.microsoft.com/office/drawing/2014/main" id="{92C28164-CD0F-6D4A-9ED9-D8918DDAB0FC}"/>
              </a:ext>
            </a:extLst>
          </p:cNvPr>
          <p:cNvSpPr txBox="1"/>
          <p:nvPr/>
        </p:nvSpPr>
        <p:spPr>
          <a:xfrm>
            <a:off x="304800" y="1314271"/>
            <a:ext cx="10451024" cy="1200329"/>
          </a:xfrm>
          <a:prstGeom prst="rect">
            <a:avLst/>
          </a:prstGeom>
          <a:noFill/>
        </p:spPr>
        <p:txBody>
          <a:bodyPr wrap="square" rtlCol="0">
            <a:spAutoFit/>
          </a:bodyPr>
          <a:lstStyle/>
          <a:p>
            <a:pPr algn="l"/>
            <a:r>
              <a:rPr lang="en-US" sz="3600" dirty="0">
                <a:solidFill>
                  <a:srgbClr val="5765A8"/>
                </a:solidFill>
                <a:latin typeface="Montserrat" pitchFamily="2" charset="77"/>
              </a:rPr>
              <a:t>It is possible:</a:t>
            </a:r>
            <a:br>
              <a:rPr lang="en-US" sz="3600" dirty="0">
                <a:solidFill>
                  <a:srgbClr val="5765A8"/>
                </a:solidFill>
                <a:latin typeface="Montserrat" pitchFamily="2" charset="77"/>
              </a:rPr>
            </a:br>
            <a:r>
              <a:rPr lang="en-US" sz="3600" dirty="0">
                <a:solidFill>
                  <a:srgbClr val="5765A8"/>
                </a:solidFill>
                <a:latin typeface="Montserrat" pitchFamily="2" charset="77"/>
              </a:rPr>
              <a:t>United States production of Military Aircraft</a:t>
            </a:r>
          </a:p>
        </p:txBody>
      </p:sp>
      <p:sp>
        <p:nvSpPr>
          <p:cNvPr id="2" name="Rectangle 2">
            <a:extLst>
              <a:ext uri="{FF2B5EF4-FFF2-40B4-BE49-F238E27FC236}">
                <a16:creationId xmlns:a16="http://schemas.microsoft.com/office/drawing/2014/main" id="{B9E542A3-4994-25D9-5BDF-EFDD6EBB6392}"/>
              </a:ext>
            </a:extLst>
          </p:cNvPr>
          <p:cNvSpPr>
            <a:spLocks noGrp="1" noChangeArrowheads="1"/>
          </p:cNvSpPr>
          <p:nvPr>
            <p:ph type="title"/>
          </p:nvPr>
        </p:nvSpPr>
        <p:spPr>
          <a:xfrm rot="20963379">
            <a:off x="1240738" y="2201807"/>
            <a:ext cx="9604696" cy="3229254"/>
          </a:xfrm>
          <a:solidFill>
            <a:srgbClr val="00B050"/>
          </a:solidFill>
          <a:ln w="38100">
            <a:solidFill>
              <a:schemeClr val="tx1"/>
            </a:solidFill>
          </a:ln>
        </p:spPr>
        <p:txBody>
          <a:bodyPr>
            <a:noAutofit/>
          </a:bodyPr>
          <a:lstStyle/>
          <a:p>
            <a:pPr algn="ctr" eaLnBrk="1" hangingPunct="1"/>
            <a:r>
              <a:rPr lang="en-US" sz="4800" dirty="0">
                <a:solidFill>
                  <a:srgbClr val="FFFF00"/>
                </a:solidFill>
                <a:latin typeface="Montserrat" pitchFamily="2" charset="77"/>
                <a:ea typeface="ＭＳ Ｐゴシック" charset="0"/>
                <a:cs typeface="ＭＳ Ｐゴシック" charset="0"/>
              </a:rPr>
              <a:t>You are a part of that UNPRECEDENTED ACTION</a:t>
            </a:r>
          </a:p>
        </p:txBody>
      </p:sp>
    </p:spTree>
    <p:extLst>
      <p:ext uri="{BB962C8B-B14F-4D97-AF65-F5344CB8AC3E}">
        <p14:creationId xmlns:p14="http://schemas.microsoft.com/office/powerpoint/2010/main" val="2994070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1" descr="bd05004_[1]">
            <a:extLst>
              <a:ext uri="{FF2B5EF4-FFF2-40B4-BE49-F238E27FC236}">
                <a16:creationId xmlns:a16="http://schemas.microsoft.com/office/drawing/2014/main" id="{704BEF98-FFC8-254D-9E3F-B26C162B2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97" y="1451950"/>
            <a:ext cx="3458436" cy="4185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34B4CEEC-9C53-1146-B114-129463065C5F}"/>
              </a:ext>
            </a:extLst>
          </p:cNvPr>
          <p:cNvSpPr txBox="1"/>
          <p:nvPr/>
        </p:nvSpPr>
        <p:spPr>
          <a:xfrm>
            <a:off x="224287" y="254000"/>
            <a:ext cx="1135811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Montserrat" pitchFamily="2" charset="77"/>
              </a:rPr>
              <a:t>Stay Informed – Get Involved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00000"/>
              </a:solidFill>
              <a:effectLst/>
              <a:uLnTx/>
              <a:uFillTx/>
              <a:latin typeface="Montserrat" pitchFamily="2" charset="77"/>
            </a:endParaRPr>
          </a:p>
        </p:txBody>
      </p:sp>
      <p:pic>
        <p:nvPicPr>
          <p:cNvPr id="9" name="Picture 8" descr="PHCA_Logo_color.png">
            <a:extLst>
              <a:ext uri="{FF2B5EF4-FFF2-40B4-BE49-F238E27FC236}">
                <a16:creationId xmlns:a16="http://schemas.microsoft.com/office/drawing/2014/main" id="{0A72963F-7793-D141-A94F-12C280A2E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620" y="153712"/>
            <a:ext cx="836606" cy="999280"/>
          </a:xfrm>
          <a:prstGeom prst="rect">
            <a:avLst/>
          </a:prstGeom>
        </p:spPr>
      </p:pic>
      <p:sp>
        <p:nvSpPr>
          <p:cNvPr id="6" name="Content Placeholder 1">
            <a:extLst>
              <a:ext uri="{FF2B5EF4-FFF2-40B4-BE49-F238E27FC236}">
                <a16:creationId xmlns:a16="http://schemas.microsoft.com/office/drawing/2014/main" id="{C5703FA0-D02C-EB41-B3E0-4A73CE025083}"/>
              </a:ext>
            </a:extLst>
          </p:cNvPr>
          <p:cNvSpPr>
            <a:spLocks noGrp="1"/>
          </p:cNvSpPr>
          <p:nvPr>
            <p:ph idx="1"/>
          </p:nvPr>
        </p:nvSpPr>
        <p:spPr>
          <a:xfrm>
            <a:off x="457201" y="1600200"/>
            <a:ext cx="6895070" cy="4525963"/>
          </a:xfrm>
        </p:spPr>
        <p:txBody>
          <a:bodyPr>
            <a:normAutofit fontScale="92500" lnSpcReduction="10000"/>
          </a:bodyPr>
          <a:lstStyle/>
          <a:p>
            <a:r>
              <a:rPr lang="en-US" sz="3200" dirty="0">
                <a:latin typeface="Montserrat" pitchFamily="2" charset="77"/>
              </a:rPr>
              <a:t>Stay up to date on what is possible and what is coming</a:t>
            </a:r>
          </a:p>
          <a:p>
            <a:r>
              <a:rPr lang="en-US" sz="3200" dirty="0">
                <a:latin typeface="Montserrat" pitchFamily="2" charset="77"/>
              </a:rPr>
              <a:t>Look for opportunities to be involved and make a difference within your organization, your community, your jurisdiction</a:t>
            </a:r>
            <a:endParaRPr lang="en-US" sz="2800" dirty="0">
              <a:latin typeface="Montserrat" pitchFamily="2" charset="77"/>
            </a:endParaRPr>
          </a:p>
          <a:p>
            <a:r>
              <a:rPr lang="en-US" sz="3200" dirty="0">
                <a:latin typeface="Montserrat" pitchFamily="2" charset="77"/>
              </a:rPr>
              <a:t>Critical Steps to Success</a:t>
            </a:r>
          </a:p>
          <a:p>
            <a:pPr lvl="1"/>
            <a:r>
              <a:rPr lang="en-US" sz="2800" dirty="0">
                <a:latin typeface="Montserrat" pitchFamily="2" charset="77"/>
              </a:rPr>
              <a:t>Educate Everyone</a:t>
            </a:r>
          </a:p>
          <a:p>
            <a:pPr lvl="1"/>
            <a:r>
              <a:rPr lang="en-US" sz="2800" dirty="0">
                <a:latin typeface="Montserrat" pitchFamily="2" charset="77"/>
              </a:rPr>
              <a:t>Proof of Concept (Pilot Projects)</a:t>
            </a:r>
          </a:p>
        </p:txBody>
      </p:sp>
    </p:spTree>
    <p:extLst>
      <p:ext uri="{BB962C8B-B14F-4D97-AF65-F5344CB8AC3E}">
        <p14:creationId xmlns:p14="http://schemas.microsoft.com/office/powerpoint/2010/main" val="28774515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MMS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785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sp>
        <p:nvSpPr>
          <p:cNvPr id="6" name="TextBox 5"/>
          <p:cNvSpPr txBox="1"/>
          <p:nvPr/>
        </p:nvSpPr>
        <p:spPr>
          <a:xfrm>
            <a:off x="457200" y="5488475"/>
            <a:ext cx="909305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0000"/>
                </a:solidFill>
                <a:effectLst/>
                <a:uLnTx/>
                <a:uFillTx/>
                <a:latin typeface="Candara" panose="020E0502030303020204"/>
                <a:ea typeface="+mn-ea"/>
                <a:cs typeface="+mn-cs"/>
              </a:rPr>
              <a:t>Thank You for Your</a:t>
            </a:r>
            <a:br>
              <a:rPr kumimoji="0" lang="en-US" sz="4400" b="1" i="1"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4400" b="1" i="1" u="none" strike="noStrike" kern="1200" cap="none" spc="0" normalizeH="0" baseline="0" noProof="0" dirty="0">
                <a:ln>
                  <a:noFill/>
                </a:ln>
                <a:solidFill>
                  <a:srgbClr val="000000"/>
                </a:solidFill>
                <a:effectLst/>
                <a:uLnTx/>
                <a:uFillTx/>
                <a:latin typeface="Candara" panose="020E0502030303020204"/>
                <a:ea typeface="+mn-ea"/>
                <a:cs typeface="+mn-cs"/>
              </a:rPr>
              <a:t>Time and Attention</a:t>
            </a:r>
          </a:p>
        </p:txBody>
      </p:sp>
      <p:sp>
        <p:nvSpPr>
          <p:cNvPr id="8" name="TextBox 7"/>
          <p:cNvSpPr txBox="1"/>
          <p:nvPr/>
        </p:nvSpPr>
        <p:spPr>
          <a:xfrm>
            <a:off x="150004" y="4014119"/>
            <a:ext cx="44777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ndara" panose="020E0502030303020204"/>
                <a:ea typeface="+mn-ea"/>
                <a:cs typeface="+mn-cs"/>
              </a:rPr>
              <a:t>Jay Gentry</a:t>
            </a:r>
            <a:br>
              <a:rPr kumimoji="0" lang="en-US" sz="2400" b="0" i="0" u="none" strike="noStrike" kern="1200" cap="none" spc="0" normalizeH="0" baseline="0" noProof="0" dirty="0">
                <a:ln>
                  <a:noFill/>
                </a:ln>
                <a:solidFill>
                  <a:srgbClr val="FFC000"/>
                </a:solidFill>
                <a:effectLst/>
                <a:uLnTx/>
                <a:uFillTx/>
                <a:latin typeface="Candara" panose="020E0502030303020204"/>
                <a:ea typeface="+mn-ea"/>
                <a:cs typeface="+mn-cs"/>
              </a:rPr>
            </a:br>
            <a:r>
              <a:rPr kumimoji="0" lang="en-US" sz="2400" b="0" i="0" u="none" strike="noStrike" kern="1200" cap="none" spc="0" normalizeH="0" baseline="0" noProof="0" dirty="0" err="1">
                <a:ln>
                  <a:noFill/>
                </a:ln>
                <a:solidFill>
                  <a:srgbClr val="FFC000"/>
                </a:solidFill>
                <a:effectLst/>
                <a:uLnTx/>
                <a:uFillTx/>
                <a:latin typeface="Candara" panose="020E0502030303020204"/>
                <a:ea typeface="+mn-ea"/>
                <a:cs typeface="+mn-cs"/>
              </a:rPr>
              <a:t>Jay.gentry@passivehousecal.org</a:t>
            </a:r>
            <a:br>
              <a:rPr kumimoji="0" lang="en-US" sz="2400" b="0" i="0" u="none" strike="noStrike" kern="1200" cap="none" spc="0" normalizeH="0" baseline="0" noProof="0" dirty="0">
                <a:ln>
                  <a:noFill/>
                </a:ln>
                <a:solidFill>
                  <a:srgbClr val="FFC000"/>
                </a:solidFill>
                <a:effectLst/>
                <a:uLnTx/>
                <a:uFillTx/>
                <a:latin typeface="Candara" panose="020E0502030303020204"/>
                <a:ea typeface="+mn-ea"/>
                <a:cs typeface="+mn-cs"/>
              </a:rPr>
            </a:br>
            <a:r>
              <a:rPr kumimoji="0" lang="en-US" sz="2400" b="0" i="0" u="none" strike="noStrike" kern="1200" cap="none" spc="0" normalizeH="0" baseline="0" noProof="0" dirty="0">
                <a:ln>
                  <a:noFill/>
                </a:ln>
                <a:solidFill>
                  <a:srgbClr val="FFC000"/>
                </a:solidFill>
                <a:effectLst/>
                <a:uLnTx/>
                <a:uFillTx/>
                <a:latin typeface="Candara" panose="020E0502030303020204"/>
                <a:ea typeface="+mn-ea"/>
                <a:cs typeface="+mn-cs"/>
              </a:rPr>
              <a:t>(831) 320-8538</a:t>
            </a:r>
          </a:p>
        </p:txBody>
      </p:sp>
      <p:pic>
        <p:nvPicPr>
          <p:cNvPr id="9" name="Picture 8" descr="PHCA_Logo_color.png">
            <a:extLst>
              <a:ext uri="{FF2B5EF4-FFF2-40B4-BE49-F238E27FC236}">
                <a16:creationId xmlns:a16="http://schemas.microsoft.com/office/drawing/2014/main" id="{00005FB1-CAB0-8E43-A029-343731D66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620" y="153712"/>
            <a:ext cx="836606" cy="999280"/>
          </a:xfrm>
          <a:prstGeom prst="rect">
            <a:avLst/>
          </a:prstGeom>
        </p:spPr>
      </p:pic>
    </p:spTree>
    <p:extLst>
      <p:ext uri="{BB962C8B-B14F-4D97-AF65-F5344CB8AC3E}">
        <p14:creationId xmlns:p14="http://schemas.microsoft.com/office/powerpoint/2010/main" val="8789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BE1F-948E-C3C6-7A06-55536272CCE8}"/>
              </a:ext>
            </a:extLst>
          </p:cNvPr>
          <p:cNvSpPr>
            <a:spLocks noGrp="1"/>
          </p:cNvSpPr>
          <p:nvPr>
            <p:ph type="title"/>
          </p:nvPr>
        </p:nvSpPr>
        <p:spPr>
          <a:xfrm>
            <a:off x="561110" y="564092"/>
            <a:ext cx="11004814" cy="767687"/>
          </a:xfrm>
        </p:spPr>
        <p:txBody>
          <a:bodyPr/>
          <a:lstStyle/>
          <a:p>
            <a:pPr algn="ctr"/>
            <a:r>
              <a:rPr lang="en-US" sz="2800" b="0" dirty="0">
                <a:latin typeface="Montserrat" pitchFamily="2" charset="77"/>
              </a:rPr>
              <a:t>And if you are interested: November 8, Noon to 1:30</a:t>
            </a:r>
            <a:br>
              <a:rPr lang="en-US" dirty="0">
                <a:latin typeface="Montserrat" pitchFamily="2" charset="77"/>
              </a:rPr>
            </a:br>
            <a:r>
              <a:rPr lang="en-US" dirty="0">
                <a:latin typeface="Montserrat" pitchFamily="2" charset="77"/>
              </a:rPr>
              <a:t>“High-Performance as the Baseline”</a:t>
            </a:r>
          </a:p>
        </p:txBody>
      </p:sp>
      <p:sp>
        <p:nvSpPr>
          <p:cNvPr id="3" name="Content Placeholder 2">
            <a:extLst>
              <a:ext uri="{FF2B5EF4-FFF2-40B4-BE49-F238E27FC236}">
                <a16:creationId xmlns:a16="http://schemas.microsoft.com/office/drawing/2014/main" id="{2613D4FB-FEB8-58C8-7A36-98D9E8B8B235}"/>
              </a:ext>
            </a:extLst>
          </p:cNvPr>
          <p:cNvSpPr>
            <a:spLocks noGrp="1"/>
          </p:cNvSpPr>
          <p:nvPr>
            <p:ph idx="1"/>
          </p:nvPr>
        </p:nvSpPr>
        <p:spPr>
          <a:xfrm>
            <a:off x="561110" y="1754659"/>
            <a:ext cx="11277600" cy="4340845"/>
          </a:xfrm>
        </p:spPr>
        <p:txBody>
          <a:bodyPr/>
          <a:lstStyle/>
          <a:p>
            <a:pPr marL="0" indent="0">
              <a:buNone/>
            </a:pPr>
            <a:r>
              <a:rPr lang="en-US" dirty="0">
                <a:latin typeface="Montserrat" pitchFamily="2" charset="77"/>
              </a:rPr>
              <a:t>High-performance is recognized as the future of the built environment. However, even as we promote high-performance design and construction as providing significant benefits for owners, occupants, and the environment, we depict it as “upgrades” that are well worth the additional investment required.</a:t>
            </a:r>
          </a:p>
          <a:p>
            <a:pPr marL="0" indent="0">
              <a:buNone/>
            </a:pPr>
            <a:r>
              <a:rPr lang="en-US" dirty="0">
                <a:latin typeface="Montserrat" pitchFamily="2" charset="77"/>
              </a:rPr>
              <a:t>It is both important and urgent that change to positioning high-performance as the logical and appropriate baseline rather than positive options that require a premium.</a:t>
            </a:r>
          </a:p>
        </p:txBody>
      </p:sp>
    </p:spTree>
    <p:extLst>
      <p:ext uri="{BB962C8B-B14F-4D97-AF65-F5344CB8AC3E}">
        <p14:creationId xmlns:p14="http://schemas.microsoft.com/office/powerpoint/2010/main" val="2757760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DB6D-3E36-4808-A852-21F83BFFF99B}"/>
              </a:ext>
            </a:extLst>
          </p:cNvPr>
          <p:cNvSpPr>
            <a:spLocks noGrp="1"/>
          </p:cNvSpPr>
          <p:nvPr>
            <p:ph idx="1"/>
          </p:nvPr>
        </p:nvSpPr>
        <p:spPr>
          <a:xfrm>
            <a:off x="561110" y="1427967"/>
            <a:ext cx="11277600" cy="4865941"/>
          </a:xfrm>
        </p:spPr>
        <p:txBody>
          <a:bodyPr vert="horz" lIns="68580" tIns="34290" rIns="68580" bIns="34290" rtlCol="0" anchor="t">
            <a:noAutofit/>
          </a:bodyPr>
          <a:lstStyle/>
          <a:p>
            <a:pPr marL="170815" indent="-170815"/>
            <a:r>
              <a:rPr lang="en-US" sz="2000" dirty="0">
                <a:latin typeface="Arial"/>
                <a:cs typeface="Arial"/>
              </a:rPr>
              <a:t>Continuing Education Units Available</a:t>
            </a:r>
          </a:p>
          <a:p>
            <a:pPr marL="513715" lvl="1" indent="-170815"/>
            <a:r>
              <a:rPr lang="en-US" sz="2000" dirty="0">
                <a:latin typeface="Arial"/>
                <a:cs typeface="Arial"/>
              </a:rPr>
              <a:t>Contact </a:t>
            </a:r>
            <a:r>
              <a:rPr lang="en-US" sz="2000" dirty="0">
                <a:latin typeface="Arial"/>
                <a:cs typeface="Arial"/>
                <a:hlinkClick r:id="rId3"/>
              </a:rPr>
              <a:t>ian.logan@ventura.org</a:t>
            </a:r>
            <a:r>
              <a:rPr lang="en-US" sz="2000" dirty="0">
                <a:latin typeface="Arial"/>
                <a:cs typeface="Arial"/>
              </a:rPr>
              <a:t> for AIA LU's</a:t>
            </a:r>
          </a:p>
          <a:p>
            <a:pPr marL="170815" indent="-170815"/>
            <a:r>
              <a:rPr lang="en-US" sz="2000" dirty="0">
                <a:latin typeface="Arial"/>
                <a:cs typeface="Arial"/>
              </a:rPr>
              <a:t>Coming to Your Inbox Soon!</a:t>
            </a:r>
            <a:endParaRPr lang="en-US" sz="2000"/>
          </a:p>
          <a:p>
            <a:pPr marL="513715" lvl="1" indent="-170815"/>
            <a:r>
              <a:rPr lang="en-US" sz="2000" dirty="0">
                <a:latin typeface="Arial"/>
                <a:cs typeface="Arial"/>
              </a:rPr>
              <a:t>Slides, Recording, &amp; Survey – Please Take It and Help Us Out!</a:t>
            </a:r>
          </a:p>
          <a:p>
            <a:pPr marL="170815" indent="-170815"/>
            <a:r>
              <a:rPr lang="en-US" sz="2000" dirty="0">
                <a:latin typeface="Arial"/>
                <a:cs typeface="Arial"/>
              </a:rPr>
              <a:t>Upcoming Courses:</a:t>
            </a:r>
          </a:p>
          <a:p>
            <a:pPr marL="513080" lvl="1" indent="-170815"/>
            <a:r>
              <a:rPr lang="en-US" sz="2000" dirty="0">
                <a:latin typeface="Arial"/>
                <a:cs typeface="Arial"/>
              </a:rPr>
              <a:t>Duct Leakage Testing: Basics &amp; Beyond (8/16)</a:t>
            </a:r>
          </a:p>
          <a:p>
            <a:pPr marL="513080" lvl="1" indent="-170815"/>
            <a:r>
              <a:rPr lang="en-US" sz="2000" dirty="0">
                <a:latin typeface="Arial"/>
                <a:cs typeface="Arial"/>
              </a:rPr>
              <a:t>Stay Cool This Summer with Higher-Performing Air Conditioning (8/30)</a:t>
            </a:r>
            <a:endParaRPr lang="en-US" sz="2000" dirty="0"/>
          </a:p>
          <a:p>
            <a:pPr marL="513080" lvl="1" indent="-170815"/>
            <a:r>
              <a:rPr lang="en-US" sz="2000" dirty="0">
                <a:latin typeface="Arial"/>
                <a:cs typeface="Arial"/>
              </a:rPr>
              <a:t>The Value of Becoming a Certified Energy Analyst [CEA] (8/31)</a:t>
            </a:r>
          </a:p>
          <a:p>
            <a:pPr marL="513080" lvl="1" indent="-170815"/>
            <a:r>
              <a:rPr lang="en-US" sz="2000" dirty="0">
                <a:latin typeface="Arial"/>
                <a:cs typeface="Arial"/>
              </a:rPr>
              <a:t>Heat Pump Fundamentals: Space Conditioning and Water Heating (9/13)</a:t>
            </a:r>
          </a:p>
          <a:p>
            <a:pPr marL="513080" lvl="1" indent="-170815"/>
            <a:r>
              <a:rPr lang="en-US" sz="2000" dirty="0">
                <a:latin typeface="Arial"/>
                <a:cs typeface="Arial"/>
              </a:rPr>
              <a:t>Home Remodeling – Fire Resiliency &amp; Electrification (9/27)</a:t>
            </a:r>
            <a:endParaRPr lang="en-US" dirty="0"/>
          </a:p>
          <a:p>
            <a:pPr marL="342265" lvl="1" indent="0">
              <a:buNone/>
            </a:pPr>
            <a:endParaRPr lang="en-US" sz="1500" dirty="0">
              <a:latin typeface="Arial"/>
              <a:cs typeface="Arial"/>
            </a:endParaRPr>
          </a:p>
          <a:p>
            <a:pPr marL="513080" lvl="1" indent="-170815"/>
            <a:endParaRPr lang="en-US" sz="1600" dirty="0">
              <a:highlight>
                <a:srgbClr val="FFFF00"/>
              </a:highlight>
            </a:endParaRPr>
          </a:p>
          <a:p>
            <a:pPr marL="513080" lvl="1" indent="-170815"/>
            <a:endParaRPr lang="en-US" sz="1500" dirty="0"/>
          </a:p>
          <a:p>
            <a:pPr marL="513080" lvl="1" indent="-170815"/>
            <a:endParaRPr lang="en-US" sz="1500" dirty="0"/>
          </a:p>
          <a:p>
            <a:pPr marL="513715" lvl="1" indent="-170815"/>
            <a:endParaRPr lang="en-US" sz="1500" dirty="0"/>
          </a:p>
          <a:p>
            <a:pPr marL="170815" indent="-170815"/>
            <a:endParaRPr lang="en-US" dirty="0"/>
          </a:p>
          <a:p>
            <a:pPr marL="513715" lvl="1" indent="-170815"/>
            <a:endParaRPr lang="en-US" dirty="0"/>
          </a:p>
          <a:p>
            <a:pPr marL="513715" lvl="1" indent="-170815"/>
            <a:endParaRPr lang="en-US" dirty="0"/>
          </a:p>
          <a:p>
            <a:pPr marL="170815" indent="-170815"/>
            <a:endParaRPr lang="en-US" dirty="0"/>
          </a:p>
          <a:p>
            <a:pPr marL="170815" indent="-170815"/>
            <a:endParaRPr lang="en-US" sz="1800" dirty="0"/>
          </a:p>
        </p:txBody>
      </p:sp>
      <p:sp>
        <p:nvSpPr>
          <p:cNvPr id="2" name="Title 1">
            <a:extLst>
              <a:ext uri="{FF2B5EF4-FFF2-40B4-BE49-F238E27FC236}">
                <a16:creationId xmlns:a16="http://schemas.microsoft.com/office/drawing/2014/main" id="{8326727D-BAFB-47DA-9CB9-6D628538D70D}"/>
              </a:ext>
            </a:extLst>
          </p:cNvPr>
          <p:cNvSpPr>
            <a:spLocks noGrp="1"/>
          </p:cNvSpPr>
          <p:nvPr>
            <p:ph type="title"/>
          </p:nvPr>
        </p:nvSpPr>
        <p:spPr/>
        <p:txBody>
          <a:bodyPr/>
          <a:lstStyle/>
          <a:p>
            <a:r>
              <a:rPr lang="en-US">
                <a:latin typeface="Arial"/>
                <a:cs typeface="Arial"/>
              </a:rPr>
              <a:t>Closing</a:t>
            </a:r>
            <a:endParaRPr lang="en-US"/>
          </a:p>
        </p:txBody>
      </p:sp>
    </p:spTree>
    <p:extLst>
      <p:ext uri="{BB962C8B-B14F-4D97-AF65-F5344CB8AC3E}">
        <p14:creationId xmlns:p14="http://schemas.microsoft.com/office/powerpoint/2010/main" val="5538862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D17B3FA-367C-C14A-91AC-5CF759BAE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409056" y="4557995"/>
            <a:ext cx="3702222" cy="2045723"/>
          </a:xfrm>
          <a:prstGeom prst="rect">
            <a:avLst/>
          </a:prstGeom>
        </p:spPr>
      </p:pic>
      <p:pic>
        <p:nvPicPr>
          <p:cNvPr id="6" name="Picture 5">
            <a:extLst>
              <a:ext uri="{FF2B5EF4-FFF2-40B4-BE49-F238E27FC236}">
                <a16:creationId xmlns:a16="http://schemas.microsoft.com/office/drawing/2014/main" id="{EE370AAE-AB4E-0741-9733-C1E3E1ABEC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48" r="-6827"/>
          <a:stretch/>
        </p:blipFill>
        <p:spPr>
          <a:xfrm>
            <a:off x="-15406" y="0"/>
            <a:ext cx="8696831" cy="648098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3C2F25C2-A25B-564D-9E46-428B38E3FC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395197" y="4689539"/>
            <a:ext cx="3702222" cy="2045723"/>
          </a:xfrm>
          <a:prstGeom prst="rect">
            <a:avLst/>
          </a:prstGeom>
        </p:spPr>
      </p:pic>
      <p:sp>
        <p:nvSpPr>
          <p:cNvPr id="8" name="Title 3">
            <a:extLst>
              <a:ext uri="{FF2B5EF4-FFF2-40B4-BE49-F238E27FC236}">
                <a16:creationId xmlns:a16="http://schemas.microsoft.com/office/drawing/2014/main" id="{37CA98B0-1190-3149-9CA6-4ABBF3F40A9F}"/>
              </a:ext>
            </a:extLst>
          </p:cNvPr>
          <p:cNvSpPr txBox="1">
            <a:spLocks/>
          </p:cNvSpPr>
          <p:nvPr/>
        </p:nvSpPr>
        <p:spPr>
          <a:xfrm>
            <a:off x="8639860" y="966898"/>
            <a:ext cx="3018933" cy="3383429"/>
          </a:xfrm>
          <a:prstGeom prst="rect">
            <a:avLst/>
          </a:prstGeom>
        </p:spPr>
        <p:txBody>
          <a:bodyPr anchor="t"/>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Thank you!</a:t>
            </a:r>
          </a:p>
          <a:p>
            <a:endParaRPr lang="en-US" sz="2800" b="0">
              <a:solidFill>
                <a:srgbClr val="777779"/>
              </a:solidFill>
            </a:endParaRPr>
          </a:p>
          <a:p>
            <a:r>
              <a:rPr lang="en-US" sz="2800" b="0">
                <a:solidFill>
                  <a:schemeClr val="tx1">
                    <a:lumMod val="75000"/>
                    <a:lumOff val="25000"/>
                  </a:schemeClr>
                </a:solidFill>
              </a:rPr>
              <a:t>For more info: </a:t>
            </a:r>
          </a:p>
          <a:p>
            <a:r>
              <a:rPr lang="en-US" sz="2800" b="0">
                <a:solidFill>
                  <a:schemeClr val="tx1">
                    <a:lumMod val="75000"/>
                    <a:lumOff val="25000"/>
                  </a:schemeClr>
                </a:solidFill>
                <a:latin typeface="Arial"/>
                <a:cs typeface="Arial"/>
              </a:rPr>
              <a:t>3c-ren.org</a:t>
            </a:r>
          </a:p>
          <a:p>
            <a:endParaRPr lang="en-US" sz="2800" b="0">
              <a:solidFill>
                <a:schemeClr val="tx1">
                  <a:lumMod val="75000"/>
                  <a:lumOff val="25000"/>
                </a:schemeClr>
              </a:solidFill>
            </a:endParaRPr>
          </a:p>
          <a:p>
            <a:r>
              <a:rPr lang="en-US" sz="2800" b="0">
                <a:solidFill>
                  <a:schemeClr val="tx1">
                    <a:lumMod val="75000"/>
                    <a:lumOff val="25000"/>
                  </a:schemeClr>
                </a:solidFill>
                <a:latin typeface="Arial"/>
                <a:cs typeface="Arial"/>
              </a:rPr>
              <a:t>For questions: </a:t>
            </a:r>
            <a:endParaRPr lang="en-US" sz="2800" b="0">
              <a:solidFill>
                <a:schemeClr val="tx1">
                  <a:lumMod val="75000"/>
                  <a:lumOff val="25000"/>
                </a:schemeClr>
              </a:solidFill>
            </a:endParaRPr>
          </a:p>
          <a:p>
            <a:r>
              <a:rPr lang="en-US" sz="2800" b="0">
                <a:solidFill>
                  <a:schemeClr val="tx1">
                    <a:lumMod val="75000"/>
                    <a:lumOff val="25000"/>
                  </a:schemeClr>
                </a:solidFill>
              </a:rPr>
              <a:t>info@3c-ren.org</a:t>
            </a:r>
          </a:p>
        </p:txBody>
      </p:sp>
    </p:spTree>
    <p:extLst>
      <p:ext uri="{BB962C8B-B14F-4D97-AF65-F5344CB8AC3E}">
        <p14:creationId xmlns:p14="http://schemas.microsoft.com/office/powerpoint/2010/main" val="2566535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E485-7C7B-594C-953D-AAEA0D1F2D11}"/>
              </a:ext>
            </a:extLst>
          </p:cNvPr>
          <p:cNvSpPr>
            <a:spLocks noGrp="1"/>
          </p:cNvSpPr>
          <p:nvPr>
            <p:ph type="title"/>
          </p:nvPr>
        </p:nvSpPr>
        <p:spPr/>
        <p:txBody>
          <a:bodyPr/>
          <a:lstStyle/>
          <a:p>
            <a:r>
              <a:rPr lang="en-US" dirty="0">
                <a:latin typeface="Montserrat" pitchFamily="2" charset="77"/>
              </a:rPr>
              <a:t>Today’s Workshop</a:t>
            </a:r>
          </a:p>
        </p:txBody>
      </p:sp>
      <p:sp>
        <p:nvSpPr>
          <p:cNvPr id="3" name="Content Placeholder 2">
            <a:extLst>
              <a:ext uri="{FF2B5EF4-FFF2-40B4-BE49-F238E27FC236}">
                <a16:creationId xmlns:a16="http://schemas.microsoft.com/office/drawing/2014/main" id="{00C61741-52CF-FE4E-B003-03AC6806D8D0}"/>
              </a:ext>
            </a:extLst>
          </p:cNvPr>
          <p:cNvSpPr>
            <a:spLocks noGrp="1"/>
          </p:cNvSpPr>
          <p:nvPr>
            <p:ph idx="1"/>
          </p:nvPr>
        </p:nvSpPr>
        <p:spPr>
          <a:xfrm>
            <a:off x="838200" y="1585914"/>
            <a:ext cx="10515600" cy="4906962"/>
          </a:xfrm>
        </p:spPr>
        <p:txBody>
          <a:bodyPr>
            <a:normAutofit/>
          </a:bodyPr>
          <a:lstStyle/>
          <a:p>
            <a:r>
              <a:rPr lang="en-US" sz="3200" dirty="0">
                <a:latin typeface="Montserrat" pitchFamily="2" charset="77"/>
              </a:rPr>
              <a:t>Presentation/Interaction (75 minutes)</a:t>
            </a:r>
            <a:br>
              <a:rPr lang="en-US" sz="3200" dirty="0">
                <a:latin typeface="Montserrat" pitchFamily="2" charset="77"/>
              </a:rPr>
            </a:br>
            <a:r>
              <a:rPr lang="en-US" sz="3200" dirty="0">
                <a:latin typeface="Montserrat" pitchFamily="2" charset="77"/>
              </a:rPr>
              <a:t>Q &amp; A (15 minutes) </a:t>
            </a:r>
          </a:p>
          <a:p>
            <a:r>
              <a:rPr lang="en-US" sz="3200" dirty="0">
                <a:latin typeface="Montserrat" pitchFamily="2" charset="77"/>
              </a:rPr>
              <a:t>Topics</a:t>
            </a:r>
          </a:p>
          <a:p>
            <a:pPr lvl="1"/>
            <a:r>
              <a:rPr lang="en-US" sz="2800" dirty="0">
                <a:latin typeface="Montserrat" pitchFamily="2" charset="77"/>
              </a:rPr>
              <a:t>What do we mean by High-Performance</a:t>
            </a:r>
          </a:p>
          <a:p>
            <a:pPr lvl="1"/>
            <a:r>
              <a:rPr lang="en-US" sz="2800" dirty="0">
                <a:latin typeface="Montserrat" pitchFamily="2" charset="77"/>
              </a:rPr>
              <a:t>Elements of Persuasive Communication (1 &amp; 2)</a:t>
            </a:r>
          </a:p>
          <a:p>
            <a:pPr lvl="1"/>
            <a:r>
              <a:rPr lang="en-US" sz="2800" dirty="0">
                <a:latin typeface="Montserrat" pitchFamily="2" charset="77"/>
              </a:rPr>
              <a:t>Basic Marketing Concepts, Methods, and Messages</a:t>
            </a:r>
          </a:p>
          <a:p>
            <a:pPr lvl="1"/>
            <a:r>
              <a:rPr lang="en-US" sz="2800" dirty="0">
                <a:latin typeface="Montserrat" pitchFamily="2" charset="77"/>
              </a:rPr>
              <a:t>Building Blocks of Passive House Performance</a:t>
            </a:r>
          </a:p>
          <a:p>
            <a:pPr lvl="1"/>
            <a:r>
              <a:rPr lang="en-US" sz="2800" dirty="0">
                <a:latin typeface="Montserrat" pitchFamily="2" charset="77"/>
              </a:rPr>
              <a:t>Call to Action</a:t>
            </a:r>
          </a:p>
          <a:p>
            <a:pPr lvl="1"/>
            <a:endParaRPr lang="en-US" dirty="0">
              <a:latin typeface="Montserrat" pitchFamily="2" charset="77"/>
            </a:endParaRPr>
          </a:p>
        </p:txBody>
      </p:sp>
    </p:spTree>
    <p:extLst>
      <p:ext uri="{BB962C8B-B14F-4D97-AF65-F5344CB8AC3E}">
        <p14:creationId xmlns:p14="http://schemas.microsoft.com/office/powerpoint/2010/main" val="22744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10" y="479427"/>
            <a:ext cx="9152779" cy="767687"/>
          </a:xfrm>
        </p:spPr>
        <p:txBody>
          <a:bodyPr/>
          <a:lstStyle/>
          <a:p>
            <a:r>
              <a:rPr lang="en-US" dirty="0"/>
              <a:t>Evidence Based Reality</a:t>
            </a:r>
          </a:p>
        </p:txBody>
      </p:sp>
      <p:sp>
        <p:nvSpPr>
          <p:cNvPr id="3" name="Content Placeholder 2"/>
          <p:cNvSpPr>
            <a:spLocks noGrp="1"/>
          </p:cNvSpPr>
          <p:nvPr>
            <p:ph idx="1"/>
          </p:nvPr>
        </p:nvSpPr>
        <p:spPr>
          <a:xfrm>
            <a:off x="1066799" y="1469659"/>
            <a:ext cx="9967993" cy="4886691"/>
          </a:xfrm>
        </p:spPr>
        <p:txBody>
          <a:bodyPr>
            <a:normAutofit/>
          </a:bodyPr>
          <a:lstStyle/>
          <a:p>
            <a:r>
              <a:rPr lang="en-US" dirty="0">
                <a:latin typeface="Montserrat" pitchFamily="2" charset="77"/>
              </a:rPr>
              <a:t>The Climate Crisis is real</a:t>
            </a:r>
          </a:p>
          <a:p>
            <a:r>
              <a:rPr lang="en-US" dirty="0">
                <a:latin typeface="Montserrat" pitchFamily="2" charset="77"/>
              </a:rPr>
              <a:t>Driven by GHGs from human activities</a:t>
            </a:r>
          </a:p>
          <a:p>
            <a:r>
              <a:rPr lang="en-US" dirty="0">
                <a:latin typeface="Montserrat" pitchFamily="2" charset="77"/>
              </a:rPr>
              <a:t>Embodied and operational carbon from the built environment are major contributors</a:t>
            </a:r>
          </a:p>
          <a:p>
            <a:r>
              <a:rPr lang="en-US" dirty="0">
                <a:latin typeface="Montserrat" pitchFamily="2" charset="77"/>
              </a:rPr>
              <a:t>We must maximize energy efficiency, minimize embodied carbon and shift to renewable energy</a:t>
            </a:r>
          </a:p>
          <a:p>
            <a:r>
              <a:rPr lang="en-US" dirty="0">
                <a:latin typeface="Montserrat" pitchFamily="2" charset="77"/>
              </a:rPr>
              <a:t>Unprecedented action is required… now, and into the future</a:t>
            </a:r>
          </a:p>
          <a:p>
            <a:r>
              <a:rPr lang="en-US" dirty="0">
                <a:latin typeface="Montserrat" pitchFamily="2" charset="77"/>
              </a:rPr>
              <a:t>YOU are part of that unprecedented action</a:t>
            </a: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8" name="Picture 7" descr="PHCA_Logo_color.png">
            <a:extLst>
              <a:ext uri="{FF2B5EF4-FFF2-40B4-BE49-F238E27FC236}">
                <a16:creationId xmlns:a16="http://schemas.microsoft.com/office/drawing/2014/main" id="{B76EC0EE-F24E-0842-A98B-80BA9B31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8036" y="641261"/>
            <a:ext cx="836606" cy="999280"/>
          </a:xfrm>
          <a:prstGeom prst="rect">
            <a:avLst/>
          </a:prstGeom>
        </p:spPr>
      </p:pic>
    </p:spTree>
    <p:extLst>
      <p:ext uri="{BB962C8B-B14F-4D97-AF65-F5344CB8AC3E}">
        <p14:creationId xmlns:p14="http://schemas.microsoft.com/office/powerpoint/2010/main" val="32409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CA_Logo_color.png">
            <a:extLst>
              <a:ext uri="{FF2B5EF4-FFF2-40B4-BE49-F238E27FC236}">
                <a16:creationId xmlns:a16="http://schemas.microsoft.com/office/drawing/2014/main" id="{361FE0AE-F244-794D-A4DF-5BA664D1C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7" name="Picture 6" descr="Chart&#10;&#10;Description automatically generated">
            <a:extLst>
              <a:ext uri="{FF2B5EF4-FFF2-40B4-BE49-F238E27FC236}">
                <a16:creationId xmlns:a16="http://schemas.microsoft.com/office/drawing/2014/main" id="{47FF30AB-64C9-1EAD-A2FD-E9EDC63A241D}"/>
              </a:ext>
            </a:extLst>
          </p:cNvPr>
          <p:cNvPicPr>
            <a:picLocks noChangeAspect="1"/>
          </p:cNvPicPr>
          <p:nvPr/>
        </p:nvPicPr>
        <p:blipFill>
          <a:blip r:embed="rId4"/>
          <a:stretch>
            <a:fillRect/>
          </a:stretch>
        </p:blipFill>
        <p:spPr>
          <a:xfrm>
            <a:off x="519196" y="1642536"/>
            <a:ext cx="8768600" cy="4543952"/>
          </a:xfrm>
          <a:prstGeom prst="rect">
            <a:avLst/>
          </a:prstGeom>
        </p:spPr>
      </p:pic>
      <p:sp>
        <p:nvSpPr>
          <p:cNvPr id="10" name="Rectangle 3">
            <a:extLst>
              <a:ext uri="{FF2B5EF4-FFF2-40B4-BE49-F238E27FC236}">
                <a16:creationId xmlns:a16="http://schemas.microsoft.com/office/drawing/2014/main" id="{02571AF7-D448-50A1-0CC4-733EB50130BA}"/>
              </a:ext>
            </a:extLst>
          </p:cNvPr>
          <p:cNvSpPr txBox="1">
            <a:spLocks noChangeArrowheads="1"/>
          </p:cNvSpPr>
          <p:nvPr/>
        </p:nvSpPr>
        <p:spPr bwMode="auto">
          <a:xfrm>
            <a:off x="519196" y="171972"/>
            <a:ext cx="9653504" cy="685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14300">
              <a:spcBef>
                <a:spcPts val="0"/>
              </a:spcBef>
              <a:spcAft>
                <a:spcPts val="1800"/>
              </a:spcAft>
              <a:buClr>
                <a:srgbClr val="99CC00"/>
              </a:buClr>
              <a:buNone/>
              <a:defRPr/>
            </a:pPr>
            <a:r>
              <a:rPr lang="en-US" sz="3600" dirty="0">
                <a:effectLst>
                  <a:outerShdw blurRad="38100" dist="38100" dir="2700000" algn="tl">
                    <a:srgbClr val="000000">
                      <a:alpha val="43137"/>
                    </a:srgbClr>
                  </a:outerShdw>
                </a:effectLst>
                <a:latin typeface="Montserrat" pitchFamily="2" charset="77"/>
                <a:cs typeface="Tahoma" pitchFamily="34" charset="0"/>
              </a:rPr>
              <a:t>10/25/21: UN warns world is on course for </a:t>
            </a:r>
            <a:r>
              <a:rPr lang="en-US" sz="3600" b="1" dirty="0">
                <a:effectLst>
                  <a:outerShdw blurRad="38100" dist="38100" dir="2700000" algn="tl">
                    <a:srgbClr val="000000">
                      <a:alpha val="43137"/>
                    </a:srgbClr>
                  </a:outerShdw>
                </a:effectLst>
                <a:latin typeface="Montserrat" pitchFamily="2" charset="77"/>
                <a:cs typeface="Tahoma" pitchFamily="34" charset="0"/>
              </a:rPr>
              <a:t>Catastrophic Warming of 2.7°C</a:t>
            </a:r>
          </a:p>
        </p:txBody>
      </p:sp>
    </p:spTree>
    <p:extLst>
      <p:ext uri="{BB962C8B-B14F-4D97-AF65-F5344CB8AC3E}">
        <p14:creationId xmlns:p14="http://schemas.microsoft.com/office/powerpoint/2010/main" val="279105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2995699-6CD9-4540-963A-BEF7E0C25FC7}"/>
              </a:ext>
            </a:extLst>
          </p:cNvPr>
          <p:cNvSpPr>
            <a:spLocks noRot="1" noChangeArrowheads="1"/>
          </p:cNvSpPr>
          <p:nvPr/>
        </p:nvSpPr>
        <p:spPr bwMode="auto">
          <a:xfrm>
            <a:off x="0" y="0"/>
            <a:ext cx="12192000" cy="124628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ontserrat" pitchFamily="2" charset="77"/>
              </a:rPr>
              <a:t>The IPCC calls for “unprecedented action”</a:t>
            </a:r>
          </a:p>
        </p:txBody>
      </p:sp>
      <p:sp>
        <p:nvSpPr>
          <p:cNvPr id="5" name="Rectangle 4">
            <a:extLst>
              <a:ext uri="{FF2B5EF4-FFF2-40B4-BE49-F238E27FC236}">
                <a16:creationId xmlns:a16="http://schemas.microsoft.com/office/drawing/2014/main" id="{7B893F8D-D91B-7245-8E2A-E7BC667EE7E5}"/>
              </a:ext>
            </a:extLst>
          </p:cNvPr>
          <p:cNvSpPr/>
          <p:nvPr/>
        </p:nvSpPr>
        <p:spPr>
          <a:xfrm>
            <a:off x="2439101" y="2896912"/>
            <a:ext cx="224586" cy="11232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000">
              <a:solidFill>
                <a:prstClr val="white"/>
              </a:solidFill>
              <a:latin typeface="Calibri"/>
            </a:endParaRPr>
          </a:p>
        </p:txBody>
      </p:sp>
      <p:sp>
        <p:nvSpPr>
          <p:cNvPr id="6" name="Rectangle 5">
            <a:extLst>
              <a:ext uri="{FF2B5EF4-FFF2-40B4-BE49-F238E27FC236}">
                <a16:creationId xmlns:a16="http://schemas.microsoft.com/office/drawing/2014/main" id="{77B8C5AF-09E7-4740-9237-606AD226B679}"/>
              </a:ext>
            </a:extLst>
          </p:cNvPr>
          <p:cNvSpPr/>
          <p:nvPr/>
        </p:nvSpPr>
        <p:spPr>
          <a:xfrm>
            <a:off x="2442097" y="4284627"/>
            <a:ext cx="7768704" cy="9571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000">
              <a:solidFill>
                <a:prstClr val="white"/>
              </a:solidFill>
              <a:latin typeface="Calibri"/>
            </a:endParaRPr>
          </a:p>
        </p:txBody>
      </p:sp>
      <p:sp>
        <p:nvSpPr>
          <p:cNvPr id="7" name="TextBox 6">
            <a:extLst>
              <a:ext uri="{FF2B5EF4-FFF2-40B4-BE49-F238E27FC236}">
                <a16:creationId xmlns:a16="http://schemas.microsoft.com/office/drawing/2014/main" id="{FFC18806-837B-A84A-8732-AEFED19B8218}"/>
              </a:ext>
            </a:extLst>
          </p:cNvPr>
          <p:cNvSpPr txBox="1"/>
          <p:nvPr/>
        </p:nvSpPr>
        <p:spPr>
          <a:xfrm>
            <a:off x="3428903" y="3091915"/>
            <a:ext cx="4144713" cy="830997"/>
          </a:xfrm>
          <a:prstGeom prst="rect">
            <a:avLst/>
          </a:prstGeom>
          <a:noFill/>
        </p:spPr>
        <p:txBody>
          <a:bodyPr wrap="square" rtlCol="0">
            <a:spAutoFit/>
          </a:bodyPr>
          <a:lstStyle/>
          <a:p>
            <a:pPr>
              <a:defRPr/>
            </a:pPr>
            <a:r>
              <a:rPr lang="en-US" sz="4800" dirty="0">
                <a:solidFill>
                  <a:prstClr val="black"/>
                </a:solidFill>
                <a:latin typeface="Calibri"/>
              </a:rPr>
              <a:t>&lt;3,000 in 1939</a:t>
            </a:r>
          </a:p>
        </p:txBody>
      </p:sp>
      <p:sp>
        <p:nvSpPr>
          <p:cNvPr id="8" name="TextBox 7">
            <a:extLst>
              <a:ext uri="{FF2B5EF4-FFF2-40B4-BE49-F238E27FC236}">
                <a16:creationId xmlns:a16="http://schemas.microsoft.com/office/drawing/2014/main" id="{C60B451D-076D-BD4F-92DC-F13244F7064C}"/>
              </a:ext>
            </a:extLst>
          </p:cNvPr>
          <p:cNvSpPr txBox="1"/>
          <p:nvPr/>
        </p:nvSpPr>
        <p:spPr>
          <a:xfrm>
            <a:off x="2442095" y="5341203"/>
            <a:ext cx="8769244" cy="830997"/>
          </a:xfrm>
          <a:prstGeom prst="rect">
            <a:avLst/>
          </a:prstGeom>
          <a:noFill/>
        </p:spPr>
        <p:txBody>
          <a:bodyPr wrap="square" rtlCol="0">
            <a:spAutoFit/>
          </a:bodyPr>
          <a:lstStyle/>
          <a:p>
            <a:pPr>
              <a:defRPr/>
            </a:pPr>
            <a:r>
              <a:rPr lang="en-US" sz="4800" dirty="0">
                <a:solidFill>
                  <a:prstClr val="black"/>
                </a:solidFill>
                <a:latin typeface="Calibri"/>
              </a:rPr>
              <a:t>Mid 1944  —  3,000 Every 11 Days    </a:t>
            </a:r>
          </a:p>
        </p:txBody>
      </p:sp>
      <p:pic>
        <p:nvPicPr>
          <p:cNvPr id="9" name="Picture 8" descr="Screen Shot 2019-03-15 at 7.43.38 AM.png">
            <a:extLst>
              <a:ext uri="{FF2B5EF4-FFF2-40B4-BE49-F238E27FC236}">
                <a16:creationId xmlns:a16="http://schemas.microsoft.com/office/drawing/2014/main" id="{E8328C0E-0273-764F-99F4-A5E00D3E98B5}"/>
              </a:ext>
            </a:extLst>
          </p:cNvPr>
          <p:cNvPicPr>
            <a:picLocks noChangeAspect="1"/>
          </p:cNvPicPr>
          <p:nvPr/>
        </p:nvPicPr>
        <p:blipFill rotWithShape="1">
          <a:blip r:embed="rId3">
            <a:alphaModFix amt="37000"/>
            <a:extLst>
              <a:ext uri="{28A0092B-C50C-407E-A947-70E740481C1C}">
                <a14:useLocalDpi xmlns:a14="http://schemas.microsoft.com/office/drawing/2010/main" val="0"/>
              </a:ext>
            </a:extLst>
          </a:blip>
          <a:srcRect t="25316" b="-1"/>
          <a:stretch/>
        </p:blipFill>
        <p:spPr>
          <a:xfrm>
            <a:off x="0" y="1246284"/>
            <a:ext cx="12192000" cy="5611715"/>
          </a:xfrm>
          <a:prstGeom prst="rect">
            <a:avLst/>
          </a:prstGeom>
        </p:spPr>
      </p:pic>
      <p:sp>
        <p:nvSpPr>
          <p:cNvPr id="3" name="TextBox 2">
            <a:extLst>
              <a:ext uri="{FF2B5EF4-FFF2-40B4-BE49-F238E27FC236}">
                <a16:creationId xmlns:a16="http://schemas.microsoft.com/office/drawing/2014/main" id="{92C28164-CD0F-6D4A-9ED9-D8918DDAB0FC}"/>
              </a:ext>
            </a:extLst>
          </p:cNvPr>
          <p:cNvSpPr txBox="1"/>
          <p:nvPr/>
        </p:nvSpPr>
        <p:spPr>
          <a:xfrm>
            <a:off x="304800" y="1314271"/>
            <a:ext cx="10451024" cy="1200329"/>
          </a:xfrm>
          <a:prstGeom prst="rect">
            <a:avLst/>
          </a:prstGeom>
          <a:noFill/>
        </p:spPr>
        <p:txBody>
          <a:bodyPr wrap="square" rtlCol="0">
            <a:spAutoFit/>
          </a:bodyPr>
          <a:lstStyle/>
          <a:p>
            <a:pPr algn="l"/>
            <a:r>
              <a:rPr lang="en-US" sz="3600" dirty="0">
                <a:solidFill>
                  <a:srgbClr val="5765A8"/>
                </a:solidFill>
                <a:latin typeface="Montserrat" pitchFamily="2" charset="77"/>
              </a:rPr>
              <a:t>It is possible:</a:t>
            </a:r>
            <a:br>
              <a:rPr lang="en-US" sz="3600" dirty="0">
                <a:solidFill>
                  <a:srgbClr val="5765A8"/>
                </a:solidFill>
                <a:latin typeface="Montserrat" pitchFamily="2" charset="77"/>
              </a:rPr>
            </a:br>
            <a:r>
              <a:rPr lang="en-US" sz="3600" dirty="0">
                <a:solidFill>
                  <a:srgbClr val="5765A8"/>
                </a:solidFill>
                <a:latin typeface="Montserrat" pitchFamily="2" charset="77"/>
              </a:rPr>
              <a:t>United States production of Military Aircraft</a:t>
            </a:r>
          </a:p>
        </p:txBody>
      </p:sp>
    </p:spTree>
    <p:extLst>
      <p:ext uri="{BB962C8B-B14F-4D97-AF65-F5344CB8AC3E}">
        <p14:creationId xmlns:p14="http://schemas.microsoft.com/office/powerpoint/2010/main" val="153940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2995699-6CD9-4540-963A-BEF7E0C25FC7}"/>
              </a:ext>
            </a:extLst>
          </p:cNvPr>
          <p:cNvSpPr>
            <a:spLocks noRot="1" noChangeArrowheads="1"/>
          </p:cNvSpPr>
          <p:nvPr/>
        </p:nvSpPr>
        <p:spPr bwMode="auto">
          <a:xfrm>
            <a:off x="0" y="0"/>
            <a:ext cx="12192000" cy="124628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ontserrat" pitchFamily="2" charset="77"/>
              </a:rPr>
              <a:t>With vision, engagement, and commitment</a:t>
            </a:r>
          </a:p>
        </p:txBody>
      </p:sp>
      <p:pic>
        <p:nvPicPr>
          <p:cNvPr id="12" name="Picture 11" descr="A person speaking into a microphone&#10;&#10;Description automatically generated with medium confidence">
            <a:extLst>
              <a:ext uri="{FF2B5EF4-FFF2-40B4-BE49-F238E27FC236}">
                <a16:creationId xmlns:a16="http://schemas.microsoft.com/office/drawing/2014/main" id="{787AA653-1E9F-CB46-8DB1-AA842D1B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1072"/>
            <a:ext cx="7476226" cy="5586927"/>
          </a:xfrm>
          <a:prstGeom prst="rect">
            <a:avLst/>
          </a:prstGeom>
        </p:spPr>
      </p:pic>
      <p:sp>
        <p:nvSpPr>
          <p:cNvPr id="13" name="TextBox 12">
            <a:extLst>
              <a:ext uri="{FF2B5EF4-FFF2-40B4-BE49-F238E27FC236}">
                <a16:creationId xmlns:a16="http://schemas.microsoft.com/office/drawing/2014/main" id="{A3B4AC0F-7809-A54C-B60A-605FD823C725}"/>
              </a:ext>
            </a:extLst>
          </p:cNvPr>
          <p:cNvSpPr txBox="1"/>
          <p:nvPr/>
        </p:nvSpPr>
        <p:spPr>
          <a:xfrm>
            <a:off x="7620000" y="1271072"/>
            <a:ext cx="1981200" cy="4401205"/>
          </a:xfrm>
          <a:prstGeom prst="rect">
            <a:avLst/>
          </a:prstGeom>
          <a:noFill/>
        </p:spPr>
        <p:txBody>
          <a:bodyPr wrap="square" rtlCol="0">
            <a:spAutoFit/>
          </a:bodyPr>
          <a:lstStyle/>
          <a:p>
            <a:pPr algn="ctr"/>
            <a:r>
              <a:rPr lang="en-US" sz="2000" dirty="0">
                <a:latin typeface="Candara" panose="020E0502030303020204" pitchFamily="34" charset="0"/>
              </a:rPr>
              <a:t>On July 20, 1969, Apollo </a:t>
            </a:r>
            <a:r>
              <a:rPr lang="en-US" sz="2000" b="1" dirty="0">
                <a:latin typeface="Candara" panose="020E0502030303020204" pitchFamily="34" charset="0"/>
              </a:rPr>
              <a:t>11 astronaut</a:t>
            </a:r>
            <a:br>
              <a:rPr lang="en-US" sz="2000" b="1" dirty="0">
                <a:latin typeface="Candara" panose="020E0502030303020204" pitchFamily="34" charset="0"/>
              </a:rPr>
            </a:br>
            <a:r>
              <a:rPr lang="en-US" sz="2000" b="1" dirty="0">
                <a:latin typeface="Candara" panose="020E0502030303020204" pitchFamily="34" charset="0"/>
              </a:rPr>
              <a:t>Edwin E.</a:t>
            </a:r>
            <a:r>
              <a:rPr lang="en-US" sz="2000" dirty="0">
                <a:latin typeface="Candara" panose="020E0502030303020204" pitchFamily="34" charset="0"/>
              </a:rPr>
              <a:t> </a:t>
            </a:r>
            <a:r>
              <a:rPr lang="en-US" sz="2000" b="1" dirty="0">
                <a:latin typeface="Candara" panose="020E0502030303020204" pitchFamily="34" charset="0"/>
              </a:rPr>
              <a:t>"Buzz" Aldrin</a:t>
            </a:r>
            <a:r>
              <a:rPr lang="en-US" sz="2000" dirty="0">
                <a:latin typeface="Candara" panose="020E0502030303020204" pitchFamily="34" charset="0"/>
              </a:rPr>
              <a:t> walked on the Moon</a:t>
            </a:r>
          </a:p>
          <a:p>
            <a:pPr algn="ctr"/>
            <a:endParaRPr lang="en-US" sz="2000" dirty="0">
              <a:latin typeface="Candara" panose="020E0502030303020204" pitchFamily="34" charset="0"/>
            </a:endParaRPr>
          </a:p>
          <a:p>
            <a:pPr algn="ctr"/>
            <a:endParaRPr lang="en-US" sz="2000" dirty="0">
              <a:latin typeface="Candara" panose="020E0502030303020204" pitchFamily="34" charset="0"/>
            </a:endParaRPr>
          </a:p>
          <a:p>
            <a:pPr algn="ctr"/>
            <a:endParaRPr lang="en-US" sz="2000" dirty="0">
              <a:latin typeface="Candara" panose="020E0502030303020204" pitchFamily="34" charset="0"/>
            </a:endParaRPr>
          </a:p>
          <a:p>
            <a:pPr algn="ctr"/>
            <a:endParaRPr lang="en-US" sz="2000" dirty="0">
              <a:latin typeface="Candara" panose="020E0502030303020204" pitchFamily="34" charset="0"/>
            </a:endParaRPr>
          </a:p>
          <a:p>
            <a:pPr algn="ctr"/>
            <a:r>
              <a:rPr lang="en-US" sz="2000" dirty="0">
                <a:latin typeface="Candara" panose="020E0502030303020204" pitchFamily="34" charset="0"/>
              </a:rPr>
              <a:t>On July 24, 1969, Apollo </a:t>
            </a:r>
            <a:r>
              <a:rPr lang="en-US" sz="2000" b="1" dirty="0">
                <a:latin typeface="Candara" panose="020E0502030303020204" pitchFamily="34" charset="0"/>
              </a:rPr>
              <a:t>11</a:t>
            </a:r>
            <a:r>
              <a:rPr lang="en-US" sz="2000" dirty="0">
                <a:latin typeface="Candara" panose="020E0502030303020204" pitchFamily="34" charset="0"/>
              </a:rPr>
              <a:t> returned safely to Earth</a:t>
            </a:r>
          </a:p>
        </p:txBody>
      </p:sp>
      <p:pic>
        <p:nvPicPr>
          <p:cNvPr id="15" name="Picture 14" descr="A picture containing outdoor&#10;&#10;Description automatically generated">
            <a:extLst>
              <a:ext uri="{FF2B5EF4-FFF2-40B4-BE49-F238E27FC236}">
                <a16:creationId xmlns:a16="http://schemas.microsoft.com/office/drawing/2014/main" id="{EA42CA61-DED9-6847-AF7F-642669356040}"/>
              </a:ext>
            </a:extLst>
          </p:cNvPr>
          <p:cNvPicPr>
            <a:picLocks noChangeAspect="1"/>
          </p:cNvPicPr>
          <p:nvPr/>
        </p:nvPicPr>
        <p:blipFill rotWithShape="1">
          <a:blip r:embed="rId4">
            <a:extLst>
              <a:ext uri="{28A0092B-C50C-407E-A947-70E740481C1C}">
                <a14:useLocalDpi xmlns:a14="http://schemas.microsoft.com/office/drawing/2010/main" val="0"/>
              </a:ext>
            </a:extLst>
          </a:blip>
          <a:srcRect t="7270"/>
          <a:stretch/>
        </p:blipFill>
        <p:spPr>
          <a:xfrm>
            <a:off x="9719522" y="1219200"/>
            <a:ext cx="2460544" cy="3170099"/>
          </a:xfrm>
          <a:prstGeom prst="rect">
            <a:avLst/>
          </a:prstGeom>
        </p:spPr>
      </p:pic>
      <p:pic>
        <p:nvPicPr>
          <p:cNvPr id="17" name="Picture 16" descr="A group of parachutists in the sky&#10;&#10;Description automatically generated with low confidence">
            <a:extLst>
              <a:ext uri="{FF2B5EF4-FFF2-40B4-BE49-F238E27FC236}">
                <a16:creationId xmlns:a16="http://schemas.microsoft.com/office/drawing/2014/main" id="{4CC036E7-C5A2-B741-9394-CDA3B78F19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9521" y="4287400"/>
            <a:ext cx="2460544" cy="2570600"/>
          </a:xfrm>
          <a:prstGeom prst="rect">
            <a:avLst/>
          </a:prstGeom>
        </p:spPr>
      </p:pic>
    </p:spTree>
    <p:extLst>
      <p:ext uri="{BB962C8B-B14F-4D97-AF65-F5344CB8AC3E}">
        <p14:creationId xmlns:p14="http://schemas.microsoft.com/office/powerpoint/2010/main" val="347870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32FD-912C-0946-AD4C-4A82EB20B2F6}"/>
              </a:ext>
            </a:extLst>
          </p:cNvPr>
          <p:cNvSpPr>
            <a:spLocks noGrp="1"/>
          </p:cNvSpPr>
          <p:nvPr>
            <p:ph type="title"/>
          </p:nvPr>
        </p:nvSpPr>
        <p:spPr/>
        <p:txBody>
          <a:bodyPr/>
          <a:lstStyle/>
          <a:p>
            <a:r>
              <a:rPr lang="en-US" dirty="0">
                <a:latin typeface="Montserrat" pitchFamily="2" charset="77"/>
              </a:rPr>
              <a:t>Where Do You Fit on the Continuum</a:t>
            </a:r>
          </a:p>
        </p:txBody>
      </p:sp>
      <p:sp>
        <p:nvSpPr>
          <p:cNvPr id="5" name="Left-Right Arrow 4">
            <a:extLst>
              <a:ext uri="{FF2B5EF4-FFF2-40B4-BE49-F238E27FC236}">
                <a16:creationId xmlns:a16="http://schemas.microsoft.com/office/drawing/2014/main" id="{2839DAB1-1694-6B4B-8D92-285137EB66C9}"/>
              </a:ext>
            </a:extLst>
          </p:cNvPr>
          <p:cNvSpPr/>
          <p:nvPr/>
        </p:nvSpPr>
        <p:spPr>
          <a:xfrm>
            <a:off x="748195" y="2236864"/>
            <a:ext cx="10389705" cy="767687"/>
          </a:xfrm>
          <a:prstGeom prst="leftRightArrow">
            <a:avLst>
              <a:gd name="adj1" fmla="val 50000"/>
              <a:gd name="adj2" fmla="val 90980"/>
            </a:avLst>
          </a:prstGeom>
          <a:gradFill flip="none" rotWithShape="1">
            <a:gsLst>
              <a:gs pos="0">
                <a:srgbClr val="FF0000"/>
              </a:gs>
              <a:gs pos="100000">
                <a:srgbClr val="00B05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panose="020E0502030303020204"/>
              <a:ea typeface="+mn-ea"/>
              <a:cs typeface="+mn-cs"/>
            </a:endParaRPr>
          </a:p>
        </p:txBody>
      </p:sp>
      <p:sp>
        <p:nvSpPr>
          <p:cNvPr id="6" name="TextBox 5">
            <a:extLst>
              <a:ext uri="{FF2B5EF4-FFF2-40B4-BE49-F238E27FC236}">
                <a16:creationId xmlns:a16="http://schemas.microsoft.com/office/drawing/2014/main" id="{1D9C9066-E083-A04D-A467-8E2F3CD64692}"/>
              </a:ext>
            </a:extLst>
          </p:cNvPr>
          <p:cNvSpPr txBox="1"/>
          <p:nvPr/>
        </p:nvSpPr>
        <p:spPr>
          <a:xfrm>
            <a:off x="1161221" y="1462976"/>
            <a:ext cx="97668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Montserrat" pitchFamily="2" charset="77"/>
                <a:ea typeface="+mn-ea"/>
                <a:cs typeface="+mn-cs"/>
              </a:rPr>
              <a:t>As High-Performance becomes more pervasive…</a:t>
            </a:r>
          </a:p>
        </p:txBody>
      </p:sp>
      <p:sp>
        <p:nvSpPr>
          <p:cNvPr id="7" name="TextBox 6">
            <a:extLst>
              <a:ext uri="{FF2B5EF4-FFF2-40B4-BE49-F238E27FC236}">
                <a16:creationId xmlns:a16="http://schemas.microsoft.com/office/drawing/2014/main" id="{931D31CB-A545-934F-A9E2-EC3DC9666CF7}"/>
              </a:ext>
            </a:extLst>
          </p:cNvPr>
          <p:cNvSpPr txBox="1"/>
          <p:nvPr/>
        </p:nvSpPr>
        <p:spPr>
          <a:xfrm>
            <a:off x="887897" y="3033603"/>
            <a:ext cx="4141303"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Montserrat" pitchFamily="2" charset="77"/>
                <a:ea typeface="+mn-ea"/>
                <a:cs typeface="+mn-cs"/>
              </a:rPr>
              <a:t>Defense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ontserrat" pitchFamily="2" charset="77"/>
                <a:ea typeface="+mn-ea"/>
                <a:cs typeface="+mn-cs"/>
              </a:rPr>
              <a:t>Lack of knowledge about High-Performance will hurt my credibility… and business</a:t>
            </a:r>
          </a:p>
        </p:txBody>
      </p:sp>
      <p:sp>
        <p:nvSpPr>
          <p:cNvPr id="10" name="TextBox 9">
            <a:extLst>
              <a:ext uri="{FF2B5EF4-FFF2-40B4-BE49-F238E27FC236}">
                <a16:creationId xmlns:a16="http://schemas.microsoft.com/office/drawing/2014/main" id="{A12BFA95-F545-4D48-A7CC-E71468FF4384}"/>
              </a:ext>
            </a:extLst>
          </p:cNvPr>
          <p:cNvSpPr txBox="1"/>
          <p:nvPr/>
        </p:nvSpPr>
        <p:spPr>
          <a:xfrm>
            <a:off x="6705603" y="2985498"/>
            <a:ext cx="3695698"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Montserrat" pitchFamily="2" charset="77"/>
                <a:ea typeface="+mn-ea"/>
                <a:cs typeface="+mn-cs"/>
              </a:rPr>
              <a:t>Offense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ontserrat" pitchFamily="2" charset="77"/>
                <a:ea typeface="+mn-ea"/>
                <a:cs typeface="+mn-cs"/>
              </a:rPr>
              <a:t>Knowledge about High-Performance will be a positive differentiator</a:t>
            </a:r>
          </a:p>
        </p:txBody>
      </p:sp>
      <p:pic>
        <p:nvPicPr>
          <p:cNvPr id="15" name="Picture 14" descr="PHCA_Logo_color.png">
            <a:extLst>
              <a:ext uri="{FF2B5EF4-FFF2-40B4-BE49-F238E27FC236}">
                <a16:creationId xmlns:a16="http://schemas.microsoft.com/office/drawing/2014/main" id="{0CB2035A-0A3A-AF45-AC33-F59B2E38A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42519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6FBBB25F-B92A-174A-8C0A-C9AA26284CDB}"/>
              </a:ext>
            </a:extLst>
          </p:cNvPr>
          <p:cNvPicPr>
            <a:picLocks noChangeAspect="1"/>
          </p:cNvPicPr>
          <p:nvPr/>
        </p:nvPicPr>
        <p:blipFill>
          <a:blip r:embed="rId3"/>
          <a:stretch>
            <a:fillRect/>
          </a:stretch>
        </p:blipFill>
        <p:spPr>
          <a:xfrm>
            <a:off x="7503967" y="1551297"/>
            <a:ext cx="3823998" cy="1681512"/>
          </a:xfrm>
          <a:prstGeom prst="rect">
            <a:avLst/>
          </a:prstGeom>
        </p:spPr>
      </p:pic>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latin typeface="Montserrat" pitchFamily="2" charset="77"/>
              </a:rPr>
              <a:t>What do we mean by High-Performance</a:t>
            </a:r>
          </a:p>
          <a:p>
            <a:r>
              <a:rPr lang="en-US" sz="3500" b="1" dirty="0">
                <a:latin typeface="Montserrat" pitchFamily="2" charset="77"/>
              </a:rPr>
              <a:t>Elements of Persuasive Communication (1 &amp; 2)</a:t>
            </a:r>
          </a:p>
          <a:p>
            <a:r>
              <a:rPr lang="en-US" sz="3500" b="1" dirty="0">
                <a:latin typeface="Montserrat" pitchFamily="2" charset="77"/>
              </a:rPr>
              <a:t>Basic Marketing Concepts, Methods, and Messages</a:t>
            </a:r>
          </a:p>
          <a:p>
            <a:r>
              <a:rPr lang="en-US" sz="3500" b="1" dirty="0">
                <a:latin typeface="Montserrat" pitchFamily="2" charset="77"/>
              </a:rPr>
              <a:t>Building Blocks of Passive House Performance</a:t>
            </a:r>
          </a:p>
          <a:p>
            <a:r>
              <a:rPr lang="en-US" sz="3500" b="1" dirty="0">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grpSp>
        <p:nvGrpSpPr>
          <p:cNvPr id="8" name="Group 7">
            <a:extLst>
              <a:ext uri="{FF2B5EF4-FFF2-40B4-BE49-F238E27FC236}">
                <a16:creationId xmlns:a16="http://schemas.microsoft.com/office/drawing/2014/main" id="{BAFEDD93-750A-4A40-B7ED-F4B289D22AC9}"/>
              </a:ext>
            </a:extLst>
          </p:cNvPr>
          <p:cNvGrpSpPr/>
          <p:nvPr/>
        </p:nvGrpSpPr>
        <p:grpSpPr>
          <a:xfrm>
            <a:off x="7974624" y="3858492"/>
            <a:ext cx="2214924" cy="2072135"/>
            <a:chOff x="8326276" y="1199797"/>
            <a:chExt cx="3482414" cy="3359060"/>
          </a:xfrm>
        </p:grpSpPr>
        <p:pic>
          <p:nvPicPr>
            <p:cNvPr id="9" name="Picture 8" descr="Shape, icon, arrow&#10;&#10;Description automatically generated">
              <a:extLst>
                <a:ext uri="{FF2B5EF4-FFF2-40B4-BE49-F238E27FC236}">
                  <a16:creationId xmlns:a16="http://schemas.microsoft.com/office/drawing/2014/main" id="{8DCA0838-E9A4-B649-9A67-2F27130A9132}"/>
                </a:ext>
              </a:extLst>
            </p:cNvPr>
            <p:cNvPicPr>
              <a:picLocks noChangeAspect="1"/>
            </p:cNvPicPr>
            <p:nvPr/>
          </p:nvPicPr>
          <p:blipFill>
            <a:blip r:embed="rId5"/>
            <a:stretch>
              <a:fillRect/>
            </a:stretch>
          </p:blipFill>
          <p:spPr>
            <a:xfrm>
              <a:off x="8326276" y="1199797"/>
              <a:ext cx="3482414" cy="3359060"/>
            </a:xfrm>
            <a:prstGeom prst="rect">
              <a:avLst/>
            </a:prstGeom>
          </p:spPr>
        </p:pic>
        <p:pic>
          <p:nvPicPr>
            <p:cNvPr id="10" name="Picture 9" descr="http://www.globalsearchnetwork.com/images/continuous-improvement.jpg">
              <a:extLst>
                <a:ext uri="{FF2B5EF4-FFF2-40B4-BE49-F238E27FC236}">
                  <a16:creationId xmlns:a16="http://schemas.microsoft.com/office/drawing/2014/main" id="{804A0AE7-0267-5B48-8E02-F0A3B4E93333}"/>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12149" r="24937" b="13205"/>
            <a:stretch>
              <a:fillRect/>
            </a:stretch>
          </p:blipFill>
          <p:spPr bwMode="auto">
            <a:xfrm flipH="1">
              <a:off x="9156700" y="1981200"/>
              <a:ext cx="1876040" cy="19431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60697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6FBBB25F-B92A-174A-8C0A-C9AA26284CDB}"/>
              </a:ext>
            </a:extLst>
          </p:cNvPr>
          <p:cNvPicPr>
            <a:picLocks noChangeAspect="1"/>
          </p:cNvPicPr>
          <p:nvPr/>
        </p:nvPicPr>
        <p:blipFill>
          <a:blip r:embed="rId3"/>
          <a:stretch>
            <a:fillRect/>
          </a:stretch>
        </p:blipFill>
        <p:spPr>
          <a:xfrm>
            <a:off x="7913904" y="1608040"/>
            <a:ext cx="3823998" cy="1681512"/>
          </a:xfrm>
          <a:prstGeom prst="rect">
            <a:avLst/>
          </a:prstGeom>
        </p:spPr>
      </p:pic>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512615"/>
            <a:ext cx="10602190" cy="767687"/>
          </a:xfrm>
        </p:spPr>
        <p:txBody>
          <a:bodyPr/>
          <a:lstStyle/>
          <a:p>
            <a:r>
              <a:rPr lang="en-US" sz="3600" dirty="0">
                <a:latin typeface="Montserrat" pitchFamily="2" charset="77"/>
              </a:rPr>
              <a:t>Your Personal Objective for Today</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774914" y="1371600"/>
            <a:ext cx="7361695" cy="4973785"/>
          </a:xfrm>
        </p:spPr>
        <p:txBody>
          <a:bodyPr>
            <a:normAutofit/>
          </a:bodyPr>
          <a:lstStyle/>
          <a:p>
            <a:pPr marL="0" indent="0">
              <a:buNone/>
            </a:pPr>
            <a:r>
              <a:rPr lang="en-US" dirty="0">
                <a:latin typeface="Montserrat" pitchFamily="2" charset="77"/>
              </a:rPr>
              <a:t>Take a moment to think about it, and “raise you hand” to complete the sentence:</a:t>
            </a:r>
          </a:p>
          <a:p>
            <a:pPr marL="0" indent="0">
              <a:buNone/>
            </a:pPr>
            <a:r>
              <a:rPr lang="en-US" sz="3600" b="1" dirty="0">
                <a:latin typeface="Montserrat" pitchFamily="2" charset="77"/>
              </a:rPr>
              <a:t>I am a </a:t>
            </a:r>
            <a:r>
              <a:rPr lang="en-US" sz="3600" dirty="0">
                <a:latin typeface="Montserrat" pitchFamily="2" charset="77"/>
              </a:rPr>
              <a:t>(your role or aspiration)</a:t>
            </a:r>
            <a:r>
              <a:rPr lang="en-US" sz="3600" b="1" dirty="0">
                <a:latin typeface="Montserrat" pitchFamily="2" charset="77"/>
              </a:rPr>
              <a:t> as a High-Performance Professional, and... </a:t>
            </a:r>
            <a:br>
              <a:rPr lang="en-US" sz="3600" b="1" dirty="0">
                <a:latin typeface="Montserrat" pitchFamily="2" charset="77"/>
              </a:rPr>
            </a:br>
            <a:r>
              <a:rPr lang="en-US" sz="3600" b="1" dirty="0">
                <a:latin typeface="Montserrat" pitchFamily="2" charset="77"/>
              </a:rPr>
              <a:t>today will be perfect if...</a:t>
            </a:r>
          </a:p>
          <a:p>
            <a:pPr marL="0" indent="0">
              <a:buNone/>
            </a:pPr>
            <a:endParaRPr lang="en-US" sz="2400" dirty="0">
              <a:latin typeface="Montserrat" pitchFamily="2" charset="77"/>
            </a:endParaRPr>
          </a:p>
          <a:p>
            <a:pPr marL="0" indent="0">
              <a:buNone/>
            </a:pPr>
            <a:r>
              <a:rPr lang="en-US" dirty="0">
                <a:latin typeface="Montserrat" pitchFamily="2" charset="77"/>
              </a:rPr>
              <a:t>(Limited to about 5 minutes total)</a:t>
            </a:r>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grpSp>
        <p:nvGrpSpPr>
          <p:cNvPr id="8" name="Group 7">
            <a:extLst>
              <a:ext uri="{FF2B5EF4-FFF2-40B4-BE49-F238E27FC236}">
                <a16:creationId xmlns:a16="http://schemas.microsoft.com/office/drawing/2014/main" id="{BAFEDD93-750A-4A40-B7ED-F4B289D22AC9}"/>
              </a:ext>
            </a:extLst>
          </p:cNvPr>
          <p:cNvGrpSpPr/>
          <p:nvPr/>
        </p:nvGrpSpPr>
        <p:grpSpPr>
          <a:xfrm>
            <a:off x="8253593" y="3924846"/>
            <a:ext cx="2214924" cy="2072135"/>
            <a:chOff x="8326276" y="1199797"/>
            <a:chExt cx="3482414" cy="3359060"/>
          </a:xfrm>
        </p:grpSpPr>
        <p:pic>
          <p:nvPicPr>
            <p:cNvPr id="9" name="Picture 8" descr="Shape, icon, arrow&#10;&#10;Description automatically generated">
              <a:extLst>
                <a:ext uri="{FF2B5EF4-FFF2-40B4-BE49-F238E27FC236}">
                  <a16:creationId xmlns:a16="http://schemas.microsoft.com/office/drawing/2014/main" id="{8DCA0838-E9A4-B649-9A67-2F27130A9132}"/>
                </a:ext>
              </a:extLst>
            </p:cNvPr>
            <p:cNvPicPr>
              <a:picLocks noChangeAspect="1"/>
            </p:cNvPicPr>
            <p:nvPr/>
          </p:nvPicPr>
          <p:blipFill>
            <a:blip r:embed="rId5"/>
            <a:stretch>
              <a:fillRect/>
            </a:stretch>
          </p:blipFill>
          <p:spPr>
            <a:xfrm>
              <a:off x="8326276" y="1199797"/>
              <a:ext cx="3482414" cy="3359060"/>
            </a:xfrm>
            <a:prstGeom prst="rect">
              <a:avLst/>
            </a:prstGeom>
          </p:spPr>
        </p:pic>
        <p:pic>
          <p:nvPicPr>
            <p:cNvPr id="10" name="Picture 9" descr="http://www.globalsearchnetwork.com/images/continuous-improvement.jpg">
              <a:extLst>
                <a:ext uri="{FF2B5EF4-FFF2-40B4-BE49-F238E27FC236}">
                  <a16:creationId xmlns:a16="http://schemas.microsoft.com/office/drawing/2014/main" id="{804A0AE7-0267-5B48-8E02-F0A3B4E93333}"/>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l="12149" r="24937" b="13205"/>
            <a:stretch>
              <a:fillRect/>
            </a:stretch>
          </p:blipFill>
          <p:spPr bwMode="auto">
            <a:xfrm flipH="1">
              <a:off x="9156700" y="1981200"/>
              <a:ext cx="1876040" cy="19431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62546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0904-644B-B948-9A7F-817927E372B3}"/>
              </a:ext>
            </a:extLst>
          </p:cNvPr>
          <p:cNvSpPr>
            <a:spLocks noGrp="1"/>
          </p:cNvSpPr>
          <p:nvPr>
            <p:ph type="ctrTitle"/>
          </p:nvPr>
        </p:nvSpPr>
        <p:spPr/>
        <p:txBody>
          <a:bodyPr/>
          <a:lstStyle/>
          <a:p>
            <a:r>
              <a:rPr lang="en-US" sz="4000" dirty="0">
                <a:latin typeface="Arial"/>
                <a:cs typeface="Arial"/>
              </a:rPr>
              <a:t>How to Market Yourself as a High-Performance Professional</a:t>
            </a:r>
            <a:endParaRPr lang="en-US" sz="4000" dirty="0"/>
          </a:p>
        </p:txBody>
      </p:sp>
      <p:sp>
        <p:nvSpPr>
          <p:cNvPr id="3" name="Subtitle 2">
            <a:extLst>
              <a:ext uri="{FF2B5EF4-FFF2-40B4-BE49-F238E27FC236}">
                <a16:creationId xmlns:a16="http://schemas.microsoft.com/office/drawing/2014/main" id="{D63665EB-6394-B741-9DDE-9802D7138802}"/>
              </a:ext>
            </a:extLst>
          </p:cNvPr>
          <p:cNvSpPr>
            <a:spLocks noGrp="1"/>
          </p:cNvSpPr>
          <p:nvPr>
            <p:ph type="subTitle" idx="1"/>
          </p:nvPr>
        </p:nvSpPr>
        <p:spPr>
          <a:xfrm>
            <a:off x="1000760" y="2185262"/>
            <a:ext cx="9180287" cy="533304"/>
          </a:xfrm>
        </p:spPr>
        <p:txBody>
          <a:bodyPr vert="horz" lIns="91440" tIns="45720" rIns="91440" bIns="45720" rtlCol="0" anchor="t">
            <a:normAutofit/>
          </a:bodyPr>
          <a:lstStyle/>
          <a:p>
            <a:r>
              <a:rPr lang="en-US" sz="2400" dirty="0">
                <a:latin typeface="Arial"/>
                <a:cs typeface="Arial"/>
              </a:rPr>
              <a:t>Jay Gentry, Passive House California</a:t>
            </a:r>
            <a:endParaRPr lang="en-US" dirty="0"/>
          </a:p>
        </p:txBody>
      </p:sp>
      <p:sp>
        <p:nvSpPr>
          <p:cNvPr id="7" name="Text Placeholder 6">
            <a:extLst>
              <a:ext uri="{FF2B5EF4-FFF2-40B4-BE49-F238E27FC236}">
                <a16:creationId xmlns:a16="http://schemas.microsoft.com/office/drawing/2014/main" id="{72238E2D-FA9F-B74E-A7D7-702235BA97FA}"/>
              </a:ext>
            </a:extLst>
          </p:cNvPr>
          <p:cNvSpPr>
            <a:spLocks noGrp="1"/>
          </p:cNvSpPr>
          <p:nvPr>
            <p:ph type="body" sz="quarter" idx="10"/>
          </p:nvPr>
        </p:nvSpPr>
        <p:spPr/>
        <p:txBody>
          <a:bodyPr vert="horz" lIns="91440" tIns="45720" rIns="91440" bIns="45720" rtlCol="0" anchor="t">
            <a:noAutofit/>
          </a:bodyPr>
          <a:lstStyle/>
          <a:p>
            <a:r>
              <a:rPr lang="en-US" dirty="0">
                <a:latin typeface="Arial"/>
                <a:cs typeface="Arial"/>
              </a:rPr>
              <a:t>August 16, 2022</a:t>
            </a:r>
            <a:endParaRPr lang="en-US" dirty="0"/>
          </a:p>
        </p:txBody>
      </p:sp>
    </p:spTree>
    <p:extLst>
      <p:ext uri="{BB962C8B-B14F-4D97-AF65-F5344CB8AC3E}">
        <p14:creationId xmlns:p14="http://schemas.microsoft.com/office/powerpoint/2010/main" val="1277790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latin typeface="Montserrat" pitchFamily="2" charset="77"/>
              </a:rPr>
              <a:t>What do we mean by High-Performance</a:t>
            </a:r>
          </a:p>
          <a:p>
            <a:r>
              <a:rPr lang="en-US" sz="3500" b="1" dirty="0">
                <a:solidFill>
                  <a:schemeClr val="bg1">
                    <a:lumMod val="75000"/>
                  </a:schemeClr>
                </a:solidFill>
                <a:latin typeface="Montserrat" pitchFamily="2" charset="77"/>
              </a:rPr>
              <a:t>Elements of Persuasive Communication (1 &amp; 2)</a:t>
            </a:r>
          </a:p>
          <a:p>
            <a:r>
              <a:rPr lang="en-US" sz="3500" b="1" dirty="0">
                <a:solidFill>
                  <a:schemeClr val="bg1">
                    <a:lumMod val="75000"/>
                  </a:schemeClr>
                </a:solidFill>
                <a:latin typeface="Montserrat" pitchFamily="2" charset="77"/>
              </a:rPr>
              <a:t>Basic Marketing Concepts, Methods, and Messages</a:t>
            </a:r>
          </a:p>
          <a:p>
            <a:r>
              <a:rPr lang="en-US" sz="3500" b="1" dirty="0">
                <a:solidFill>
                  <a:schemeClr val="bg1">
                    <a:lumMod val="75000"/>
                  </a:schemeClr>
                </a:solidFill>
                <a:latin typeface="Montserrat" pitchFamily="2" charset="77"/>
              </a:rPr>
              <a:t>Building Blocks of Passive House Performance</a:t>
            </a:r>
          </a:p>
          <a:p>
            <a:r>
              <a:rPr lang="en-US" sz="3500" b="1" dirty="0">
                <a:solidFill>
                  <a:schemeClr val="bg1">
                    <a:lumMod val="75000"/>
                  </a:schemeClr>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B3860C52-2FE9-E41F-2CCA-6BA03DC66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673" y="2113578"/>
            <a:ext cx="3192651" cy="3156979"/>
          </a:xfrm>
          <a:prstGeom prst="rect">
            <a:avLst/>
          </a:prstGeom>
        </p:spPr>
      </p:pic>
    </p:spTree>
    <p:extLst>
      <p:ext uri="{BB962C8B-B14F-4D97-AF65-F5344CB8AC3E}">
        <p14:creationId xmlns:p14="http://schemas.microsoft.com/office/powerpoint/2010/main" val="212648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FD22-3B85-8C49-A46D-BB38EF2FE61D}"/>
              </a:ext>
            </a:extLst>
          </p:cNvPr>
          <p:cNvSpPr>
            <a:spLocks noGrp="1"/>
          </p:cNvSpPr>
          <p:nvPr>
            <p:ph type="title"/>
          </p:nvPr>
        </p:nvSpPr>
        <p:spPr>
          <a:xfrm>
            <a:off x="549146" y="316313"/>
            <a:ext cx="10068790" cy="767687"/>
          </a:xfrm>
        </p:spPr>
        <p:txBody>
          <a:bodyPr/>
          <a:lstStyle/>
          <a:p>
            <a:r>
              <a:rPr lang="en-US" sz="4800" dirty="0">
                <a:latin typeface="Montserrat" pitchFamily="2" charset="77"/>
              </a:rPr>
              <a:t>High-Performance</a:t>
            </a:r>
          </a:p>
        </p:txBody>
      </p:sp>
      <p:sp>
        <p:nvSpPr>
          <p:cNvPr id="3" name="Content Placeholder 2">
            <a:extLst>
              <a:ext uri="{FF2B5EF4-FFF2-40B4-BE49-F238E27FC236}">
                <a16:creationId xmlns:a16="http://schemas.microsoft.com/office/drawing/2014/main" id="{94ED9323-F88B-7A4B-9AB4-5EE8C01BBBA9}"/>
              </a:ext>
            </a:extLst>
          </p:cNvPr>
          <p:cNvSpPr>
            <a:spLocks noGrp="1"/>
          </p:cNvSpPr>
          <p:nvPr>
            <p:ph idx="1"/>
          </p:nvPr>
        </p:nvSpPr>
        <p:spPr>
          <a:xfrm>
            <a:off x="662064" y="1317356"/>
            <a:ext cx="4824335" cy="4974956"/>
          </a:xfrm>
        </p:spPr>
        <p:txBody>
          <a:bodyPr>
            <a:normAutofit/>
          </a:bodyPr>
          <a:lstStyle/>
          <a:p>
            <a:r>
              <a:rPr lang="en-US" sz="3600" dirty="0">
                <a:latin typeface="Montserrat" pitchFamily="2" charset="77"/>
              </a:rPr>
              <a:t>Need Categories</a:t>
            </a:r>
          </a:p>
          <a:p>
            <a:pPr lvl="1"/>
            <a:r>
              <a:rPr lang="en-US" sz="3200" dirty="0">
                <a:latin typeface="Montserrat" pitchFamily="2" charset="77"/>
              </a:rPr>
              <a:t>Energy Efficiency</a:t>
            </a:r>
          </a:p>
          <a:p>
            <a:pPr lvl="1"/>
            <a:r>
              <a:rPr lang="en-US" sz="3200" dirty="0">
                <a:latin typeface="Montserrat" pitchFamily="2" charset="77"/>
              </a:rPr>
              <a:t>Comfort</a:t>
            </a:r>
          </a:p>
          <a:p>
            <a:pPr lvl="1"/>
            <a:r>
              <a:rPr lang="en-US" sz="3200" dirty="0">
                <a:latin typeface="Montserrat" pitchFamily="2" charset="77"/>
              </a:rPr>
              <a:t>Health</a:t>
            </a:r>
          </a:p>
          <a:p>
            <a:pPr lvl="1"/>
            <a:r>
              <a:rPr lang="en-US" sz="3200" dirty="0">
                <a:latin typeface="Montserrat" pitchFamily="2" charset="77"/>
              </a:rPr>
              <a:t>Resiliency </a:t>
            </a:r>
          </a:p>
          <a:p>
            <a:pPr lvl="1"/>
            <a:r>
              <a:rPr lang="en-US" sz="3200" dirty="0">
                <a:latin typeface="Montserrat" pitchFamily="2" charset="77"/>
              </a:rPr>
              <a:t>Durability</a:t>
            </a:r>
          </a:p>
          <a:p>
            <a:pPr lvl="1"/>
            <a:r>
              <a:rPr lang="en-US" sz="3200" dirty="0">
                <a:latin typeface="Montserrat" pitchFamily="2" charset="77"/>
              </a:rPr>
              <a:t>Reduced Maintenance</a:t>
            </a:r>
          </a:p>
        </p:txBody>
      </p:sp>
      <p:pic>
        <p:nvPicPr>
          <p:cNvPr id="4" name="Picture 3" descr="PHCA_Logo_color.png">
            <a:extLst>
              <a:ext uri="{FF2B5EF4-FFF2-40B4-BE49-F238E27FC236}">
                <a16:creationId xmlns:a16="http://schemas.microsoft.com/office/drawing/2014/main" id="{FF96C0AC-3BF2-8445-9670-C22D0A335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
        <p:nvSpPr>
          <p:cNvPr id="6" name="Content Placeholder 2">
            <a:extLst>
              <a:ext uri="{FF2B5EF4-FFF2-40B4-BE49-F238E27FC236}">
                <a16:creationId xmlns:a16="http://schemas.microsoft.com/office/drawing/2014/main" id="{7CEF88AC-4363-1FEF-2BB4-BF621E7E75AB}"/>
              </a:ext>
            </a:extLst>
          </p:cNvPr>
          <p:cNvSpPr txBox="1">
            <a:spLocks/>
          </p:cNvSpPr>
          <p:nvPr/>
        </p:nvSpPr>
        <p:spPr>
          <a:xfrm>
            <a:off x="6119065" y="1331644"/>
            <a:ext cx="5296497" cy="497495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600" dirty="0">
                <a:latin typeface="Montserrat" pitchFamily="2" charset="77"/>
              </a:rPr>
              <a:t>Environmentally Responsible Tactics</a:t>
            </a:r>
          </a:p>
          <a:p>
            <a:pPr lvl="1"/>
            <a:r>
              <a:rPr lang="en-US" sz="3200" dirty="0">
                <a:latin typeface="Montserrat" pitchFamily="2" charset="77"/>
              </a:rPr>
              <a:t>Energy Efficiency</a:t>
            </a:r>
          </a:p>
          <a:p>
            <a:pPr lvl="1"/>
            <a:r>
              <a:rPr lang="en-US" sz="3200" dirty="0">
                <a:latin typeface="Montserrat" pitchFamily="2" charset="77"/>
              </a:rPr>
              <a:t>Electrification  (Eliminate Fossil Fuel Combustion)</a:t>
            </a:r>
          </a:p>
          <a:p>
            <a:pPr lvl="1"/>
            <a:r>
              <a:rPr lang="en-US" sz="3200" dirty="0">
                <a:latin typeface="Montserrat" pitchFamily="2" charset="77"/>
              </a:rPr>
              <a:t>Embodied Carbon </a:t>
            </a:r>
          </a:p>
          <a:p>
            <a:pPr lvl="1"/>
            <a:r>
              <a:rPr lang="en-US" sz="3200" dirty="0">
                <a:latin typeface="Montserrat" pitchFamily="2" charset="77"/>
              </a:rPr>
              <a:t>Renewables</a:t>
            </a:r>
          </a:p>
          <a:p>
            <a:pPr lvl="1"/>
            <a:r>
              <a:rPr lang="en-US" sz="3200" dirty="0">
                <a:latin typeface="Montserrat" pitchFamily="2" charset="77"/>
              </a:rPr>
              <a:t>Energy Storage</a:t>
            </a:r>
          </a:p>
        </p:txBody>
      </p:sp>
    </p:spTree>
    <p:extLst>
      <p:ext uri="{BB962C8B-B14F-4D97-AF65-F5344CB8AC3E}">
        <p14:creationId xmlns:p14="http://schemas.microsoft.com/office/powerpoint/2010/main" val="27081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A72B1-36A3-E345-934F-EE310DAD8EF3}"/>
              </a:ext>
            </a:extLst>
          </p:cNvPr>
          <p:cNvPicPr>
            <a:picLocks noChangeAspect="1"/>
          </p:cNvPicPr>
          <p:nvPr/>
        </p:nvPicPr>
        <p:blipFill>
          <a:blip r:embed="rId3"/>
          <a:stretch>
            <a:fillRect/>
          </a:stretch>
        </p:blipFill>
        <p:spPr>
          <a:xfrm>
            <a:off x="601106" y="1278662"/>
            <a:ext cx="11041207" cy="5672102"/>
          </a:xfrm>
          <a:prstGeom prst="rect">
            <a:avLst/>
          </a:prstGeom>
        </p:spPr>
      </p:pic>
      <p:sp>
        <p:nvSpPr>
          <p:cNvPr id="4" name="Rectangle 3">
            <a:extLst>
              <a:ext uri="{FF2B5EF4-FFF2-40B4-BE49-F238E27FC236}">
                <a16:creationId xmlns:a16="http://schemas.microsoft.com/office/drawing/2014/main" id="{C1B19B11-1015-D648-8203-2D29DA895E46}"/>
              </a:ext>
            </a:extLst>
          </p:cNvPr>
          <p:cNvSpPr/>
          <p:nvPr/>
        </p:nvSpPr>
        <p:spPr>
          <a:xfrm>
            <a:off x="1" y="0"/>
            <a:ext cx="12192000" cy="1185899"/>
          </a:xfrm>
          <a:prstGeom prst="rect">
            <a:avLst/>
          </a:prstGeom>
          <a:solidFill>
            <a:srgbClr val="0567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HCA_Logo_WhiteColor.png">
            <a:extLst>
              <a:ext uri="{FF2B5EF4-FFF2-40B4-BE49-F238E27FC236}">
                <a16:creationId xmlns:a16="http://schemas.microsoft.com/office/drawing/2014/main" id="{F5374B9B-DE20-864C-A4EE-81DFFD3E6C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87913" y="148678"/>
            <a:ext cx="743896" cy="888542"/>
          </a:xfrm>
          <a:prstGeom prst="rect">
            <a:avLst/>
          </a:prstGeom>
        </p:spPr>
      </p:pic>
      <p:sp>
        <p:nvSpPr>
          <p:cNvPr id="6" name="TextBox 5">
            <a:extLst>
              <a:ext uri="{FF2B5EF4-FFF2-40B4-BE49-F238E27FC236}">
                <a16:creationId xmlns:a16="http://schemas.microsoft.com/office/drawing/2014/main" id="{AB210C3B-3751-514B-83C8-E47245E92E7C}"/>
              </a:ext>
            </a:extLst>
          </p:cNvPr>
          <p:cNvSpPr txBox="1"/>
          <p:nvPr/>
        </p:nvSpPr>
        <p:spPr>
          <a:xfrm>
            <a:off x="598291" y="247329"/>
            <a:ext cx="10069706" cy="830997"/>
          </a:xfrm>
          <a:prstGeom prst="rect">
            <a:avLst/>
          </a:prstGeom>
          <a:noFill/>
        </p:spPr>
        <p:txBody>
          <a:bodyPr wrap="square" rtlCol="0" anchor="b">
            <a:spAutoFit/>
          </a:bodyPr>
          <a:lstStyle/>
          <a:p>
            <a:r>
              <a:rPr lang="en-US" sz="4800" dirty="0">
                <a:solidFill>
                  <a:srgbClr val="FFC000"/>
                </a:solidFill>
                <a:latin typeface="Montserrat" pitchFamily="2" charset="77"/>
              </a:rPr>
              <a:t>Climate Resilience</a:t>
            </a:r>
          </a:p>
        </p:txBody>
      </p:sp>
    </p:spTree>
    <p:extLst>
      <p:ext uri="{BB962C8B-B14F-4D97-AF65-F5344CB8AC3E}">
        <p14:creationId xmlns:p14="http://schemas.microsoft.com/office/powerpoint/2010/main" val="196105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Rot="1" noChangeArrowheads="1"/>
          </p:cNvSpPr>
          <p:nvPr/>
        </p:nvSpPr>
        <p:spPr bwMode="auto">
          <a:xfrm>
            <a:off x="0" y="152400"/>
            <a:ext cx="121920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i="0" u="none" strike="noStrike" kern="1200" cap="none" spc="0" normalizeH="0" baseline="0" noProof="0" dirty="0">
                <a:ln>
                  <a:noFill/>
                </a:ln>
                <a:solidFill>
                  <a:schemeClr val="tx1"/>
                </a:solidFill>
                <a:uLnTx/>
                <a:uFillTx/>
                <a:latin typeface="Candara"/>
                <a:ea typeface="+mn-ea"/>
                <a:cs typeface="+mn-cs"/>
              </a:rPr>
              <a:t>How is a resilient, passive house like a glider?</a:t>
            </a:r>
          </a:p>
        </p:txBody>
      </p:sp>
      <p:pic>
        <p:nvPicPr>
          <p:cNvPr id="3" name="Picture 2" descr="A close-up of a sword&#10;&#10;Description automatically generated with medium confidence">
            <a:extLst>
              <a:ext uri="{FF2B5EF4-FFF2-40B4-BE49-F238E27FC236}">
                <a16:creationId xmlns:a16="http://schemas.microsoft.com/office/drawing/2014/main" id="{10615ED7-1BA9-D04B-B858-68710BA35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7627" y="1200784"/>
            <a:ext cx="4967773" cy="4057015"/>
          </a:xfrm>
          <a:prstGeom prst="rect">
            <a:avLst/>
          </a:prstGeom>
        </p:spPr>
      </p:pic>
      <p:sp>
        <p:nvSpPr>
          <p:cNvPr id="5" name="Rectangle 3">
            <a:extLst>
              <a:ext uri="{FF2B5EF4-FFF2-40B4-BE49-F238E27FC236}">
                <a16:creationId xmlns:a16="http://schemas.microsoft.com/office/drawing/2014/main" id="{CED79A07-75CC-4541-A35E-719A0BF8105D}"/>
              </a:ext>
            </a:extLst>
          </p:cNvPr>
          <p:cNvSpPr txBox="1">
            <a:spLocks noChangeArrowheads="1"/>
          </p:cNvSpPr>
          <p:nvPr/>
        </p:nvSpPr>
        <p:spPr bwMode="auto">
          <a:xfrm>
            <a:off x="6096000" y="4147296"/>
            <a:ext cx="5867400" cy="2558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744538">
              <a:spcBef>
                <a:spcPts val="0"/>
              </a:spcBef>
              <a:spcAft>
                <a:spcPts val="0"/>
              </a:spcAft>
              <a:buClr>
                <a:srgbClr val="99CC00"/>
              </a:buClr>
              <a:buFont typeface="Arial" charset="0"/>
              <a:buNone/>
              <a:defRPr/>
            </a:pPr>
            <a:r>
              <a:rPr lang="en-US" sz="2400" dirty="0">
                <a:latin typeface="Candara" panose="020E0502030303020204" pitchFamily="34" charset="0"/>
                <a:cs typeface="Tahoma" pitchFamily="34" charset="0"/>
              </a:rPr>
              <a:t>Hours a normal home without heat will </a:t>
            </a:r>
            <a:br>
              <a:rPr lang="en-US" sz="2400" dirty="0">
                <a:latin typeface="Candara" panose="020E0502030303020204" pitchFamily="34" charset="0"/>
                <a:cs typeface="Tahoma" pitchFamily="34" charset="0"/>
              </a:rPr>
            </a:br>
            <a:r>
              <a:rPr lang="en-US" sz="2400" dirty="0">
                <a:latin typeface="Candara" panose="020E0502030303020204" pitchFamily="34" charset="0"/>
                <a:cs typeface="Tahoma" pitchFamily="34" charset="0"/>
              </a:rPr>
              <a:t>stay livable (above 40 degrees) for—</a:t>
            </a:r>
          </a:p>
          <a:p>
            <a:pPr marL="1776413" defTabSz="744538">
              <a:spcBef>
                <a:spcPts val="0"/>
              </a:spcBef>
              <a:spcAft>
                <a:spcPts val="0"/>
              </a:spcAft>
              <a:buClr>
                <a:srgbClr val="99CC00"/>
              </a:buClr>
              <a:buFont typeface="Arial" panose="020B0604020202020204" pitchFamily="34" charset="0"/>
              <a:buChar char="•"/>
              <a:defRPr/>
            </a:pPr>
            <a:r>
              <a:rPr lang="en-US" sz="2400" dirty="0">
                <a:latin typeface="Candara" panose="020E0502030303020204" pitchFamily="34" charset="0"/>
                <a:cs typeface="Tahoma" pitchFamily="34" charset="0"/>
              </a:rPr>
              <a:t>1950s home: 8</a:t>
            </a:r>
          </a:p>
          <a:p>
            <a:pPr marL="1776413" defTabSz="744538">
              <a:spcBef>
                <a:spcPts val="0"/>
              </a:spcBef>
              <a:spcAft>
                <a:spcPts val="0"/>
              </a:spcAft>
              <a:buClr>
                <a:srgbClr val="99CC00"/>
              </a:buClr>
              <a:buFont typeface="Arial" panose="020B0604020202020204" pitchFamily="34" charset="0"/>
              <a:buChar char="•"/>
              <a:defRPr/>
            </a:pPr>
            <a:r>
              <a:rPr lang="en-US" sz="2400" dirty="0">
                <a:latin typeface="Candara" panose="020E0502030303020204" pitchFamily="34" charset="0"/>
                <a:cs typeface="Tahoma" pitchFamily="34" charset="0"/>
              </a:rPr>
              <a:t>1980s home: 24</a:t>
            </a:r>
          </a:p>
          <a:p>
            <a:pPr marL="1776413" defTabSz="744538">
              <a:spcBef>
                <a:spcPts val="0"/>
              </a:spcBef>
              <a:spcAft>
                <a:spcPts val="0"/>
              </a:spcAft>
              <a:buClr>
                <a:srgbClr val="99CC00"/>
              </a:buClr>
              <a:buFont typeface="Arial" panose="020B0604020202020204" pitchFamily="34" charset="0"/>
              <a:buChar char="•"/>
              <a:defRPr/>
            </a:pPr>
            <a:r>
              <a:rPr lang="en-US" sz="2400" dirty="0">
                <a:latin typeface="Candara" panose="020E0502030303020204" pitchFamily="34" charset="0"/>
                <a:cs typeface="Tahoma" pitchFamily="34" charset="0"/>
              </a:rPr>
              <a:t>2009 home: 42</a:t>
            </a:r>
          </a:p>
          <a:p>
            <a:pPr marL="0" indent="0" algn="ctr" defTabSz="744538">
              <a:spcBef>
                <a:spcPts val="0"/>
              </a:spcBef>
              <a:spcAft>
                <a:spcPts val="0"/>
              </a:spcAft>
              <a:buClr>
                <a:srgbClr val="99CC00"/>
              </a:buClr>
              <a:buFont typeface="Arial" charset="0"/>
              <a:buNone/>
              <a:defRPr/>
            </a:pPr>
            <a:r>
              <a:rPr lang="en-US" sz="2400" dirty="0">
                <a:latin typeface="Candara" panose="020E0502030303020204" pitchFamily="34" charset="0"/>
                <a:cs typeface="Tahoma" pitchFamily="34" charset="0"/>
              </a:rPr>
              <a:t>A passive house: 154</a:t>
            </a:r>
            <a:br>
              <a:rPr lang="en-US" sz="2400" dirty="0">
                <a:latin typeface="Candara" panose="020E0502030303020204" pitchFamily="34" charset="0"/>
                <a:cs typeface="Tahoma" pitchFamily="34" charset="0"/>
              </a:rPr>
            </a:br>
            <a:r>
              <a:rPr lang="en-US" sz="2400" b="1" dirty="0">
                <a:latin typeface="Candara" panose="020E0502030303020204" pitchFamily="34" charset="0"/>
                <a:cs typeface="Tahoma" pitchFamily="34" charset="0"/>
              </a:rPr>
              <a:t>(More than SIX DAYS!)</a:t>
            </a:r>
          </a:p>
        </p:txBody>
      </p:sp>
      <p:pic>
        <p:nvPicPr>
          <p:cNvPr id="7" name="Picture 6" descr="A picture containing clipart&#10;&#10;Description automatically generated">
            <a:extLst>
              <a:ext uri="{FF2B5EF4-FFF2-40B4-BE49-F238E27FC236}">
                <a16:creationId xmlns:a16="http://schemas.microsoft.com/office/drawing/2014/main" id="{0DA10D5A-48EB-4C2A-98E9-8F2D0AD22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088" y="1676400"/>
            <a:ext cx="2383224" cy="2356596"/>
          </a:xfrm>
          <a:prstGeom prst="rect">
            <a:avLst/>
          </a:prstGeom>
        </p:spPr>
      </p:pic>
      <p:sp>
        <p:nvSpPr>
          <p:cNvPr id="330755" name="Rectangle 3"/>
          <p:cNvSpPr>
            <a:spLocks noGrp="1" noChangeArrowheads="1"/>
          </p:cNvSpPr>
          <p:nvPr>
            <p:ph type="body" idx="1"/>
          </p:nvPr>
        </p:nvSpPr>
        <p:spPr>
          <a:xfrm>
            <a:off x="2286000" y="4150552"/>
            <a:ext cx="3810000" cy="1942240"/>
          </a:xfrm>
        </p:spPr>
        <p:txBody>
          <a:bodyPr>
            <a:normAutofit/>
          </a:bodyPr>
          <a:lstStyle/>
          <a:p>
            <a:pPr marL="0" indent="0" algn="ctr" defTabSz="744538">
              <a:spcBef>
                <a:spcPts val="0"/>
              </a:spcBef>
              <a:spcAft>
                <a:spcPts val="1800"/>
              </a:spcAft>
              <a:buClr>
                <a:srgbClr val="99CC00"/>
              </a:buClr>
              <a:buNone/>
              <a:defRPr/>
            </a:pPr>
            <a:r>
              <a:rPr lang="en-US" sz="2400" dirty="0">
                <a:latin typeface="Candara" panose="020E0502030303020204" pitchFamily="34" charset="0"/>
                <a:cs typeface="Tahoma" pitchFamily="34" charset="0"/>
              </a:rPr>
              <a:t>A small plane with out power can glide 20 miles, an airliner about 50 miles, while a glider can glide </a:t>
            </a:r>
            <a:r>
              <a:rPr lang="en-US" sz="2400" b="1" dirty="0">
                <a:latin typeface="Candara" panose="020E0502030303020204" pitchFamily="34" charset="0"/>
                <a:cs typeface="Tahoma" pitchFamily="34" charset="0"/>
              </a:rPr>
              <a:t>more than 200 miles ... </a:t>
            </a:r>
          </a:p>
        </p:txBody>
      </p:sp>
    </p:spTree>
    <p:extLst>
      <p:ext uri="{BB962C8B-B14F-4D97-AF65-F5344CB8AC3E}">
        <p14:creationId xmlns:p14="http://schemas.microsoft.com/office/powerpoint/2010/main" val="31000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7E33-7BCD-A64B-B4AA-C28628364115}"/>
              </a:ext>
            </a:extLst>
          </p:cNvPr>
          <p:cNvSpPr>
            <a:spLocks noGrp="1"/>
          </p:cNvSpPr>
          <p:nvPr>
            <p:ph type="title"/>
          </p:nvPr>
        </p:nvSpPr>
        <p:spPr>
          <a:xfrm>
            <a:off x="2025708" y="475192"/>
            <a:ext cx="8140583" cy="767687"/>
          </a:xfrm>
        </p:spPr>
        <p:txBody>
          <a:bodyPr/>
          <a:lstStyle/>
          <a:p>
            <a:r>
              <a:rPr lang="en-US" dirty="0"/>
              <a:t>Efficiency is the first renewable</a:t>
            </a:r>
          </a:p>
        </p:txBody>
      </p:sp>
      <p:pic>
        <p:nvPicPr>
          <p:cNvPr id="7" name="Picture 6" descr="Screen shot 2012-07-01 at 3.26.19 PM.png">
            <a:extLst>
              <a:ext uri="{FF2B5EF4-FFF2-40B4-BE49-F238E27FC236}">
                <a16:creationId xmlns:a16="http://schemas.microsoft.com/office/drawing/2014/main" id="{2F0923ED-AD5D-1042-9763-8D8629CC2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29" y="109485"/>
            <a:ext cx="1199877" cy="1230985"/>
          </a:xfrm>
          <a:prstGeom prst="rect">
            <a:avLst/>
          </a:prstGeom>
          <a:ln>
            <a:noFill/>
          </a:ln>
          <a:effectLst>
            <a:softEdge rad="112500"/>
          </a:effectLst>
        </p:spPr>
      </p:pic>
      <p:sp>
        <p:nvSpPr>
          <p:cNvPr id="11" name="TextBox 10">
            <a:extLst>
              <a:ext uri="{FF2B5EF4-FFF2-40B4-BE49-F238E27FC236}">
                <a16:creationId xmlns:a16="http://schemas.microsoft.com/office/drawing/2014/main" id="{6FDD3166-444D-3545-A367-AA961A8E810E}"/>
              </a:ext>
            </a:extLst>
          </p:cNvPr>
          <p:cNvSpPr txBox="1"/>
          <p:nvPr/>
        </p:nvSpPr>
        <p:spPr>
          <a:xfrm>
            <a:off x="402771" y="5593444"/>
            <a:ext cx="10229477" cy="769441"/>
          </a:xfrm>
          <a:prstGeom prst="rect">
            <a:avLst/>
          </a:prstGeom>
          <a:noFill/>
        </p:spPr>
        <p:txBody>
          <a:bodyPr wrap="square" rtlCol="0">
            <a:spAutoFit/>
          </a:bodyPr>
          <a:lstStyle/>
          <a:p>
            <a:pPr algn="ctr"/>
            <a:r>
              <a:rPr lang="en-US" sz="2200" dirty="0"/>
              <a:t>The 50% of energy that you are no longer purchasing from the grid costs you nothing, year after year. The least expensive energy is the energy that you do not use.</a:t>
            </a:r>
          </a:p>
        </p:txBody>
      </p:sp>
      <p:pic>
        <p:nvPicPr>
          <p:cNvPr id="8" name="Picture 7" descr="A picture containing diagram&#10;&#10;Description automatically generated">
            <a:extLst>
              <a:ext uri="{FF2B5EF4-FFF2-40B4-BE49-F238E27FC236}">
                <a16:creationId xmlns:a16="http://schemas.microsoft.com/office/drawing/2014/main" id="{BA1A676C-0A4F-9E42-8C64-AE5DA14B7ADA}"/>
              </a:ext>
            </a:extLst>
          </p:cNvPr>
          <p:cNvPicPr>
            <a:picLocks noChangeAspect="1"/>
          </p:cNvPicPr>
          <p:nvPr/>
        </p:nvPicPr>
        <p:blipFill>
          <a:blip r:embed="rId4"/>
          <a:stretch>
            <a:fillRect/>
          </a:stretch>
        </p:blipFill>
        <p:spPr>
          <a:xfrm>
            <a:off x="2457796" y="1447800"/>
            <a:ext cx="7532948" cy="4102100"/>
          </a:xfrm>
          <a:prstGeom prst="rect">
            <a:avLst/>
          </a:prstGeom>
        </p:spPr>
      </p:pic>
    </p:spTree>
    <p:extLst>
      <p:ext uri="{BB962C8B-B14F-4D97-AF65-F5344CB8AC3E}">
        <p14:creationId xmlns:p14="http://schemas.microsoft.com/office/powerpoint/2010/main" val="36009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7E33-7BCD-A64B-B4AA-C28628364115}"/>
              </a:ext>
            </a:extLst>
          </p:cNvPr>
          <p:cNvSpPr>
            <a:spLocks noGrp="1"/>
          </p:cNvSpPr>
          <p:nvPr>
            <p:ph type="title"/>
          </p:nvPr>
        </p:nvSpPr>
        <p:spPr>
          <a:xfrm>
            <a:off x="2025708" y="477103"/>
            <a:ext cx="8140583" cy="767687"/>
          </a:xfrm>
        </p:spPr>
        <p:txBody>
          <a:bodyPr/>
          <a:lstStyle/>
          <a:p>
            <a:r>
              <a:rPr lang="en-US" dirty="0"/>
              <a:t>Efficiency is the first renewable</a:t>
            </a:r>
          </a:p>
        </p:txBody>
      </p:sp>
      <p:pic>
        <p:nvPicPr>
          <p:cNvPr id="7" name="Picture 6" descr="Screen shot 2012-07-01 at 3.26.19 PM.png">
            <a:extLst>
              <a:ext uri="{FF2B5EF4-FFF2-40B4-BE49-F238E27FC236}">
                <a16:creationId xmlns:a16="http://schemas.microsoft.com/office/drawing/2014/main" id="{2F0923ED-AD5D-1042-9763-8D8629CC2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29" y="109485"/>
            <a:ext cx="1199877" cy="1230985"/>
          </a:xfrm>
          <a:prstGeom prst="rect">
            <a:avLst/>
          </a:prstGeom>
          <a:ln>
            <a:noFill/>
          </a:ln>
          <a:effectLst>
            <a:softEdge rad="112500"/>
          </a:effectLst>
        </p:spPr>
      </p:pic>
      <p:sp>
        <p:nvSpPr>
          <p:cNvPr id="8" name="TextBox 7">
            <a:extLst>
              <a:ext uri="{FF2B5EF4-FFF2-40B4-BE49-F238E27FC236}">
                <a16:creationId xmlns:a16="http://schemas.microsoft.com/office/drawing/2014/main" id="{52F8C96A-1869-944F-9EFE-55C8175D6776}"/>
              </a:ext>
            </a:extLst>
          </p:cNvPr>
          <p:cNvSpPr txBox="1"/>
          <p:nvPr/>
        </p:nvSpPr>
        <p:spPr>
          <a:xfrm>
            <a:off x="423508" y="5549900"/>
            <a:ext cx="10353115" cy="830997"/>
          </a:xfrm>
          <a:prstGeom prst="rect">
            <a:avLst/>
          </a:prstGeom>
          <a:noFill/>
        </p:spPr>
        <p:txBody>
          <a:bodyPr wrap="square" rtlCol="0">
            <a:spAutoFit/>
          </a:bodyPr>
          <a:lstStyle/>
          <a:p>
            <a:pPr algn="ctr"/>
            <a:r>
              <a:rPr lang="en-US" sz="2400" dirty="0"/>
              <a:t>When you compare the relative outcomes, the results are essentially the same.</a:t>
            </a:r>
            <a:br>
              <a:rPr lang="en-US" sz="2400" dirty="0"/>
            </a:br>
            <a:r>
              <a:rPr lang="en-US" sz="2400" dirty="0"/>
              <a:t>Both approaches are ongoing and carbon neutral.</a:t>
            </a:r>
          </a:p>
        </p:txBody>
      </p:sp>
      <p:pic>
        <p:nvPicPr>
          <p:cNvPr id="9" name="Picture 8" descr="Diagram&#10;&#10;Description automatically generated">
            <a:extLst>
              <a:ext uri="{FF2B5EF4-FFF2-40B4-BE49-F238E27FC236}">
                <a16:creationId xmlns:a16="http://schemas.microsoft.com/office/drawing/2014/main" id="{678D98E9-27C3-4B42-8E52-0970667182F3}"/>
              </a:ext>
            </a:extLst>
          </p:cNvPr>
          <p:cNvPicPr>
            <a:picLocks noChangeAspect="1"/>
          </p:cNvPicPr>
          <p:nvPr/>
        </p:nvPicPr>
        <p:blipFill>
          <a:blip r:embed="rId4"/>
          <a:stretch>
            <a:fillRect/>
          </a:stretch>
        </p:blipFill>
        <p:spPr>
          <a:xfrm>
            <a:off x="2514599" y="1433992"/>
            <a:ext cx="7388799" cy="4115908"/>
          </a:xfrm>
          <a:prstGeom prst="rect">
            <a:avLst/>
          </a:prstGeom>
        </p:spPr>
      </p:pic>
    </p:spTree>
    <p:extLst>
      <p:ext uri="{BB962C8B-B14F-4D97-AF65-F5344CB8AC3E}">
        <p14:creationId xmlns:p14="http://schemas.microsoft.com/office/powerpoint/2010/main" val="28061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407" y="403168"/>
            <a:ext cx="8369183" cy="767687"/>
          </a:xfrm>
        </p:spPr>
        <p:txBody>
          <a:bodyPr/>
          <a:lstStyle/>
          <a:p>
            <a:r>
              <a:rPr lang="en-US" dirty="0">
                <a:latin typeface="Candara" panose="020E0502030303020204" pitchFamily="34" charset="0"/>
              </a:rPr>
              <a:t>90% versus 80% efficiency</a:t>
            </a:r>
          </a:p>
        </p:txBody>
      </p:sp>
      <p:sp>
        <p:nvSpPr>
          <p:cNvPr id="50" name="TextBox 49"/>
          <p:cNvSpPr txBox="1"/>
          <p:nvPr/>
        </p:nvSpPr>
        <p:spPr>
          <a:xfrm>
            <a:off x="2673002" y="1410387"/>
            <a:ext cx="68459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ndara" panose="020E0502030303020204" pitchFamily="34" charset="0"/>
              </a:rPr>
              <a:t>Seems like a pretty small difference</a:t>
            </a:r>
          </a:p>
        </p:txBody>
      </p:sp>
      <p:sp>
        <p:nvSpPr>
          <p:cNvPr id="53" name="TextBox 52"/>
          <p:cNvSpPr txBox="1"/>
          <p:nvPr/>
        </p:nvSpPr>
        <p:spPr>
          <a:xfrm>
            <a:off x="2727150" y="5186003"/>
            <a:ext cx="67376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ndara" panose="020E0502030303020204" pitchFamily="34" charset="0"/>
              </a:rPr>
              <a:t>But it </a:t>
            </a:r>
            <a:r>
              <a:rPr kumimoji="0" lang="en-US" sz="2800" b="1" i="0" u="none" strike="noStrike" kern="1200" cap="none" spc="0" normalizeH="0" baseline="0" noProof="0" dirty="0">
                <a:ln>
                  <a:noFill/>
                </a:ln>
                <a:solidFill>
                  <a:srgbClr val="000000"/>
                </a:solidFill>
                <a:effectLst/>
                <a:uLnTx/>
                <a:uFillTx/>
                <a:latin typeface="Candara" panose="020E0502030303020204" pitchFamily="34" charset="0"/>
              </a:rPr>
              <a:t>doubles</a:t>
            </a:r>
            <a:r>
              <a:rPr kumimoji="0" lang="en-US" sz="2800" b="0" i="0" u="none" strike="noStrike" kern="1200" cap="none" spc="0" normalizeH="0" baseline="0" noProof="0" dirty="0">
                <a:ln>
                  <a:noFill/>
                </a:ln>
                <a:solidFill>
                  <a:srgbClr val="000000"/>
                </a:solidFill>
                <a:effectLst/>
                <a:uLnTx/>
                <a:uFillTx/>
                <a:latin typeface="Candara" panose="020E0502030303020204" pitchFamily="34" charset="0"/>
              </a:rPr>
              <a:t> the energy required!</a:t>
            </a:r>
          </a:p>
        </p:txBody>
      </p:sp>
      <p:pic>
        <p:nvPicPr>
          <p:cNvPr id="32" name="Picture 31" descr="Screen shot 2012-07-01 at 3.26.19 PM.png">
            <a:extLst>
              <a:ext uri="{FF2B5EF4-FFF2-40B4-BE49-F238E27FC236}">
                <a16:creationId xmlns:a16="http://schemas.microsoft.com/office/drawing/2014/main" id="{772BF283-C771-D14F-935B-BAB8894B6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29" y="109485"/>
            <a:ext cx="1199877" cy="1230985"/>
          </a:xfrm>
          <a:prstGeom prst="rect">
            <a:avLst/>
          </a:prstGeom>
          <a:ln>
            <a:noFill/>
          </a:ln>
          <a:effectLst>
            <a:softEdge rad="112500"/>
          </a:effectLst>
        </p:spPr>
      </p:pic>
      <p:pic>
        <p:nvPicPr>
          <p:cNvPr id="31" name="Picture 30" descr="Table&#10;&#10;Description automatically generated">
            <a:extLst>
              <a:ext uri="{FF2B5EF4-FFF2-40B4-BE49-F238E27FC236}">
                <a16:creationId xmlns:a16="http://schemas.microsoft.com/office/drawing/2014/main" id="{D7088532-309C-9449-A436-E751C0C3B888}"/>
              </a:ext>
            </a:extLst>
          </p:cNvPr>
          <p:cNvPicPr/>
          <p:nvPr/>
        </p:nvPicPr>
        <p:blipFill>
          <a:blip r:embed="rId4"/>
          <a:stretch>
            <a:fillRect/>
          </a:stretch>
        </p:blipFill>
        <p:spPr>
          <a:xfrm>
            <a:off x="744767" y="2651018"/>
            <a:ext cx="9700490" cy="2287553"/>
          </a:xfrm>
          <a:prstGeom prst="rect">
            <a:avLst/>
          </a:prstGeom>
        </p:spPr>
      </p:pic>
    </p:spTree>
    <p:extLst>
      <p:ext uri="{BB962C8B-B14F-4D97-AF65-F5344CB8AC3E}">
        <p14:creationId xmlns:p14="http://schemas.microsoft.com/office/powerpoint/2010/main" val="37607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2995699-6CD9-4540-963A-BEF7E0C25FC7}"/>
              </a:ext>
            </a:extLst>
          </p:cNvPr>
          <p:cNvSpPr>
            <a:spLocks noRot="1" noChangeArrowheads="1"/>
          </p:cNvSpPr>
          <p:nvPr/>
        </p:nvSpPr>
        <p:spPr bwMode="auto">
          <a:xfrm>
            <a:off x="0" y="0"/>
            <a:ext cx="12192000" cy="1676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chemeClr val="tx1"/>
                </a:solidFill>
                <a:effectLst>
                  <a:outerShdw blurRad="38100" dist="38100" dir="2700000" algn="tl">
                    <a:srgbClr val="000000">
                      <a:alpha val="43137"/>
                    </a:srgbClr>
                  </a:outerShdw>
                </a:effectLst>
                <a:latin typeface="Montserrat" pitchFamily="2" charset="77"/>
              </a:rPr>
              <a:t>The </a:t>
            </a:r>
            <a:r>
              <a:rPr lang="en-US" sz="4000" dirty="0">
                <a:effectLst>
                  <a:outerShdw blurRad="38100" dist="38100" dir="2700000" algn="tl">
                    <a:srgbClr val="000000">
                      <a:alpha val="43137"/>
                    </a:srgbClr>
                  </a:outerShdw>
                </a:effectLst>
                <a:latin typeface="Montserrat" pitchFamily="2" charset="77"/>
              </a:rPr>
              <a:t>E</a:t>
            </a:r>
            <a:r>
              <a:rPr lang="en-US" sz="4000" dirty="0">
                <a:solidFill>
                  <a:schemeClr val="tx1"/>
                </a:solidFill>
                <a:effectLst>
                  <a:outerShdw blurRad="38100" dist="38100" dir="2700000" algn="tl">
                    <a:srgbClr val="000000">
                      <a:alpha val="43137"/>
                    </a:srgbClr>
                  </a:outerShdw>
                </a:effectLst>
                <a:latin typeface="Montserrat" pitchFamily="2" charset="77"/>
              </a:rPr>
              <a:t>volution of Sustainability, 1960s – 2020s </a:t>
            </a:r>
          </a:p>
        </p:txBody>
      </p:sp>
      <p:sp>
        <p:nvSpPr>
          <p:cNvPr id="2" name="Callout: Right Arrow 1">
            <a:extLst>
              <a:ext uri="{FF2B5EF4-FFF2-40B4-BE49-F238E27FC236}">
                <a16:creationId xmlns:a16="http://schemas.microsoft.com/office/drawing/2014/main" id="{D134C263-EC93-43D7-828B-FDC9A4990CF2}"/>
              </a:ext>
            </a:extLst>
          </p:cNvPr>
          <p:cNvSpPr/>
          <p:nvPr/>
        </p:nvSpPr>
        <p:spPr>
          <a:xfrm>
            <a:off x="381000" y="1828799"/>
            <a:ext cx="3733800" cy="1972843"/>
          </a:xfrm>
          <a:prstGeom prst="rightArrowCallout">
            <a:avLst>
              <a:gd name="adj1" fmla="val 26550"/>
              <a:gd name="adj2" fmla="val 24594"/>
              <a:gd name="adj3" fmla="val 29416"/>
              <a:gd name="adj4" fmla="val 81027"/>
            </a:avLst>
          </a:prstGeom>
          <a:solidFill>
            <a:srgbClr val="4D4D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Candara" panose="020E0502030303020204" pitchFamily="34" charset="0"/>
              </a:rPr>
              <a:t>THINK IT:</a:t>
            </a:r>
          </a:p>
          <a:p>
            <a:pPr algn="ctr"/>
            <a:r>
              <a:rPr lang="en-US" sz="2400" b="1" dirty="0">
                <a:latin typeface="Candara" panose="020E0502030303020204" pitchFamily="34" charset="0"/>
              </a:rPr>
              <a:t>Conservation &amp; activism – EDF, Greenpeace ...</a:t>
            </a:r>
          </a:p>
        </p:txBody>
      </p:sp>
      <p:sp>
        <p:nvSpPr>
          <p:cNvPr id="8" name="Callout: Right Arrow 7">
            <a:extLst>
              <a:ext uri="{FF2B5EF4-FFF2-40B4-BE49-F238E27FC236}">
                <a16:creationId xmlns:a16="http://schemas.microsoft.com/office/drawing/2014/main" id="{4B1685CF-28AF-4333-950D-FD95FEC05C2D}"/>
              </a:ext>
            </a:extLst>
          </p:cNvPr>
          <p:cNvSpPr/>
          <p:nvPr/>
        </p:nvSpPr>
        <p:spPr>
          <a:xfrm>
            <a:off x="8077200" y="1837157"/>
            <a:ext cx="3962400" cy="1972843"/>
          </a:xfrm>
          <a:prstGeom prst="rightArrowCallout">
            <a:avLst>
              <a:gd name="adj1" fmla="val 26550"/>
              <a:gd name="adj2" fmla="val 24594"/>
              <a:gd name="adj3" fmla="val 35210"/>
              <a:gd name="adj4" fmla="val 79855"/>
            </a:avLst>
          </a:prstGeom>
          <a:solidFill>
            <a:srgbClr val="4DB7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Candara" panose="020E0502030303020204" pitchFamily="34" charset="0"/>
              </a:rPr>
              <a:t>MEASURE IT:</a:t>
            </a:r>
          </a:p>
          <a:p>
            <a:pPr algn="ctr"/>
            <a:r>
              <a:rPr lang="en-US" sz="2400" b="1" dirty="0">
                <a:effectLst>
                  <a:outerShdw blurRad="38100" dist="38100" dir="2700000" algn="tl">
                    <a:srgbClr val="000000">
                      <a:alpha val="43137"/>
                    </a:srgbClr>
                  </a:outerShdw>
                </a:effectLst>
                <a:latin typeface="Candara" panose="020E0502030303020204" pitchFamily="34" charset="0"/>
              </a:rPr>
              <a:t>Performance </a:t>
            </a:r>
            <a:r>
              <a:rPr lang="en-US" sz="2400" b="1" dirty="0" err="1">
                <a:effectLst>
                  <a:outerShdw blurRad="38100" dist="38100" dir="2700000" algn="tl">
                    <a:srgbClr val="000000">
                      <a:alpha val="43137"/>
                    </a:srgbClr>
                  </a:outerShdw>
                </a:effectLst>
                <a:latin typeface="Candara" panose="020E0502030303020204" pitchFamily="34" charset="0"/>
              </a:rPr>
              <a:t>Stds</a:t>
            </a:r>
            <a:r>
              <a:rPr lang="en-US" sz="2400" b="1" dirty="0">
                <a:effectLst>
                  <a:outerShdw blurRad="38100" dist="38100" dir="2700000" algn="tl">
                    <a:srgbClr val="000000">
                      <a:alpha val="43137"/>
                    </a:srgbClr>
                  </a:outerShdw>
                </a:effectLst>
                <a:latin typeface="Candara" panose="020E0502030303020204" pitchFamily="34" charset="0"/>
              </a:rPr>
              <a:t>. – Passive House, Living Building, WELL, RESET </a:t>
            </a:r>
          </a:p>
        </p:txBody>
      </p:sp>
      <p:sp>
        <p:nvSpPr>
          <p:cNvPr id="9" name="Callout: Right Arrow 8">
            <a:extLst>
              <a:ext uri="{FF2B5EF4-FFF2-40B4-BE49-F238E27FC236}">
                <a16:creationId xmlns:a16="http://schemas.microsoft.com/office/drawing/2014/main" id="{68F567F0-6F21-4792-A896-7DF9F7B0B3BD}"/>
              </a:ext>
            </a:extLst>
          </p:cNvPr>
          <p:cNvSpPr/>
          <p:nvPr/>
        </p:nvSpPr>
        <p:spPr>
          <a:xfrm>
            <a:off x="4267201" y="1828800"/>
            <a:ext cx="3657602" cy="1972843"/>
          </a:xfrm>
          <a:prstGeom prst="rightArrowCallout">
            <a:avLst>
              <a:gd name="adj1" fmla="val 26550"/>
              <a:gd name="adj2" fmla="val 24594"/>
              <a:gd name="adj3" fmla="val 32313"/>
              <a:gd name="adj4" fmla="val 79419"/>
            </a:avLst>
          </a:prstGeom>
          <a:solidFill>
            <a:srgbClr val="0083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Candara" panose="020E0502030303020204" pitchFamily="34" charset="0"/>
              </a:rPr>
              <a:t>CHOOSE IT: </a:t>
            </a:r>
          </a:p>
          <a:p>
            <a:pPr algn="ctr"/>
            <a:r>
              <a:rPr lang="en-US" sz="2400" b="1" dirty="0">
                <a:effectLst>
                  <a:outerShdw blurRad="38100" dist="38100" dir="2700000" algn="tl">
                    <a:srgbClr val="000000">
                      <a:alpha val="43137"/>
                    </a:srgbClr>
                  </a:outerShdw>
                </a:effectLst>
                <a:latin typeface="Candara" panose="020E0502030303020204" pitchFamily="34" charset="0"/>
              </a:rPr>
              <a:t>Prescriptive </a:t>
            </a:r>
            <a:r>
              <a:rPr lang="en-US" sz="2400" b="1" dirty="0" err="1">
                <a:effectLst>
                  <a:outerShdw blurRad="38100" dist="38100" dir="2700000" algn="tl">
                    <a:srgbClr val="000000">
                      <a:alpha val="43137"/>
                    </a:srgbClr>
                  </a:outerShdw>
                </a:effectLst>
                <a:latin typeface="Candara" panose="020E0502030303020204" pitchFamily="34" charset="0"/>
              </a:rPr>
              <a:t>Stds</a:t>
            </a:r>
            <a:r>
              <a:rPr lang="en-US" sz="2400" b="1" dirty="0">
                <a:effectLst>
                  <a:outerShdw blurRad="38100" dist="38100" dir="2700000" algn="tl">
                    <a:srgbClr val="000000">
                      <a:alpha val="43137"/>
                    </a:srgbClr>
                  </a:outerShdw>
                </a:effectLst>
                <a:latin typeface="Candara" panose="020E0502030303020204" pitchFamily="34" charset="0"/>
              </a:rPr>
              <a:t>. –</a:t>
            </a:r>
            <a:br>
              <a:rPr lang="en-US" sz="2400" b="1" dirty="0">
                <a:effectLst>
                  <a:outerShdw blurRad="38100" dist="38100" dir="2700000" algn="tl">
                    <a:srgbClr val="000000">
                      <a:alpha val="43137"/>
                    </a:srgbClr>
                  </a:outerShdw>
                </a:effectLst>
                <a:latin typeface="Candara" panose="020E0502030303020204" pitchFamily="34" charset="0"/>
              </a:rPr>
            </a:br>
            <a:r>
              <a:rPr lang="en-US" sz="2400" b="1" dirty="0">
                <a:effectLst>
                  <a:outerShdw blurRad="38100" dist="38100" dir="2700000" algn="tl">
                    <a:srgbClr val="000000">
                      <a:alpha val="43137"/>
                    </a:srgbClr>
                  </a:outerShdw>
                </a:effectLst>
                <a:latin typeface="Candara" panose="020E0502030303020204" pitchFamily="34" charset="0"/>
              </a:rPr>
              <a:t>Energy Star, LEED,</a:t>
            </a:r>
          </a:p>
          <a:p>
            <a:pPr algn="ctr"/>
            <a:r>
              <a:rPr lang="en-US" sz="2400" b="1" dirty="0">
                <a:effectLst>
                  <a:outerShdw blurRad="38100" dist="38100" dir="2700000" algn="tl">
                    <a:srgbClr val="000000">
                      <a:alpha val="43137"/>
                    </a:srgbClr>
                  </a:outerShdw>
                </a:effectLst>
                <a:latin typeface="Candara" panose="020E0502030303020204" pitchFamily="34" charset="0"/>
              </a:rPr>
              <a:t>Build it Green </a:t>
            </a:r>
          </a:p>
        </p:txBody>
      </p:sp>
      <p:sp>
        <p:nvSpPr>
          <p:cNvPr id="11" name="Callout: Right Arrow 10">
            <a:extLst>
              <a:ext uri="{FF2B5EF4-FFF2-40B4-BE49-F238E27FC236}">
                <a16:creationId xmlns:a16="http://schemas.microsoft.com/office/drawing/2014/main" id="{2C550D5B-09AD-4569-9400-05FC246D4741}"/>
              </a:ext>
            </a:extLst>
          </p:cNvPr>
          <p:cNvSpPr/>
          <p:nvPr/>
        </p:nvSpPr>
        <p:spPr>
          <a:xfrm>
            <a:off x="2057400" y="4292514"/>
            <a:ext cx="4114799" cy="1972843"/>
          </a:xfrm>
          <a:prstGeom prst="rightArrowCallout">
            <a:avLst>
              <a:gd name="adj1" fmla="val 26550"/>
              <a:gd name="adj2" fmla="val 24594"/>
              <a:gd name="adj3" fmla="val 27968"/>
              <a:gd name="adj4" fmla="val 78983"/>
            </a:avLst>
          </a:prstGeom>
          <a:solidFill>
            <a:srgbClr val="FF6F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Candara" panose="020E0502030303020204" pitchFamily="34" charset="0"/>
              </a:rPr>
              <a:t>PROVE IT:</a:t>
            </a:r>
            <a:br>
              <a:rPr lang="en-US" sz="2400" b="1" dirty="0">
                <a:effectLst>
                  <a:outerShdw blurRad="38100" dist="38100" dir="2700000" algn="tl">
                    <a:srgbClr val="000000">
                      <a:alpha val="43137"/>
                    </a:srgbClr>
                  </a:outerShdw>
                </a:effectLst>
                <a:latin typeface="Candara" panose="020E0502030303020204" pitchFamily="34" charset="0"/>
              </a:rPr>
            </a:br>
            <a:r>
              <a:rPr lang="en-US" sz="2400" b="1" dirty="0">
                <a:effectLst>
                  <a:outerShdw blurRad="38100" dist="38100" dir="2700000" algn="tl">
                    <a:srgbClr val="000000">
                      <a:alpha val="43137"/>
                    </a:srgbClr>
                  </a:outerShdw>
                </a:effectLst>
                <a:latin typeface="Candara" panose="020E0502030303020204" pitchFamily="34" charset="0"/>
              </a:rPr>
              <a:t>Legislation,</a:t>
            </a:r>
          </a:p>
          <a:p>
            <a:pPr algn="ctr"/>
            <a:r>
              <a:rPr lang="en-US" sz="2400" b="1" dirty="0">
                <a:effectLst>
                  <a:outerShdw blurRad="38100" dist="38100" dir="2700000" algn="tl">
                    <a:srgbClr val="000000">
                      <a:alpha val="43137"/>
                    </a:srgbClr>
                  </a:outerShdw>
                </a:effectLst>
                <a:latin typeface="Candara" panose="020E0502030303020204" pitchFamily="34" charset="0"/>
              </a:rPr>
              <a:t>Disclosure Ordinances,</a:t>
            </a:r>
          </a:p>
          <a:p>
            <a:pPr algn="ctr"/>
            <a:r>
              <a:rPr lang="en-US" sz="2400" b="1" dirty="0">
                <a:effectLst>
                  <a:outerShdw blurRad="38100" dist="38100" dir="2700000" algn="tl">
                    <a:srgbClr val="000000">
                      <a:alpha val="43137"/>
                    </a:srgbClr>
                  </a:outerShdw>
                </a:effectLst>
                <a:latin typeface="Candara" panose="020E0502030303020204" pitchFamily="34" charset="0"/>
              </a:rPr>
              <a:t>Reach Codes…</a:t>
            </a:r>
          </a:p>
        </p:txBody>
      </p:sp>
      <p:pic>
        <p:nvPicPr>
          <p:cNvPr id="27650" name="Picture 2" descr="Target Icon - Free image on Pixabay">
            <a:extLst>
              <a:ext uri="{FF2B5EF4-FFF2-40B4-BE49-F238E27FC236}">
                <a16:creationId xmlns:a16="http://schemas.microsoft.com/office/drawing/2014/main" id="{9FBD6377-505A-49F5-B653-A740571E1B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78" t="21233" r="17778" b="21233"/>
          <a:stretch/>
        </p:blipFill>
        <p:spPr bwMode="auto">
          <a:xfrm>
            <a:off x="6382202" y="3907809"/>
            <a:ext cx="3133832" cy="2797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4720E3-04F9-4849-AF14-6179ECBBFB03}"/>
              </a:ext>
            </a:extLst>
          </p:cNvPr>
          <p:cNvSpPr txBox="1"/>
          <p:nvPr/>
        </p:nvSpPr>
        <p:spPr>
          <a:xfrm rot="20823981">
            <a:off x="6474210" y="4741958"/>
            <a:ext cx="3276600" cy="1077218"/>
          </a:xfrm>
          <a:prstGeom prst="rect">
            <a:avLst/>
          </a:prstGeom>
          <a:noFill/>
        </p:spPr>
        <p:txBody>
          <a:bodyPr wrap="square" rtlCol="0">
            <a:spAutoFit/>
          </a:bodyPr>
          <a:lstStyle/>
          <a:p>
            <a:pPr algn="ctr"/>
            <a:r>
              <a:rPr lang="en-US" sz="3200" b="1" dirty="0">
                <a:solidFill>
                  <a:srgbClr val="F47528"/>
                </a:solidFill>
                <a:effectLst>
                  <a:outerShdw blurRad="38100" dist="38100" dir="2700000" algn="tl">
                    <a:srgbClr val="000000">
                      <a:alpha val="43137"/>
                    </a:srgbClr>
                  </a:outerShdw>
                </a:effectLst>
                <a:latin typeface="Candara" panose="020E0502030303020204" pitchFamily="34" charset="0"/>
              </a:rPr>
              <a:t>HIGH PERFORMANCE</a:t>
            </a:r>
          </a:p>
        </p:txBody>
      </p:sp>
    </p:spTree>
    <p:extLst>
      <p:ext uri="{BB962C8B-B14F-4D97-AF65-F5344CB8AC3E}">
        <p14:creationId xmlns:p14="http://schemas.microsoft.com/office/powerpoint/2010/main" val="305512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338667"/>
            <a:ext cx="9956800" cy="880533"/>
          </a:xfrm>
        </p:spPr>
        <p:txBody>
          <a:bodyPr>
            <a:noAutofit/>
          </a:bodyPr>
          <a:lstStyle/>
          <a:p>
            <a:pPr marL="0" indent="0" algn="ctr">
              <a:spcAft>
                <a:spcPts val="600"/>
              </a:spcAft>
              <a:buNone/>
            </a:pPr>
            <a:r>
              <a:rPr lang="en-US" sz="4400" dirty="0">
                <a:latin typeface="Candara" panose="020E0502030303020204" pitchFamily="34" charset="0"/>
              </a:rPr>
              <a:t>Passive – it’s in the name!</a:t>
            </a:r>
          </a:p>
        </p:txBody>
      </p:sp>
      <p:pic>
        <p:nvPicPr>
          <p:cNvPr id="8" name="Content Placeholder 3" descr="Screen Shot 2019-11-19 at 6.24.50 AM.png"/>
          <p:cNvPicPr>
            <a:picLocks noChangeAspect="1"/>
          </p:cNvPicPr>
          <p:nvPr/>
        </p:nvPicPr>
        <p:blipFill rotWithShape="1">
          <a:blip r:embed="rId3">
            <a:extLst>
              <a:ext uri="{28A0092B-C50C-407E-A947-70E740481C1C}">
                <a14:useLocalDpi xmlns:a14="http://schemas.microsoft.com/office/drawing/2010/main" val="0"/>
              </a:ext>
            </a:extLst>
          </a:blip>
          <a:srcRect l="9116" r="365"/>
          <a:stretch/>
        </p:blipFill>
        <p:spPr>
          <a:xfrm>
            <a:off x="1405475" y="1470085"/>
            <a:ext cx="3806072" cy="4821907"/>
          </a:xfrm>
          <a:prstGeom prst="rect">
            <a:avLst/>
          </a:prstGeom>
          <a:ln>
            <a:solidFill>
              <a:srgbClr val="000000"/>
            </a:solidFill>
          </a:ln>
          <a:effectLst>
            <a:outerShdw blurRad="292100" dist="139700" dir="2700000" algn="tl" rotWithShape="0">
              <a:srgbClr val="333333">
                <a:alpha val="65000"/>
              </a:srgbClr>
            </a:outerShdw>
          </a:effectLst>
        </p:spPr>
      </p:pic>
      <p:pic>
        <p:nvPicPr>
          <p:cNvPr id="9" name="Picture 8" descr="Screen Shot 2019-11-19 at 6.28.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6264" y="1470084"/>
            <a:ext cx="4287053" cy="4821907"/>
          </a:xfrm>
          <a:prstGeom prst="rect">
            <a:avLst/>
          </a:prstGeom>
          <a:ln>
            <a:solidFill>
              <a:srgbClr val="000000"/>
            </a:solidFill>
          </a:ln>
          <a:effectLst>
            <a:outerShdw blurRad="292100" dist="139700" dir="2700000" algn="tl" rotWithShape="0">
              <a:srgbClr val="333333">
                <a:alpha val="65000"/>
              </a:srgbClr>
            </a:outerShdw>
          </a:effectLst>
        </p:spPr>
      </p:pic>
      <p:pic>
        <p:nvPicPr>
          <p:cNvPr id="11" name="Picture 10" descr="Screen Shot 2020-05-12 at 5.34.48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897" y="4377279"/>
            <a:ext cx="2588162" cy="1914712"/>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619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FFA6FE-B8D9-E944-9409-DE3CF6783339}"/>
              </a:ext>
            </a:extLst>
          </p:cNvPr>
          <p:cNvSpPr txBox="1"/>
          <p:nvPr/>
        </p:nvSpPr>
        <p:spPr>
          <a:xfrm>
            <a:off x="216977" y="623618"/>
            <a:ext cx="6901209" cy="476374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000000"/>
                </a:solidFill>
                <a:effectLst/>
                <a:uLnTx/>
                <a:uFillTx/>
                <a:latin typeface="Montserrat" pitchFamily="2" charset="77"/>
                <a:ea typeface="+mn-ea"/>
                <a:cs typeface="+mn-cs"/>
              </a:rPr>
              <a:t>The Natural Order of Sustainability</a:t>
            </a:r>
          </a:p>
          <a:p>
            <a:pPr marL="1384300" marR="0" lvl="0" indent="-742950" algn="l" defTabSz="457200" rtl="0" eaLnBrk="1" fontAlgn="auto" latinLnBrk="0" hangingPunct="1">
              <a:lnSpc>
                <a:spcPct val="150000"/>
              </a:lnSpc>
              <a:spcBef>
                <a:spcPts val="600"/>
              </a:spcBef>
              <a:spcAft>
                <a:spcPts val="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Montserrat" pitchFamily="2" charset="77"/>
                <a:ea typeface="+mn-ea"/>
                <a:cs typeface="+mn-cs"/>
              </a:rPr>
              <a:t> Passive First</a:t>
            </a:r>
          </a:p>
          <a:p>
            <a:pPr marL="1384300" marR="0" lvl="0" indent="-74295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Montserrat" pitchFamily="2" charset="77"/>
                <a:ea typeface="+mn-ea"/>
                <a:cs typeface="+mn-cs"/>
              </a:rPr>
              <a:t> Active Second</a:t>
            </a:r>
          </a:p>
          <a:p>
            <a:pPr marL="1384300" marR="0" lvl="0" indent="-74295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Montserrat" pitchFamily="2" charset="77"/>
                <a:ea typeface="+mn-ea"/>
                <a:cs typeface="+mn-cs"/>
              </a:rPr>
              <a:t> Renewables Third</a:t>
            </a:r>
          </a:p>
        </p:txBody>
      </p:sp>
      <p:sp>
        <p:nvSpPr>
          <p:cNvPr id="2" name="TextBox 1"/>
          <p:cNvSpPr txBox="1"/>
          <p:nvPr/>
        </p:nvSpPr>
        <p:spPr>
          <a:xfrm>
            <a:off x="-3029857" y="1487714"/>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4" name="Slide Number Placeholder 3"/>
          <p:cNvSpPr>
            <a:spLocks noGrp="1"/>
          </p:cNvSpPr>
          <p:nvPr>
            <p:ph type="sldNum" sz="quarter" idx="12"/>
          </p:nvPr>
        </p:nvSpPr>
        <p:spPr>
          <a:xfrm>
            <a:off x="10468708" y="6356350"/>
            <a:ext cx="8850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E0286-F3EE-6849-A45B-69B7C8B6229E}"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9" name="Picture 8" descr="Screen Shot 2020-05-12 at 5.34.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500" y="1932413"/>
            <a:ext cx="4288676" cy="3215149"/>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PHCA_Logo_color.png">
            <a:extLst>
              <a:ext uri="{FF2B5EF4-FFF2-40B4-BE49-F238E27FC236}">
                <a16:creationId xmlns:a16="http://schemas.microsoft.com/office/drawing/2014/main" id="{B3B51617-D9B3-CF44-AF34-7BABA6AF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grpSp>
        <p:nvGrpSpPr>
          <p:cNvPr id="30" name="Group 29">
            <a:extLst>
              <a:ext uri="{FF2B5EF4-FFF2-40B4-BE49-F238E27FC236}">
                <a16:creationId xmlns:a16="http://schemas.microsoft.com/office/drawing/2014/main" id="{744CF6E2-7C52-8D2C-03E0-E4C6765DA854}"/>
              </a:ext>
            </a:extLst>
          </p:cNvPr>
          <p:cNvGrpSpPr/>
          <p:nvPr/>
        </p:nvGrpSpPr>
        <p:grpSpPr>
          <a:xfrm>
            <a:off x="6894740" y="1419408"/>
            <a:ext cx="5228202" cy="3406129"/>
            <a:chOff x="6894740" y="1434906"/>
            <a:chExt cx="5228202" cy="3406129"/>
          </a:xfrm>
        </p:grpSpPr>
        <p:grpSp>
          <p:nvGrpSpPr>
            <p:cNvPr id="31" name="Group 30">
              <a:extLst>
                <a:ext uri="{FF2B5EF4-FFF2-40B4-BE49-F238E27FC236}">
                  <a16:creationId xmlns:a16="http://schemas.microsoft.com/office/drawing/2014/main" id="{4E11A8C9-C2EE-4A73-E447-C8EDE5B1642C}"/>
                </a:ext>
              </a:extLst>
            </p:cNvPr>
            <p:cNvGrpSpPr/>
            <p:nvPr/>
          </p:nvGrpSpPr>
          <p:grpSpPr>
            <a:xfrm>
              <a:off x="6946617" y="1434906"/>
              <a:ext cx="5176325" cy="3406129"/>
              <a:chOff x="1627321" y="6001343"/>
              <a:chExt cx="5176325" cy="3406129"/>
            </a:xfrm>
          </p:grpSpPr>
          <p:pic>
            <p:nvPicPr>
              <p:cNvPr id="39" name="Picture 38" descr="Screen Shot 2020-05-12 at 5.34.48 AM.png">
                <a:extLst>
                  <a:ext uri="{FF2B5EF4-FFF2-40B4-BE49-F238E27FC236}">
                    <a16:creationId xmlns:a16="http://schemas.microsoft.com/office/drawing/2014/main" id="{3EFF0E15-EFB7-2B32-4C50-67E067CD9F5A}"/>
                  </a:ext>
                </a:extLst>
              </p:cNvPr>
              <p:cNvPicPr>
                <a:picLocks noChangeAspect="1"/>
              </p:cNvPicPr>
              <p:nvPr/>
            </p:nvPicPr>
            <p:blipFill rotWithShape="1">
              <a:blip r:embed="rId3">
                <a:extLst>
                  <a:ext uri="{28A0092B-C50C-407E-A947-70E740481C1C}">
                    <a14:useLocalDpi xmlns:a14="http://schemas.microsoft.com/office/drawing/2010/main" val="0"/>
                  </a:ext>
                </a:extLst>
              </a:blip>
              <a:srcRect b="49754"/>
              <a:stretch/>
            </p:blipFill>
            <p:spPr>
              <a:xfrm>
                <a:off x="1627321" y="6001343"/>
                <a:ext cx="5176325" cy="2050827"/>
              </a:xfrm>
              <a:prstGeom prst="rect">
                <a:avLst/>
              </a:prstGeom>
              <a:ln>
                <a:noFill/>
              </a:ln>
              <a:effectLst>
                <a:outerShdw blurRad="292100" dist="139700" dir="2700000" algn="tl" rotWithShape="0">
                  <a:srgbClr val="333333">
                    <a:alpha val="65000"/>
                  </a:srgbClr>
                </a:outerShdw>
              </a:effectLst>
            </p:spPr>
          </p:pic>
          <p:pic>
            <p:nvPicPr>
              <p:cNvPr id="40" name="Picture 39" descr="Screen Shot 2020-05-12 at 5.34.48 AM.png">
                <a:extLst>
                  <a:ext uri="{FF2B5EF4-FFF2-40B4-BE49-F238E27FC236}">
                    <a16:creationId xmlns:a16="http://schemas.microsoft.com/office/drawing/2014/main" id="{5C18158F-61AF-C119-4E3D-F860201C00EE}"/>
                  </a:ext>
                </a:extLst>
              </p:cNvPr>
              <p:cNvPicPr>
                <a:picLocks noChangeAspect="1"/>
              </p:cNvPicPr>
              <p:nvPr/>
            </p:nvPicPr>
            <p:blipFill rotWithShape="1">
              <a:blip r:embed="rId3">
                <a:extLst>
                  <a:ext uri="{28A0092B-C50C-407E-A947-70E740481C1C}">
                    <a14:useLocalDpi xmlns:a14="http://schemas.microsoft.com/office/drawing/2010/main" val="0"/>
                  </a:ext>
                </a:extLst>
              </a:blip>
              <a:srcRect t="88654"/>
              <a:stretch/>
            </p:blipFill>
            <p:spPr>
              <a:xfrm>
                <a:off x="1627321" y="8059947"/>
                <a:ext cx="5176325" cy="1347525"/>
              </a:xfrm>
              <a:prstGeom prst="rect">
                <a:avLst/>
              </a:prstGeom>
              <a:ln>
                <a:noFill/>
              </a:ln>
              <a:effectLst>
                <a:outerShdw blurRad="292100" dist="139700" dir="2700000" algn="tl" rotWithShape="0">
                  <a:srgbClr val="333333">
                    <a:alpha val="65000"/>
                  </a:srgbClr>
                </a:outerShdw>
              </a:effectLst>
            </p:spPr>
          </p:pic>
          <p:pic>
            <p:nvPicPr>
              <p:cNvPr id="41" name="Picture 40" descr="Screen Shot 2020-05-12 at 5.34.48 AM.png">
                <a:extLst>
                  <a:ext uri="{FF2B5EF4-FFF2-40B4-BE49-F238E27FC236}">
                    <a16:creationId xmlns:a16="http://schemas.microsoft.com/office/drawing/2014/main" id="{4A0BE3DF-3985-C21D-616A-6E75CB19DEEE}"/>
                  </a:ext>
                </a:extLst>
              </p:cNvPr>
              <p:cNvPicPr>
                <a:picLocks noChangeAspect="1"/>
              </p:cNvPicPr>
              <p:nvPr/>
            </p:nvPicPr>
            <p:blipFill rotWithShape="1">
              <a:blip r:embed="rId3">
                <a:extLst>
                  <a:ext uri="{28A0092B-C50C-407E-A947-70E740481C1C}">
                    <a14:useLocalDpi xmlns:a14="http://schemas.microsoft.com/office/drawing/2010/main" val="0"/>
                  </a:ext>
                </a:extLst>
              </a:blip>
              <a:srcRect t="52099" b="12717"/>
              <a:stretch/>
            </p:blipFill>
            <p:spPr>
              <a:xfrm>
                <a:off x="2603713" y="8069876"/>
                <a:ext cx="3223649" cy="988667"/>
              </a:xfrm>
              <a:prstGeom prst="rect">
                <a:avLst/>
              </a:prstGeom>
              <a:ln>
                <a:noFill/>
              </a:ln>
              <a:effectLst>
                <a:outerShdw blurRad="292100" dist="139700" dir="2700000" algn="tl" rotWithShape="0">
                  <a:srgbClr val="333333">
                    <a:alpha val="65000"/>
                  </a:srgbClr>
                </a:outerShdw>
              </a:effectLst>
            </p:spPr>
          </p:pic>
        </p:grpSp>
        <p:pic>
          <p:nvPicPr>
            <p:cNvPr id="32" name="Picture 31">
              <a:extLst>
                <a:ext uri="{FF2B5EF4-FFF2-40B4-BE49-F238E27FC236}">
                  <a16:creationId xmlns:a16="http://schemas.microsoft.com/office/drawing/2014/main" id="{BE4687D5-6C62-E3B3-2504-5552FBB85344}"/>
                </a:ext>
              </a:extLst>
            </p:cNvPr>
            <p:cNvPicPr>
              <a:picLocks noChangeAspect="1"/>
            </p:cNvPicPr>
            <p:nvPr/>
          </p:nvPicPr>
          <p:blipFill>
            <a:blip r:embed="rId5"/>
            <a:stretch>
              <a:fillRect/>
            </a:stretch>
          </p:blipFill>
          <p:spPr>
            <a:xfrm rot="5400000">
              <a:off x="7465140" y="2859042"/>
              <a:ext cx="241300" cy="1231900"/>
            </a:xfrm>
            <a:prstGeom prst="rect">
              <a:avLst/>
            </a:prstGeom>
          </p:spPr>
        </p:pic>
        <p:pic>
          <p:nvPicPr>
            <p:cNvPr id="33" name="Picture 32">
              <a:extLst>
                <a:ext uri="{FF2B5EF4-FFF2-40B4-BE49-F238E27FC236}">
                  <a16:creationId xmlns:a16="http://schemas.microsoft.com/office/drawing/2014/main" id="{A0A9C611-B9B3-25AA-3E69-83EFECBE0F72}"/>
                </a:ext>
              </a:extLst>
            </p:cNvPr>
            <p:cNvPicPr>
              <a:picLocks noChangeAspect="1"/>
            </p:cNvPicPr>
            <p:nvPr/>
          </p:nvPicPr>
          <p:blipFill>
            <a:blip r:embed="rId5"/>
            <a:stretch>
              <a:fillRect/>
            </a:stretch>
          </p:blipFill>
          <p:spPr>
            <a:xfrm rot="5400000">
              <a:off x="10304075" y="3902963"/>
              <a:ext cx="288060" cy="1470622"/>
            </a:xfrm>
            <a:prstGeom prst="rect">
              <a:avLst/>
            </a:prstGeom>
          </p:spPr>
        </p:pic>
        <p:pic>
          <p:nvPicPr>
            <p:cNvPr id="34" name="Picture 33">
              <a:extLst>
                <a:ext uri="{FF2B5EF4-FFF2-40B4-BE49-F238E27FC236}">
                  <a16:creationId xmlns:a16="http://schemas.microsoft.com/office/drawing/2014/main" id="{4819641B-8AE2-1D9D-3C11-63679906371C}"/>
                </a:ext>
              </a:extLst>
            </p:cNvPr>
            <p:cNvPicPr>
              <a:picLocks noChangeAspect="1"/>
            </p:cNvPicPr>
            <p:nvPr/>
          </p:nvPicPr>
          <p:blipFill>
            <a:blip r:embed="rId5"/>
            <a:stretch>
              <a:fillRect/>
            </a:stretch>
          </p:blipFill>
          <p:spPr>
            <a:xfrm>
              <a:off x="7802359" y="3550404"/>
              <a:ext cx="241300" cy="1231900"/>
            </a:xfrm>
            <a:prstGeom prst="rect">
              <a:avLst/>
            </a:prstGeom>
          </p:spPr>
        </p:pic>
        <p:pic>
          <p:nvPicPr>
            <p:cNvPr id="35" name="Picture 34">
              <a:extLst>
                <a:ext uri="{FF2B5EF4-FFF2-40B4-BE49-F238E27FC236}">
                  <a16:creationId xmlns:a16="http://schemas.microsoft.com/office/drawing/2014/main" id="{F35FBBE0-44CB-9AF4-C89B-9CBC27667F60}"/>
                </a:ext>
              </a:extLst>
            </p:cNvPr>
            <p:cNvPicPr>
              <a:picLocks noChangeAspect="1"/>
            </p:cNvPicPr>
            <p:nvPr/>
          </p:nvPicPr>
          <p:blipFill>
            <a:blip r:embed="rId5"/>
            <a:stretch>
              <a:fillRect/>
            </a:stretch>
          </p:blipFill>
          <p:spPr>
            <a:xfrm>
              <a:off x="11097432" y="3453445"/>
              <a:ext cx="241300" cy="1231900"/>
            </a:xfrm>
            <a:prstGeom prst="rect">
              <a:avLst/>
            </a:prstGeom>
          </p:spPr>
        </p:pic>
        <p:pic>
          <p:nvPicPr>
            <p:cNvPr id="36" name="Picture 35">
              <a:extLst>
                <a:ext uri="{FF2B5EF4-FFF2-40B4-BE49-F238E27FC236}">
                  <a16:creationId xmlns:a16="http://schemas.microsoft.com/office/drawing/2014/main" id="{2B6B8097-00CA-B378-293E-BEE9DC2045DB}"/>
                </a:ext>
              </a:extLst>
            </p:cNvPr>
            <p:cNvPicPr>
              <a:picLocks noChangeAspect="1"/>
            </p:cNvPicPr>
            <p:nvPr/>
          </p:nvPicPr>
          <p:blipFill>
            <a:blip r:embed="rId5"/>
            <a:stretch>
              <a:fillRect/>
            </a:stretch>
          </p:blipFill>
          <p:spPr>
            <a:xfrm rot="5400000">
              <a:off x="8463804" y="3900825"/>
              <a:ext cx="288060" cy="1470622"/>
            </a:xfrm>
            <a:prstGeom prst="rect">
              <a:avLst/>
            </a:prstGeom>
          </p:spPr>
        </p:pic>
        <p:pic>
          <p:nvPicPr>
            <p:cNvPr id="37" name="Picture 36">
              <a:extLst>
                <a:ext uri="{FF2B5EF4-FFF2-40B4-BE49-F238E27FC236}">
                  <a16:creationId xmlns:a16="http://schemas.microsoft.com/office/drawing/2014/main" id="{4D77B626-DCFE-3300-26B5-4215D8844818}"/>
                </a:ext>
              </a:extLst>
            </p:cNvPr>
            <p:cNvPicPr>
              <a:picLocks noChangeAspect="1"/>
            </p:cNvPicPr>
            <p:nvPr/>
          </p:nvPicPr>
          <p:blipFill>
            <a:blip r:embed="rId5"/>
            <a:stretch>
              <a:fillRect/>
            </a:stretch>
          </p:blipFill>
          <p:spPr>
            <a:xfrm rot="5400000">
              <a:off x="10818571" y="2230978"/>
              <a:ext cx="149099" cy="2395827"/>
            </a:xfrm>
            <a:prstGeom prst="rect">
              <a:avLst/>
            </a:prstGeom>
          </p:spPr>
        </p:pic>
        <p:sp>
          <p:nvSpPr>
            <p:cNvPr id="38" name="Rectangle 37">
              <a:extLst>
                <a:ext uri="{FF2B5EF4-FFF2-40B4-BE49-F238E27FC236}">
                  <a16:creationId xmlns:a16="http://schemas.microsoft.com/office/drawing/2014/main" id="{880BEC57-8AA5-CD83-7DFC-F5936D1B638E}"/>
                </a:ext>
              </a:extLst>
            </p:cNvPr>
            <p:cNvSpPr/>
            <p:nvPr/>
          </p:nvSpPr>
          <p:spPr>
            <a:xfrm>
              <a:off x="6894740" y="1434906"/>
              <a:ext cx="5228202" cy="340612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27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E4420-E00A-438D-B2CD-A55A27F09C02}"/>
              </a:ext>
            </a:extLst>
          </p:cNvPr>
          <p:cNvPicPr>
            <a:picLocks noChangeAspect="1"/>
          </p:cNvPicPr>
          <p:nvPr/>
        </p:nvPicPr>
        <p:blipFill rotWithShape="1">
          <a:blip r:embed="rId4"/>
          <a:srcRect r="29053" b="3836"/>
          <a:stretch/>
        </p:blipFill>
        <p:spPr>
          <a:xfrm>
            <a:off x="5540630" y="1189329"/>
            <a:ext cx="6016748" cy="5113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E6EC1D8-CD57-481E-80E2-C899C49BF1EC}"/>
              </a:ext>
            </a:extLst>
          </p:cNvPr>
          <p:cNvSpPr/>
          <p:nvPr/>
        </p:nvSpPr>
        <p:spPr>
          <a:xfrm>
            <a:off x="5407014" y="5874404"/>
            <a:ext cx="1016761"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B53237A-553C-4764-951C-7B4051C7E7E2}"/>
              </a:ext>
            </a:extLst>
          </p:cNvPr>
          <p:cNvGrpSpPr/>
          <p:nvPr/>
        </p:nvGrpSpPr>
        <p:grpSpPr>
          <a:xfrm>
            <a:off x="7177531" y="2529109"/>
            <a:ext cx="2743200" cy="4023360"/>
            <a:chOff x="3570941" y="2550739"/>
            <a:chExt cx="2743200" cy="4026126"/>
          </a:xfrm>
        </p:grpSpPr>
        <p:sp>
          <p:nvSpPr>
            <p:cNvPr id="3" name="Rectangle 2">
              <a:extLst>
                <a:ext uri="{FF2B5EF4-FFF2-40B4-BE49-F238E27FC236}">
                  <a16:creationId xmlns:a16="http://schemas.microsoft.com/office/drawing/2014/main" id="{17A9FDC1-EF49-4E9C-A3D2-458052A5DDE1}"/>
                </a:ext>
              </a:extLst>
            </p:cNvPr>
            <p:cNvSpPr/>
            <p:nvPr/>
          </p:nvSpPr>
          <p:spPr>
            <a:xfrm>
              <a:off x="5228296" y="5895501"/>
              <a:ext cx="522529"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4" name="Picture 5" descr="raise hand function.png">
              <a:extLst>
                <a:ext uri="{FF2B5EF4-FFF2-40B4-BE49-F238E27FC236}">
                  <a16:creationId xmlns:a16="http://schemas.microsoft.com/office/drawing/2014/main" id="{189BC1D1-4A96-4FB5-AD54-90981F3BDA2E}"/>
                </a:ext>
              </a:extLst>
            </p:cNvPr>
            <p:cNvPicPr>
              <a:picLocks noChangeAspect="1"/>
            </p:cNvPicPr>
            <p:nvPr/>
          </p:nvPicPr>
          <p:blipFill>
            <a:blip r:embed="rId5"/>
            <a:stretch>
              <a:fillRect/>
            </a:stretch>
          </p:blipFill>
          <p:spPr>
            <a:xfrm>
              <a:off x="3570941" y="2550739"/>
              <a:ext cx="2743200" cy="2600696"/>
            </a:xfrm>
            <a:prstGeom prst="rect">
              <a:avLst/>
            </a:prstGeom>
            <a:ln w="57150">
              <a:solidFill>
                <a:schemeClr val="accent2"/>
              </a:solidFill>
            </a:ln>
          </p:spPr>
        </p:pic>
      </p:grpSp>
      <p:sp>
        <p:nvSpPr>
          <p:cNvPr id="7" name="Rectangle 6">
            <a:extLst>
              <a:ext uri="{FF2B5EF4-FFF2-40B4-BE49-F238E27FC236}">
                <a16:creationId xmlns:a16="http://schemas.microsoft.com/office/drawing/2014/main" id="{DB47CBCA-874C-4ECC-A85A-22FEC8E0270D}"/>
              </a:ext>
            </a:extLst>
          </p:cNvPr>
          <p:cNvSpPr/>
          <p:nvPr/>
        </p:nvSpPr>
        <p:spPr>
          <a:xfrm>
            <a:off x="9357415" y="5872309"/>
            <a:ext cx="398973" cy="6829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122417-D4E4-5847-B3CD-D0D51F9A0D5F}"/>
              </a:ext>
            </a:extLst>
          </p:cNvPr>
          <p:cNvSpPr/>
          <p:nvPr/>
        </p:nvSpPr>
        <p:spPr>
          <a:xfrm>
            <a:off x="417871" y="1466422"/>
            <a:ext cx="4490867"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atin typeface="Arial"/>
                <a:cs typeface="Arial"/>
              </a:rPr>
              <a:t>Please be sure your full name is displayed </a:t>
            </a:r>
          </a:p>
          <a:p>
            <a:pPr marL="285750" indent="-285750">
              <a:buFont typeface="Arial" panose="020B0604020202020204" pitchFamily="34" charset="0"/>
              <a:buChar char="•"/>
            </a:pPr>
            <a:endParaRPr lang="en-US">
              <a:latin typeface="Arial"/>
              <a:cs typeface="Arial"/>
            </a:endParaRPr>
          </a:p>
          <a:p>
            <a:pPr marL="285750" indent="-285750">
              <a:buFont typeface="Arial" panose="020B0604020202020204" pitchFamily="34" charset="0"/>
              <a:buChar char="•"/>
            </a:pPr>
            <a:r>
              <a:rPr lang="en-US">
                <a:latin typeface="Arial"/>
                <a:cs typeface="Arial"/>
              </a:rPr>
              <a:t>Please </a:t>
            </a:r>
            <a:r>
              <a:rPr lang="en-US">
                <a:solidFill>
                  <a:schemeClr val="accent2"/>
                </a:solidFill>
                <a:latin typeface="Arial"/>
                <a:cs typeface="Arial"/>
              </a:rPr>
              <a:t>mute </a:t>
            </a:r>
            <a:r>
              <a:rPr lang="en-US">
                <a:latin typeface="Arial"/>
                <a:cs typeface="Arial"/>
              </a:rPr>
              <a:t>upon joining</a:t>
            </a:r>
            <a:endParaRPr lang="en-US"/>
          </a:p>
          <a:p>
            <a:endParaRPr lang="en-US">
              <a:latin typeface="Arial"/>
              <a:cs typeface="Arial"/>
            </a:endParaRPr>
          </a:p>
          <a:p>
            <a:pPr marL="285750" indent="-285750">
              <a:buFont typeface="Arial" panose="020B0604020202020204" pitchFamily="34" charset="0"/>
              <a:buChar char="•"/>
            </a:pPr>
            <a:r>
              <a:rPr lang="en-US">
                <a:latin typeface="Arial"/>
                <a:cs typeface="Arial"/>
              </a:rPr>
              <a:t>Use "</a:t>
            </a:r>
            <a:r>
              <a:rPr lang="en-US">
                <a:solidFill>
                  <a:schemeClr val="accent2"/>
                </a:solidFill>
                <a:latin typeface="Arial"/>
                <a:cs typeface="Arial"/>
              </a:rPr>
              <a:t>Chat</a:t>
            </a:r>
            <a:r>
              <a:rPr lang="en-US">
                <a:latin typeface="Arial"/>
                <a:cs typeface="Arial"/>
              </a:rPr>
              <a:t>“ box to share questions or comments</a:t>
            </a:r>
            <a:br>
              <a:rPr lang="en-US">
                <a:latin typeface="Arial"/>
                <a:cs typeface="Arial"/>
              </a:rPr>
            </a:br>
            <a:endParaRPr lang="en-US">
              <a:latin typeface="Arial"/>
              <a:cs typeface="Arial"/>
            </a:endParaRPr>
          </a:p>
          <a:p>
            <a:pPr marL="285750" indent="-285750">
              <a:buFont typeface="Arial" panose="020B0604020202020204" pitchFamily="34" charset="0"/>
              <a:buChar char="•"/>
            </a:pPr>
            <a:r>
              <a:rPr lang="en-US">
                <a:latin typeface="Arial"/>
                <a:cs typeface="Arial"/>
              </a:rPr>
              <a:t>Under "</a:t>
            </a:r>
            <a:r>
              <a:rPr lang="en-US">
                <a:solidFill>
                  <a:schemeClr val="accent2"/>
                </a:solidFill>
                <a:latin typeface="Arial"/>
                <a:cs typeface="Arial"/>
              </a:rPr>
              <a:t>Participant</a:t>
            </a:r>
            <a:r>
              <a:rPr lang="en-US">
                <a:latin typeface="Arial"/>
                <a:cs typeface="Arial"/>
              </a:rPr>
              <a:t>" select "</a:t>
            </a:r>
            <a:r>
              <a:rPr lang="en-US">
                <a:solidFill>
                  <a:schemeClr val="accent2"/>
                </a:solidFill>
                <a:latin typeface="Arial"/>
                <a:cs typeface="Arial"/>
              </a:rPr>
              <a:t>Raise Hand</a:t>
            </a:r>
            <a:r>
              <a:rPr lang="en-US">
                <a:latin typeface="Arial"/>
                <a:cs typeface="Arial"/>
              </a:rPr>
              <a:t>" </a:t>
            </a:r>
            <a:br>
              <a:rPr lang="en-US">
                <a:latin typeface="Arial"/>
                <a:cs typeface="Arial"/>
              </a:rPr>
            </a:br>
            <a:r>
              <a:rPr lang="en-US">
                <a:latin typeface="Arial"/>
                <a:cs typeface="Arial"/>
              </a:rPr>
              <a:t>to share a question or comment verbally</a:t>
            </a:r>
            <a:br>
              <a:rPr lang="en-US">
                <a:latin typeface="Arial"/>
                <a:cs typeface="Arial"/>
              </a:rPr>
            </a:br>
            <a:endParaRPr lang="en-US">
              <a:latin typeface="Arial"/>
              <a:cs typeface="Arial"/>
            </a:endParaRPr>
          </a:p>
          <a:p>
            <a:pPr marL="285750" indent="-285750">
              <a:buFont typeface="Arial" panose="020B0604020202020204" pitchFamily="34" charset="0"/>
              <a:buChar char="•"/>
            </a:pPr>
            <a:r>
              <a:rPr lang="en-US">
                <a:latin typeface="Arial"/>
                <a:cs typeface="Arial"/>
              </a:rPr>
              <a:t>The session may be </a:t>
            </a:r>
            <a:r>
              <a:rPr lang="en-US">
                <a:solidFill>
                  <a:srgbClr val="85335B"/>
                </a:solidFill>
                <a:latin typeface="Arial"/>
                <a:cs typeface="Arial"/>
              </a:rPr>
              <a:t>recorded</a:t>
            </a:r>
            <a:r>
              <a:rPr lang="en-US">
                <a:latin typeface="Arial"/>
                <a:cs typeface="Arial"/>
              </a:rPr>
              <a:t> and posted to 3C-REN's on-demand page. Feel free to ask questions via the chat and keep video off if you want to remain anonymous in the recording. </a:t>
            </a:r>
          </a:p>
          <a:p>
            <a:endParaRPr lang="en-US">
              <a:cs typeface="Calibri" panose="020F0502020204030204"/>
            </a:endParaRPr>
          </a:p>
        </p:txBody>
      </p:sp>
      <p:sp>
        <p:nvSpPr>
          <p:cNvPr id="9" name="Title 1">
            <a:extLst>
              <a:ext uri="{FF2B5EF4-FFF2-40B4-BE49-F238E27FC236}">
                <a16:creationId xmlns:a16="http://schemas.microsoft.com/office/drawing/2014/main" id="{C2854FE5-AE94-B346-9E6D-BA8122B78D3E}"/>
              </a:ext>
            </a:extLst>
          </p:cNvPr>
          <p:cNvSpPr>
            <a:spLocks noGrp="1"/>
          </p:cNvSpPr>
          <p:nvPr>
            <p:ph type="title"/>
          </p:nvPr>
        </p:nvSpPr>
        <p:spPr>
          <a:xfrm>
            <a:off x="417871" y="314069"/>
            <a:ext cx="10515600" cy="405516"/>
          </a:xfrm>
        </p:spPr>
        <p:txBody>
          <a:bodyPr>
            <a:normAutofit fontScale="90000"/>
          </a:bodyPr>
          <a:lstStyle/>
          <a:p>
            <a:r>
              <a:rPr lang="en-US">
                <a:latin typeface="Arial"/>
                <a:cs typeface="Arial"/>
              </a:rPr>
              <a:t>Zoom Orientation</a:t>
            </a:r>
            <a:endParaRPr lang="en-US"/>
          </a:p>
        </p:txBody>
      </p:sp>
    </p:spTree>
    <p:custDataLst>
      <p:tags r:id="rId1"/>
    </p:custDataLst>
    <p:extLst>
      <p:ext uri="{BB962C8B-B14F-4D97-AF65-F5344CB8AC3E}">
        <p14:creationId xmlns:p14="http://schemas.microsoft.com/office/powerpoint/2010/main" val="579534496"/>
      </p:ext>
    </p:extLst>
  </p:cSld>
  <p:clrMapOvr>
    <a:masterClrMapping/>
  </p:clrMapOvr>
  <mc:AlternateContent xmlns:mc="http://schemas.openxmlformats.org/markup-compatibility/2006" xmlns:p14="http://schemas.microsoft.com/office/powerpoint/2010/main">
    <mc:Choice Requires="p14">
      <p:transition spd="slow" p14:dur="2000" advTm="83825"/>
    </mc:Choice>
    <mc:Fallback xmlns="">
      <p:transition spd="slow" advTm="83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clock, gauge&#10;&#10;Description automatically generated">
            <a:extLst>
              <a:ext uri="{FF2B5EF4-FFF2-40B4-BE49-F238E27FC236}">
                <a16:creationId xmlns:a16="http://schemas.microsoft.com/office/drawing/2014/main" id="{961B39C8-3939-874B-8B22-AC27C12B4864}"/>
              </a:ext>
            </a:extLst>
          </p:cNvPr>
          <p:cNvPicPr>
            <a:picLocks noChangeAspect="1"/>
          </p:cNvPicPr>
          <p:nvPr/>
        </p:nvPicPr>
        <p:blipFill>
          <a:blip r:embed="rId3"/>
          <a:stretch>
            <a:fillRect/>
          </a:stretch>
        </p:blipFill>
        <p:spPr>
          <a:xfrm>
            <a:off x="2653553" y="1573306"/>
            <a:ext cx="9197788" cy="2208237"/>
          </a:xfrm>
          <a:prstGeom prst="rect">
            <a:avLst/>
          </a:prstGeom>
        </p:spPr>
      </p:pic>
      <p:sp>
        <p:nvSpPr>
          <p:cNvPr id="4" name="Rectangle 2">
            <a:extLst>
              <a:ext uri="{FF2B5EF4-FFF2-40B4-BE49-F238E27FC236}">
                <a16:creationId xmlns:a16="http://schemas.microsoft.com/office/drawing/2014/main" id="{ECA126D4-FA99-4D48-8C4A-6D730326BC43}"/>
              </a:ext>
            </a:extLst>
          </p:cNvPr>
          <p:cNvSpPr>
            <a:spLocks noRot="1" noChangeArrowheads="1"/>
          </p:cNvSpPr>
          <p:nvPr/>
        </p:nvSpPr>
        <p:spPr bwMode="auto">
          <a:xfrm>
            <a:off x="0" y="0"/>
            <a:ext cx="12192000" cy="1676400"/>
          </a:xfrm>
          <a:prstGeom prst="rect">
            <a:avLst/>
          </a:prstGeom>
          <a:noFill/>
          <a:ln w="9525">
            <a:noFill/>
            <a:miter lim="800000"/>
            <a:headEnd/>
            <a:tailEnd/>
          </a:ln>
          <a:effectLst/>
        </p:spPr>
        <p:txBody>
          <a:bodyPr anchor="ctr"/>
          <a:lstStyle/>
          <a:p>
            <a:pPr algn="ctr">
              <a:defRPr/>
            </a:pPr>
            <a:r>
              <a:rPr lang="en-US" sz="4800" dirty="0">
                <a:solidFill>
                  <a:schemeClr val="tx1"/>
                </a:solidFill>
                <a:effectLst>
                  <a:outerShdw blurRad="38100" dist="38100" dir="2700000" algn="tl">
                    <a:srgbClr val="000000">
                      <a:alpha val="43137"/>
                    </a:srgbClr>
                  </a:outerShdw>
                </a:effectLst>
                <a:latin typeface="Montserrat" pitchFamily="2" charset="77"/>
              </a:rPr>
              <a:t>Natural Order of Decarbonization</a:t>
            </a:r>
            <a:endParaRPr lang="en-US" sz="3600" dirty="0">
              <a:solidFill>
                <a:schemeClr val="tx1"/>
              </a:solidFill>
              <a:effectLst>
                <a:outerShdw blurRad="38100" dist="38100" dir="2700000" algn="tl">
                  <a:srgbClr val="000000">
                    <a:alpha val="43137"/>
                  </a:srgbClr>
                </a:outerShdw>
              </a:effectLst>
              <a:latin typeface="Montserrat" pitchFamily="2" charset="77"/>
            </a:endParaRPr>
          </a:p>
        </p:txBody>
      </p:sp>
      <p:sp>
        <p:nvSpPr>
          <p:cNvPr id="2" name="TextBox 1">
            <a:extLst>
              <a:ext uri="{FF2B5EF4-FFF2-40B4-BE49-F238E27FC236}">
                <a16:creationId xmlns:a16="http://schemas.microsoft.com/office/drawing/2014/main" id="{10E96EE8-5214-C544-A822-4E5DBBB3BC8D}"/>
              </a:ext>
            </a:extLst>
          </p:cNvPr>
          <p:cNvSpPr txBox="1"/>
          <p:nvPr/>
        </p:nvSpPr>
        <p:spPr>
          <a:xfrm>
            <a:off x="340659" y="1873624"/>
            <a:ext cx="2097741" cy="1077218"/>
          </a:xfrm>
          <a:prstGeom prst="rect">
            <a:avLst/>
          </a:prstGeom>
          <a:noFill/>
        </p:spPr>
        <p:txBody>
          <a:bodyPr wrap="square" rtlCol="0">
            <a:spAutoFit/>
          </a:bodyPr>
          <a:lstStyle/>
          <a:p>
            <a:pPr algn="ctr"/>
            <a:r>
              <a:rPr lang="en-US" sz="3200" dirty="0">
                <a:latin typeface="Montserrat" pitchFamily="2" charset="77"/>
              </a:rPr>
              <a:t>New</a:t>
            </a:r>
            <a:r>
              <a:rPr lang="en-US" sz="3200" dirty="0"/>
              <a:t> </a:t>
            </a:r>
            <a:r>
              <a:rPr lang="en-US" sz="3200" dirty="0">
                <a:latin typeface="Montserrat" pitchFamily="2" charset="77"/>
              </a:rPr>
              <a:t>Building</a:t>
            </a:r>
          </a:p>
        </p:txBody>
      </p:sp>
      <p:sp>
        <p:nvSpPr>
          <p:cNvPr id="5" name="TextBox 4">
            <a:extLst>
              <a:ext uri="{FF2B5EF4-FFF2-40B4-BE49-F238E27FC236}">
                <a16:creationId xmlns:a16="http://schemas.microsoft.com/office/drawing/2014/main" id="{BD02EC6F-DF08-6B4D-A4EB-1D18FCC58CAE}"/>
              </a:ext>
            </a:extLst>
          </p:cNvPr>
          <p:cNvSpPr txBox="1"/>
          <p:nvPr/>
        </p:nvSpPr>
        <p:spPr>
          <a:xfrm>
            <a:off x="340659" y="4207476"/>
            <a:ext cx="2097741" cy="1077218"/>
          </a:xfrm>
          <a:prstGeom prst="rect">
            <a:avLst/>
          </a:prstGeom>
          <a:noFill/>
        </p:spPr>
        <p:txBody>
          <a:bodyPr wrap="square" rtlCol="0">
            <a:spAutoFit/>
          </a:bodyPr>
          <a:lstStyle/>
          <a:p>
            <a:pPr algn="ctr"/>
            <a:r>
              <a:rPr lang="en-US" sz="3200" dirty="0">
                <a:latin typeface="Montserrat" pitchFamily="2" charset="77"/>
              </a:rPr>
              <a:t>Existing</a:t>
            </a:r>
            <a:r>
              <a:rPr lang="en-US" sz="3200" dirty="0"/>
              <a:t> </a:t>
            </a:r>
            <a:r>
              <a:rPr lang="en-US" sz="3200" dirty="0">
                <a:latin typeface="Montserrat" pitchFamily="2" charset="77"/>
              </a:rPr>
              <a:t>Building</a:t>
            </a:r>
          </a:p>
        </p:txBody>
      </p:sp>
      <p:pic>
        <p:nvPicPr>
          <p:cNvPr id="6" name="Picture 5" descr="A picture containing text, clock, gauge&#10;&#10;Description automatically generated">
            <a:extLst>
              <a:ext uri="{FF2B5EF4-FFF2-40B4-BE49-F238E27FC236}">
                <a16:creationId xmlns:a16="http://schemas.microsoft.com/office/drawing/2014/main" id="{75828E78-8C14-214B-97FA-1E29B195B270}"/>
              </a:ext>
            </a:extLst>
          </p:cNvPr>
          <p:cNvPicPr>
            <a:picLocks noChangeAspect="1"/>
          </p:cNvPicPr>
          <p:nvPr/>
        </p:nvPicPr>
        <p:blipFill rotWithShape="1">
          <a:blip r:embed="rId3"/>
          <a:srcRect l="34503"/>
          <a:stretch/>
        </p:blipFill>
        <p:spPr>
          <a:xfrm>
            <a:off x="5827059" y="3747980"/>
            <a:ext cx="6024282" cy="2208237"/>
          </a:xfrm>
          <a:prstGeom prst="rect">
            <a:avLst/>
          </a:prstGeom>
        </p:spPr>
      </p:pic>
      <p:sp>
        <p:nvSpPr>
          <p:cNvPr id="7" name="TextBox 6">
            <a:extLst>
              <a:ext uri="{FF2B5EF4-FFF2-40B4-BE49-F238E27FC236}">
                <a16:creationId xmlns:a16="http://schemas.microsoft.com/office/drawing/2014/main" id="{5CF3A8D4-B517-4B40-AD27-889567377504}"/>
              </a:ext>
            </a:extLst>
          </p:cNvPr>
          <p:cNvSpPr txBox="1"/>
          <p:nvPr/>
        </p:nvSpPr>
        <p:spPr>
          <a:xfrm>
            <a:off x="3074894" y="4028186"/>
            <a:ext cx="2537012" cy="1569660"/>
          </a:xfrm>
          <a:prstGeom prst="rect">
            <a:avLst/>
          </a:prstGeom>
          <a:solidFill>
            <a:schemeClr val="bg1"/>
          </a:solidFill>
          <a:ln w="76200">
            <a:solidFill>
              <a:schemeClr val="accent2"/>
            </a:solidFill>
          </a:ln>
        </p:spPr>
        <p:txBody>
          <a:bodyPr wrap="square" rtlCol="0">
            <a:spAutoFit/>
          </a:bodyPr>
          <a:lstStyle/>
          <a:p>
            <a:pPr algn="ctr"/>
            <a:r>
              <a:rPr lang="en-US" sz="3200" dirty="0">
                <a:latin typeface="Montserrat" pitchFamily="2" charset="77"/>
              </a:rPr>
              <a:t>Maximize Achievable Efficiency</a:t>
            </a:r>
          </a:p>
        </p:txBody>
      </p:sp>
    </p:spTree>
    <p:extLst>
      <p:ext uri="{BB962C8B-B14F-4D97-AF65-F5344CB8AC3E}">
        <p14:creationId xmlns:p14="http://schemas.microsoft.com/office/powerpoint/2010/main" val="23939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solidFill>
                  <a:schemeClr val="bg1">
                    <a:lumMod val="75000"/>
                  </a:schemeClr>
                </a:solidFill>
                <a:latin typeface="Montserrat" pitchFamily="2" charset="77"/>
              </a:rPr>
              <a:t>What do we mean by High-Performance</a:t>
            </a:r>
          </a:p>
          <a:p>
            <a:r>
              <a:rPr lang="en-US" sz="3500" b="1" dirty="0">
                <a:latin typeface="Montserrat" pitchFamily="2" charset="77"/>
              </a:rPr>
              <a:t>Elements of Persuasive Communication (1)</a:t>
            </a:r>
          </a:p>
          <a:p>
            <a:r>
              <a:rPr lang="en-US" sz="3500" b="1" dirty="0">
                <a:solidFill>
                  <a:schemeClr val="bg1">
                    <a:lumMod val="75000"/>
                  </a:schemeClr>
                </a:solidFill>
                <a:latin typeface="Montserrat" pitchFamily="2" charset="77"/>
              </a:rPr>
              <a:t>Basic Marketing Concepts, Methods, and Messages</a:t>
            </a:r>
          </a:p>
          <a:p>
            <a:r>
              <a:rPr lang="en-US" sz="3500" b="1" dirty="0">
                <a:solidFill>
                  <a:schemeClr val="bg1">
                    <a:lumMod val="75000"/>
                  </a:schemeClr>
                </a:solidFill>
                <a:latin typeface="Montserrat" pitchFamily="2" charset="77"/>
              </a:rPr>
              <a:t>Building Blocks of Passive House Performance</a:t>
            </a:r>
          </a:p>
          <a:p>
            <a:r>
              <a:rPr lang="en-US" sz="3500" b="1" dirty="0">
                <a:solidFill>
                  <a:schemeClr val="bg1">
                    <a:lumMod val="75000"/>
                  </a:schemeClr>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pic>
        <p:nvPicPr>
          <p:cNvPr id="4" name="Picture 4" descr="C:\Documents and Settings\JAY GENTRY\Local Settings\Temporary Internet Files\Content.IE5\9DX46S1Z\MCj02876260000[1].wmf">
            <a:extLst>
              <a:ext uri="{FF2B5EF4-FFF2-40B4-BE49-F238E27FC236}">
                <a16:creationId xmlns:a16="http://schemas.microsoft.com/office/drawing/2014/main" id="{5DFC9AB5-03D2-C06A-470E-EFE54FF3530A}"/>
              </a:ext>
            </a:extLst>
          </p:cNvPr>
          <p:cNvPicPr>
            <a:picLocks noChangeAspect="1" noChangeArrowheads="1"/>
          </p:cNvPicPr>
          <p:nvPr/>
        </p:nvPicPr>
        <p:blipFill>
          <a:blip r:embed="rId4" cstate="print"/>
          <a:srcRect/>
          <a:stretch>
            <a:fillRect/>
          </a:stretch>
        </p:blipFill>
        <p:spPr bwMode="auto">
          <a:xfrm>
            <a:off x="7315201" y="2090057"/>
            <a:ext cx="3905364" cy="3083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7947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5F25-75CC-DD4F-8F4D-E652771799AB}"/>
              </a:ext>
            </a:extLst>
          </p:cNvPr>
          <p:cNvSpPr>
            <a:spLocks noGrp="1"/>
          </p:cNvSpPr>
          <p:nvPr>
            <p:ph type="title"/>
          </p:nvPr>
        </p:nvSpPr>
        <p:spPr>
          <a:xfrm>
            <a:off x="561110" y="564092"/>
            <a:ext cx="10514126" cy="767687"/>
          </a:xfrm>
        </p:spPr>
        <p:txBody>
          <a:bodyPr/>
          <a:lstStyle/>
          <a:p>
            <a:r>
              <a:rPr lang="en-US" dirty="0">
                <a:solidFill>
                  <a:srgbClr val="3A486A"/>
                </a:solidFill>
                <a:latin typeface="Montserrat" pitchFamily="2" charset="77"/>
              </a:rPr>
              <a:t>Sales for High-Performance Professionals</a:t>
            </a:r>
            <a:endParaRPr lang="en-US" sz="3200" dirty="0">
              <a:solidFill>
                <a:srgbClr val="3A486A"/>
              </a:solidFill>
              <a:latin typeface="Montserrat" pitchFamily="2" charset="77"/>
            </a:endParaRPr>
          </a:p>
        </p:txBody>
      </p:sp>
      <p:sp>
        <p:nvSpPr>
          <p:cNvPr id="3" name="Content Placeholder 2">
            <a:extLst>
              <a:ext uri="{FF2B5EF4-FFF2-40B4-BE49-F238E27FC236}">
                <a16:creationId xmlns:a16="http://schemas.microsoft.com/office/drawing/2014/main" id="{37EABC8E-9742-6A4A-B550-27ABA69E28BF}"/>
              </a:ext>
            </a:extLst>
          </p:cNvPr>
          <p:cNvSpPr>
            <a:spLocks noGrp="1"/>
          </p:cNvSpPr>
          <p:nvPr>
            <p:ph idx="1"/>
          </p:nvPr>
        </p:nvSpPr>
        <p:spPr>
          <a:xfrm>
            <a:off x="561110" y="1560513"/>
            <a:ext cx="11277600" cy="4733395"/>
          </a:xfrm>
        </p:spPr>
        <p:txBody>
          <a:bodyPr>
            <a:normAutofit/>
          </a:bodyPr>
          <a:lstStyle/>
          <a:p>
            <a:pPr lvl="0">
              <a:spcBef>
                <a:spcPts val="600"/>
              </a:spcBef>
            </a:pPr>
            <a:r>
              <a:rPr lang="en-US" sz="3200" dirty="0">
                <a:latin typeface="Montserrat" pitchFamily="2" charset="77"/>
              </a:rPr>
              <a:t>Having opportunities to </a:t>
            </a:r>
            <a:r>
              <a:rPr lang="en-US" sz="3200" dirty="0">
                <a:solidFill>
                  <a:srgbClr val="3A486A"/>
                </a:solidFill>
                <a:latin typeface="Montserrat" pitchFamily="2" charset="77"/>
              </a:rPr>
              <a:t>SELL</a:t>
            </a:r>
            <a:r>
              <a:rPr lang="en-US" sz="3200" dirty="0">
                <a:latin typeface="Montserrat" pitchFamily="2" charset="77"/>
              </a:rPr>
              <a:t> requires that you:</a:t>
            </a:r>
          </a:p>
          <a:p>
            <a:pPr lvl="1">
              <a:spcBef>
                <a:spcPts val="600"/>
              </a:spcBef>
            </a:pPr>
            <a:r>
              <a:rPr lang="en-US" sz="2800" dirty="0">
                <a:latin typeface="Montserrat" pitchFamily="2" charset="77"/>
              </a:rPr>
              <a:t>Target, Contact, and Engage Prospective Customers</a:t>
            </a:r>
          </a:p>
          <a:p>
            <a:pPr lvl="1">
              <a:spcBef>
                <a:spcPts val="600"/>
              </a:spcBef>
            </a:pPr>
            <a:r>
              <a:rPr lang="en-US" sz="2800" dirty="0">
                <a:latin typeface="Montserrat" pitchFamily="2" charset="77"/>
              </a:rPr>
              <a:t>Discover their Needs, Priorities, and Preferences</a:t>
            </a:r>
          </a:p>
          <a:p>
            <a:pPr lvl="1">
              <a:spcBef>
                <a:spcPts val="600"/>
              </a:spcBef>
            </a:pPr>
            <a:r>
              <a:rPr lang="en-US" sz="2800" dirty="0">
                <a:latin typeface="Montserrat" pitchFamily="2" charset="77"/>
              </a:rPr>
              <a:t>Make connections between those Needs, Priorities, and Preferences — and what you have to offer</a:t>
            </a:r>
          </a:p>
          <a:p>
            <a:pPr lvl="2">
              <a:spcBef>
                <a:spcPts val="600"/>
              </a:spcBef>
            </a:pPr>
            <a:r>
              <a:rPr lang="en-US" sz="2400" dirty="0">
                <a:latin typeface="Montserrat" pitchFamily="2" charset="77"/>
              </a:rPr>
              <a:t>Your knowledge, experience, and expertise</a:t>
            </a:r>
          </a:p>
          <a:p>
            <a:pPr lvl="2">
              <a:spcBef>
                <a:spcPts val="600"/>
              </a:spcBef>
            </a:pPr>
            <a:r>
              <a:rPr lang="en-US" sz="2400" dirty="0">
                <a:latin typeface="Montserrat" pitchFamily="2" charset="77"/>
              </a:rPr>
              <a:t>Clarity regarding their needs, priorities, and preferences</a:t>
            </a:r>
          </a:p>
          <a:p>
            <a:pPr lvl="2">
              <a:spcBef>
                <a:spcPts val="600"/>
              </a:spcBef>
            </a:pPr>
            <a:r>
              <a:rPr lang="en-US" sz="2400" dirty="0">
                <a:latin typeface="Montserrat" pitchFamily="2" charset="77"/>
              </a:rPr>
              <a:t>Less risk, fewer problems, and better outcomes</a:t>
            </a:r>
          </a:p>
          <a:p>
            <a:pPr lvl="2">
              <a:spcBef>
                <a:spcPts val="600"/>
              </a:spcBef>
            </a:pPr>
            <a:r>
              <a:rPr lang="en-US" sz="2400" dirty="0">
                <a:latin typeface="Montserrat" pitchFamily="2" charset="77"/>
              </a:rPr>
              <a:t>A process, product, or project that delivers</a:t>
            </a:r>
            <a:br>
              <a:rPr lang="en-US" sz="2400" dirty="0">
                <a:latin typeface="Montserrat" pitchFamily="2" charset="77"/>
              </a:rPr>
            </a:br>
            <a:r>
              <a:rPr lang="en-US" sz="2400" dirty="0">
                <a:latin typeface="Montserrat" pitchFamily="2" charset="77"/>
              </a:rPr>
              <a:t>high-performance</a:t>
            </a:r>
            <a:endParaRPr lang="en-US" sz="2800" dirty="0">
              <a:latin typeface="Montserrat" pitchFamily="2" charset="77"/>
            </a:endParaRPr>
          </a:p>
          <a:p>
            <a:pPr lvl="0"/>
            <a:endParaRPr lang="en-US" sz="3200" dirty="0">
              <a:latin typeface="Montserrat" pitchFamily="2" charset="77"/>
            </a:endParaRPr>
          </a:p>
          <a:p>
            <a:endParaRPr lang="en-US" sz="3200" dirty="0">
              <a:latin typeface="Montserrat" pitchFamily="2" charset="77"/>
            </a:endParaRPr>
          </a:p>
          <a:p>
            <a:endParaRPr lang="en-US" sz="3200" dirty="0">
              <a:latin typeface="Montserrat" pitchFamily="2" charset="77"/>
            </a:endParaRPr>
          </a:p>
        </p:txBody>
      </p:sp>
      <p:pic>
        <p:nvPicPr>
          <p:cNvPr id="4" name="Picture 3" descr="PHCA_Logo_color.png">
            <a:extLst>
              <a:ext uri="{FF2B5EF4-FFF2-40B4-BE49-F238E27FC236}">
                <a16:creationId xmlns:a16="http://schemas.microsoft.com/office/drawing/2014/main" id="{29BB58DF-4A12-5D46-A4B2-54104C85F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69465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sz="4400" dirty="0"/>
              <a:t>Consultative Selling Process</a:t>
            </a:r>
          </a:p>
        </p:txBody>
      </p:sp>
      <p:sp>
        <p:nvSpPr>
          <p:cNvPr id="4" name="Pentagon 3"/>
          <p:cNvSpPr/>
          <p:nvPr/>
        </p:nvSpPr>
        <p:spPr>
          <a:xfrm>
            <a:off x="1905000" y="2971800"/>
            <a:ext cx="1447800" cy="1447800"/>
          </a:xfrm>
          <a:prstGeom prst="homePlat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5" name="Rectangle 4"/>
          <p:cNvSpPr/>
          <p:nvPr/>
        </p:nvSpPr>
        <p:spPr>
          <a:xfrm>
            <a:off x="3352800" y="2667000"/>
            <a:ext cx="457200" cy="2057400"/>
          </a:xfrm>
          <a:prstGeom prst="rect">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8" name="5-Point Star 7"/>
          <p:cNvSpPr/>
          <p:nvPr/>
        </p:nvSpPr>
        <p:spPr>
          <a:xfrm>
            <a:off x="9064688" y="2590800"/>
            <a:ext cx="1600200" cy="1981200"/>
          </a:xfrm>
          <a:prstGeom prst="star5">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9" name="Right Arrow 8"/>
          <p:cNvSpPr/>
          <p:nvPr/>
        </p:nvSpPr>
        <p:spPr>
          <a:xfrm>
            <a:off x="1905000" y="990600"/>
            <a:ext cx="8305800" cy="1219200"/>
          </a:xfrm>
          <a:prstGeom prst="rightArrow">
            <a:avLst/>
          </a:prstGeom>
          <a:gradFill flip="none" rotWithShape="1">
            <a:gsLst>
              <a:gs pos="91000">
                <a:srgbClr val="84B1E8"/>
              </a:gs>
              <a:gs pos="100000">
                <a:srgbClr val="FFFFFF"/>
              </a:gs>
            </a:gsLst>
            <a:lin ang="2460000" scaled="0"/>
            <a:tileRect/>
          </a:gradFill>
          <a:ln>
            <a:solidFill>
              <a:srgbClr val="0D4D77"/>
            </a:solidFill>
          </a:ln>
          <a:effectLst>
            <a:outerShdw blurRad="40000" dist="35687" dir="2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Build Trust, Credibility, and Rapport</a:t>
            </a:r>
          </a:p>
        </p:txBody>
      </p:sp>
      <p:sp>
        <p:nvSpPr>
          <p:cNvPr id="10" name="Rectangle 9"/>
          <p:cNvSpPr/>
          <p:nvPr/>
        </p:nvSpPr>
        <p:spPr>
          <a:xfrm>
            <a:off x="1905000" y="5486400"/>
            <a:ext cx="8305800" cy="609600"/>
          </a:xfrm>
          <a:prstGeom prst="rect">
            <a:avLst/>
          </a:prstGeom>
          <a:gradFill flip="none" rotWithShape="1">
            <a:gsLst>
              <a:gs pos="87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2" name="TextBox 11"/>
          <p:cNvSpPr txBox="1"/>
          <p:nvPr/>
        </p:nvSpPr>
        <p:spPr>
          <a:xfrm>
            <a:off x="1905000" y="3352800"/>
            <a:ext cx="2667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Prepare</a:t>
            </a:r>
          </a:p>
        </p:txBody>
      </p:sp>
      <p:sp>
        <p:nvSpPr>
          <p:cNvPr id="6" name="Oval 5"/>
          <p:cNvSpPr/>
          <p:nvPr/>
        </p:nvSpPr>
        <p:spPr>
          <a:xfrm>
            <a:off x="3810000" y="2057400"/>
            <a:ext cx="3124200" cy="3276600"/>
          </a:xfrm>
          <a:prstGeom prst="ellips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3" name="TextBox 12"/>
          <p:cNvSpPr txBox="1"/>
          <p:nvPr/>
        </p:nvSpPr>
        <p:spPr>
          <a:xfrm>
            <a:off x="3886200" y="2971800"/>
            <a:ext cx="3048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Strategic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Questioning</a:t>
            </a:r>
          </a:p>
        </p:txBody>
      </p:sp>
      <p:sp>
        <p:nvSpPr>
          <p:cNvPr id="14" name="TextBox 13"/>
          <p:cNvSpPr txBox="1"/>
          <p:nvPr/>
        </p:nvSpPr>
        <p:spPr>
          <a:xfrm>
            <a:off x="6934200" y="2343540"/>
            <a:ext cx="2130488" cy="2677656"/>
          </a:xfrm>
          <a:prstGeom prst="rect">
            <a:avLst/>
          </a:prstGeom>
          <a:gradFill flip="none" rotWithShape="1">
            <a:gsLst>
              <a:gs pos="68000">
                <a:srgbClr val="84B1E8"/>
              </a:gs>
              <a:gs pos="100000">
                <a:srgbClr val="FFFFFF"/>
              </a:gs>
            </a:gsLst>
            <a:lin ang="3420000" scaled="0"/>
            <a:tileRect/>
          </a:gradFill>
          <a:ln>
            <a:solidFill>
              <a:srgbClr val="0D4D77"/>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Value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Presenting,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Handling</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Objections</a:t>
            </a:r>
          </a:p>
        </p:txBody>
      </p:sp>
      <p:sp>
        <p:nvSpPr>
          <p:cNvPr id="15" name="TextBox 14"/>
          <p:cNvSpPr txBox="1"/>
          <p:nvPr/>
        </p:nvSpPr>
        <p:spPr>
          <a:xfrm>
            <a:off x="8607488" y="3276600"/>
            <a:ext cx="2514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Agree</a:t>
            </a:r>
          </a:p>
        </p:txBody>
      </p:sp>
      <p:sp>
        <p:nvSpPr>
          <p:cNvPr id="16" name="TextBox 15"/>
          <p:cNvSpPr txBox="1"/>
          <p:nvPr/>
        </p:nvSpPr>
        <p:spPr>
          <a:xfrm>
            <a:off x="3352800" y="2895600"/>
            <a:ext cx="457200"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N</a:t>
            </a:r>
          </a:p>
        </p:txBody>
      </p:sp>
      <p:sp>
        <p:nvSpPr>
          <p:cNvPr id="17" name="TextBox 16"/>
          <p:cNvSpPr txBox="1"/>
          <p:nvPr/>
        </p:nvSpPr>
        <p:spPr>
          <a:xfrm>
            <a:off x="1905000" y="5486400"/>
            <a:ext cx="8305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Tools, Templates, Examples, Proofs</a:t>
            </a:r>
          </a:p>
        </p:txBody>
      </p:sp>
      <p:pic>
        <p:nvPicPr>
          <p:cNvPr id="18" name="Picture 17" descr="PHCA_Logo_color.png">
            <a:extLst>
              <a:ext uri="{FF2B5EF4-FFF2-40B4-BE49-F238E27FC236}">
                <a16:creationId xmlns:a16="http://schemas.microsoft.com/office/drawing/2014/main" id="{D6902FCD-BBED-744D-8455-5731FD48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3785" y="266309"/>
            <a:ext cx="836606" cy="999280"/>
          </a:xfrm>
          <a:prstGeom prst="rect">
            <a:avLst/>
          </a:prstGeom>
        </p:spPr>
      </p:pic>
      <p:sp>
        <p:nvSpPr>
          <p:cNvPr id="19" name="Title 1">
            <a:extLst>
              <a:ext uri="{FF2B5EF4-FFF2-40B4-BE49-F238E27FC236}">
                <a16:creationId xmlns:a16="http://schemas.microsoft.com/office/drawing/2014/main" id="{8B68B49B-06D2-674B-BE41-7E139D7F1918}"/>
              </a:ext>
            </a:extLst>
          </p:cNvPr>
          <p:cNvSpPr txBox="1">
            <a:spLocks/>
          </p:cNvSpPr>
          <p:nvPr/>
        </p:nvSpPr>
        <p:spPr bwMode="gray">
          <a:xfrm>
            <a:off x="651609" y="0"/>
            <a:ext cx="10075866" cy="990600"/>
          </a:xfrm>
          <a:prstGeom prst="rect">
            <a:avLst/>
          </a:prstGeom>
          <a:solidFill>
            <a:schemeClr val="bg1"/>
          </a:solidFill>
        </p:spPr>
        <p:txBody>
          <a:bodyPr vert="horz" lIns="91440" tIns="45720" rIns="91440" bIns="45720" rtlCol="0" anchor="ctr">
            <a:noAutofit/>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Persuasive Communication Process</a:t>
            </a:r>
          </a:p>
        </p:txBody>
      </p:sp>
    </p:spTree>
    <p:extLst>
      <p:ext uri="{BB962C8B-B14F-4D97-AF65-F5344CB8AC3E}">
        <p14:creationId xmlns:p14="http://schemas.microsoft.com/office/powerpoint/2010/main" val="393870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dissolve">
                                      <p:cBhvr>
                                        <p:cTn id="49" dur="500"/>
                                        <p:tgtEl>
                                          <p:spTgt spid="1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2" grpId="0"/>
      <p:bldP spid="6" grpId="0" animBg="1"/>
      <p:bldP spid="13" grpId="0"/>
      <p:bldP spid="14" grpId="0" animBg="1"/>
      <p:bldP spid="15" grpId="0"/>
      <p:bldP spid="16" grpId="0"/>
      <p:bldP spid="17"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3"/>
          <p:cNvSpPr>
            <a:spLocks noGrp="1" noChangeArrowheads="1"/>
          </p:cNvSpPr>
          <p:nvPr>
            <p:ph type="body" sz="quarter" idx="10"/>
          </p:nvPr>
        </p:nvSpPr>
        <p:spPr>
          <a:xfrm>
            <a:off x="838200" y="1407881"/>
            <a:ext cx="10515600" cy="5135563"/>
          </a:xfrm>
        </p:spPr>
        <p:txBody>
          <a:bodyPr lIns="91436" tIns="45718" rIns="91436" bIns="45718"/>
          <a:lstStyle/>
          <a:p>
            <a:pPr>
              <a:lnSpc>
                <a:spcPct val="80000"/>
              </a:lnSpc>
              <a:spcBef>
                <a:spcPct val="40000"/>
              </a:spcBef>
            </a:pPr>
            <a:r>
              <a:rPr lang="en-US" sz="4400" dirty="0">
                <a:latin typeface="Montserrat" pitchFamily="2" charset="77"/>
                <a:ea typeface="ＭＳ Ｐゴシック" charset="0"/>
                <a:cs typeface="ＭＳ Ｐゴシック" charset="0"/>
              </a:rPr>
              <a:t>I have a need</a:t>
            </a:r>
          </a:p>
          <a:p>
            <a:pPr>
              <a:lnSpc>
                <a:spcPct val="80000"/>
              </a:lnSpc>
              <a:spcBef>
                <a:spcPct val="40000"/>
              </a:spcBef>
            </a:pPr>
            <a:r>
              <a:rPr lang="en-US" sz="4400" dirty="0">
                <a:latin typeface="Montserrat" pitchFamily="2" charset="77"/>
                <a:ea typeface="ＭＳ Ｐゴシック" charset="0"/>
                <a:cs typeface="ＭＳ Ｐゴシック" charset="0"/>
              </a:rPr>
              <a:t>I need information</a:t>
            </a:r>
          </a:p>
          <a:p>
            <a:pPr>
              <a:lnSpc>
                <a:spcPct val="80000"/>
              </a:lnSpc>
              <a:spcBef>
                <a:spcPct val="40000"/>
              </a:spcBef>
            </a:pPr>
            <a:r>
              <a:rPr lang="en-US" sz="4400" dirty="0">
                <a:latin typeface="Montserrat" pitchFamily="2" charset="77"/>
                <a:ea typeface="ＭＳ Ｐゴシック" charset="0"/>
                <a:cs typeface="ＭＳ Ｐゴシック" charset="0"/>
              </a:rPr>
              <a:t>I will listen</a:t>
            </a:r>
          </a:p>
          <a:p>
            <a:pPr>
              <a:lnSpc>
                <a:spcPct val="80000"/>
              </a:lnSpc>
              <a:spcBef>
                <a:spcPct val="40000"/>
              </a:spcBef>
            </a:pPr>
            <a:r>
              <a:rPr lang="en-US" sz="4400" dirty="0">
                <a:latin typeface="Montserrat" pitchFamily="2" charset="77"/>
                <a:ea typeface="ＭＳ Ｐゴシック" charset="0"/>
                <a:cs typeface="ＭＳ Ｐゴシック" charset="0"/>
              </a:rPr>
              <a:t>I will share information</a:t>
            </a:r>
          </a:p>
          <a:p>
            <a:pPr>
              <a:lnSpc>
                <a:spcPct val="80000"/>
              </a:lnSpc>
              <a:spcBef>
                <a:spcPct val="40000"/>
              </a:spcBef>
            </a:pPr>
            <a:r>
              <a:rPr lang="en-US" sz="4400" dirty="0">
                <a:latin typeface="Montserrat" pitchFamily="2" charset="77"/>
                <a:ea typeface="ＭＳ Ｐゴシック" charset="0"/>
                <a:cs typeface="ＭＳ Ｐゴシック" charset="0"/>
              </a:rPr>
              <a:t>I would hire you/your firm</a:t>
            </a:r>
          </a:p>
          <a:p>
            <a:pPr>
              <a:lnSpc>
                <a:spcPct val="80000"/>
              </a:lnSpc>
              <a:spcBef>
                <a:spcPct val="40000"/>
              </a:spcBef>
            </a:pPr>
            <a:r>
              <a:rPr lang="en-US" sz="4400" dirty="0">
                <a:latin typeface="Montserrat" pitchFamily="2" charset="77"/>
                <a:ea typeface="ＭＳ Ｐゴシック" charset="0"/>
                <a:cs typeface="ＭＳ Ｐゴシック" charset="0"/>
              </a:rPr>
              <a:t>I will commit to X now</a:t>
            </a:r>
            <a:endParaRPr lang="en-US" sz="3600" dirty="0">
              <a:latin typeface="Montserrat" pitchFamily="2" charset="77"/>
              <a:ea typeface="ＭＳ Ｐゴシック" charset="0"/>
              <a:cs typeface="ＭＳ Ｐゴシック" charset="0"/>
            </a:endParaRPr>
          </a:p>
        </p:txBody>
      </p:sp>
      <p:sp>
        <p:nvSpPr>
          <p:cNvPr id="68609" name="Rectangle 2"/>
          <p:cNvSpPr>
            <a:spLocks noGrp="1" noChangeArrowheads="1"/>
          </p:cNvSpPr>
          <p:nvPr>
            <p:ph type="title"/>
          </p:nvPr>
        </p:nvSpPr>
        <p:spPr>
          <a:xfrm>
            <a:off x="838199" y="365125"/>
            <a:ext cx="11005457" cy="803275"/>
          </a:xfrm>
        </p:spPr>
        <p:txBody>
          <a:bodyPr/>
          <a:lstStyle/>
          <a:p>
            <a:r>
              <a:rPr lang="en-US" dirty="0">
                <a:solidFill>
                  <a:srgbClr val="475880"/>
                </a:solidFill>
                <a:latin typeface="Montserrat" pitchFamily="2" charset="77"/>
                <a:ea typeface="ＭＳ Ｐゴシック" charset="0"/>
                <a:cs typeface="ＭＳ Ｐゴシック" charset="0"/>
              </a:rPr>
              <a:t>Client Decision Making Process</a:t>
            </a:r>
          </a:p>
        </p:txBody>
      </p:sp>
      <p:grpSp>
        <p:nvGrpSpPr>
          <p:cNvPr id="2" name="Group 4"/>
          <p:cNvGrpSpPr>
            <a:grpSpLocks/>
          </p:cNvGrpSpPr>
          <p:nvPr/>
        </p:nvGrpSpPr>
        <p:grpSpPr bwMode="auto">
          <a:xfrm>
            <a:off x="7853368" y="1603182"/>
            <a:ext cx="2982915" cy="1662025"/>
            <a:chOff x="3573" y="1064"/>
            <a:chExt cx="1879" cy="1121"/>
          </a:xfrm>
        </p:grpSpPr>
        <p:sp>
          <p:nvSpPr>
            <p:cNvPr id="68619" name="Text Box 5"/>
            <p:cNvSpPr txBox="1">
              <a:spLocks noChangeArrowheads="1"/>
            </p:cNvSpPr>
            <p:nvPr/>
          </p:nvSpPr>
          <p:spPr bwMode="auto">
            <a:xfrm>
              <a:off x="3733" y="1260"/>
              <a:ext cx="1719" cy="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Need</a:t>
              </a:r>
            </a:p>
          </p:txBody>
        </p:sp>
        <p:sp>
          <p:nvSpPr>
            <p:cNvPr id="68620" name="AutoShape 6"/>
            <p:cNvSpPr>
              <a:spLocks/>
            </p:cNvSpPr>
            <p:nvPr/>
          </p:nvSpPr>
          <p:spPr bwMode="auto">
            <a:xfrm>
              <a:off x="3573" y="1064"/>
              <a:ext cx="160" cy="1121"/>
            </a:xfrm>
            <a:prstGeom prst="rightBrace">
              <a:avLst>
                <a:gd name="adj1" fmla="val 113807"/>
                <a:gd name="adj2" fmla="val 37472"/>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3" name="Group 7"/>
          <p:cNvGrpSpPr>
            <a:grpSpLocks/>
          </p:cNvGrpSpPr>
          <p:nvPr/>
        </p:nvGrpSpPr>
        <p:grpSpPr bwMode="auto">
          <a:xfrm>
            <a:off x="8584411" y="3609744"/>
            <a:ext cx="2997167" cy="1504950"/>
            <a:chOff x="3720" y="2049"/>
            <a:chExt cx="1439" cy="949"/>
          </a:xfrm>
        </p:grpSpPr>
        <p:sp>
          <p:nvSpPr>
            <p:cNvPr id="68617" name="Text Box 8"/>
            <p:cNvSpPr txBox="1">
              <a:spLocks noChangeArrowheads="1"/>
            </p:cNvSpPr>
            <p:nvPr/>
          </p:nvSpPr>
          <p:spPr bwMode="auto">
            <a:xfrm>
              <a:off x="3864" y="2155"/>
              <a:ext cx="1295"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Trust</a:t>
              </a:r>
            </a:p>
          </p:txBody>
        </p:sp>
        <p:sp>
          <p:nvSpPr>
            <p:cNvPr id="68618" name="AutoShape 9"/>
            <p:cNvSpPr>
              <a:spLocks/>
            </p:cNvSpPr>
            <p:nvPr/>
          </p:nvSpPr>
          <p:spPr bwMode="auto">
            <a:xfrm>
              <a:off x="3720" y="2049"/>
              <a:ext cx="102" cy="949"/>
            </a:xfrm>
            <a:prstGeom prst="rightBrace">
              <a:avLst>
                <a:gd name="adj1" fmla="val 77533"/>
                <a:gd name="adj2" fmla="val 3298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4" name="Group 10"/>
          <p:cNvGrpSpPr>
            <a:grpSpLocks/>
          </p:cNvGrpSpPr>
          <p:nvPr/>
        </p:nvGrpSpPr>
        <p:grpSpPr bwMode="auto">
          <a:xfrm>
            <a:off x="7983848" y="5389836"/>
            <a:ext cx="3052764" cy="769939"/>
            <a:chOff x="3816" y="3003"/>
            <a:chExt cx="1923" cy="485"/>
          </a:xfrm>
        </p:grpSpPr>
        <p:sp>
          <p:nvSpPr>
            <p:cNvPr id="68615" name="Text Box 11"/>
            <p:cNvSpPr txBox="1">
              <a:spLocks noChangeArrowheads="1"/>
            </p:cNvSpPr>
            <p:nvPr/>
          </p:nvSpPr>
          <p:spPr bwMode="auto">
            <a:xfrm>
              <a:off x="3952" y="3003"/>
              <a:ext cx="1787"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Hurry</a:t>
              </a:r>
            </a:p>
          </p:txBody>
        </p:sp>
        <p:sp>
          <p:nvSpPr>
            <p:cNvPr id="68616" name="AutoShape 12"/>
            <p:cNvSpPr>
              <a:spLocks/>
            </p:cNvSpPr>
            <p:nvPr/>
          </p:nvSpPr>
          <p:spPr bwMode="auto">
            <a:xfrm>
              <a:off x="3816" y="3054"/>
              <a:ext cx="102" cy="312"/>
            </a:xfrm>
            <a:prstGeom prst="rightBrace">
              <a:avLst>
                <a:gd name="adj1" fmla="val 25490"/>
                <a:gd name="adj2" fmla="val 5192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sp>
        <p:nvSpPr>
          <p:cNvPr id="13" name="Oval 12">
            <a:extLst>
              <a:ext uri="{FF2B5EF4-FFF2-40B4-BE49-F238E27FC236}">
                <a16:creationId xmlns:a16="http://schemas.microsoft.com/office/drawing/2014/main" id="{831B99FD-6ADE-3D43-8617-9CF022C9BCBB}"/>
              </a:ext>
            </a:extLst>
          </p:cNvPr>
          <p:cNvSpPr/>
          <p:nvPr/>
        </p:nvSpPr>
        <p:spPr bwMode="auto">
          <a:xfrm>
            <a:off x="7657690" y="766762"/>
            <a:ext cx="3512457" cy="30632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913457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7698" y="1295400"/>
            <a:ext cx="7174302" cy="4584192"/>
          </a:xfrm>
        </p:spPr>
        <p:txBody>
          <a:bodyPr>
            <a:noAutofit/>
          </a:bodyPr>
          <a:lstStyle/>
          <a:p>
            <a:r>
              <a:rPr lang="en-US" sz="3600" dirty="0">
                <a:latin typeface="Montserrat" pitchFamily="2" charset="77"/>
              </a:rPr>
              <a:t>Number of At Bats</a:t>
            </a:r>
          </a:p>
          <a:p>
            <a:pPr lvl="1"/>
            <a:r>
              <a:rPr lang="en-US" sz="3600" dirty="0">
                <a:latin typeface="Montserrat" pitchFamily="2" charset="77"/>
              </a:rPr>
              <a:t>If you get in front of more</a:t>
            </a:r>
            <a:br>
              <a:rPr lang="en-US" sz="3600" dirty="0">
                <a:latin typeface="Montserrat" pitchFamily="2" charset="77"/>
              </a:rPr>
            </a:br>
            <a:r>
              <a:rPr lang="en-US" sz="3600" dirty="0">
                <a:latin typeface="Montserrat" pitchFamily="2" charset="77"/>
              </a:rPr>
              <a:t>Prospects – you will have more successes</a:t>
            </a:r>
          </a:p>
          <a:p>
            <a:r>
              <a:rPr lang="en-US" sz="3600" dirty="0">
                <a:latin typeface="Montserrat" pitchFamily="2" charset="77"/>
              </a:rPr>
              <a:t>Batting Average</a:t>
            </a:r>
          </a:p>
          <a:p>
            <a:pPr lvl="1"/>
            <a:r>
              <a:rPr lang="en-US" sz="3600" dirty="0">
                <a:latin typeface="Montserrat" pitchFamily="2" charset="77"/>
              </a:rPr>
              <a:t>If you raise your winning percentage – you will have more successes</a:t>
            </a:r>
          </a:p>
        </p:txBody>
      </p:sp>
      <p:sp>
        <p:nvSpPr>
          <p:cNvPr id="3" name="Title 2"/>
          <p:cNvSpPr>
            <a:spLocks noGrp="1"/>
          </p:cNvSpPr>
          <p:nvPr>
            <p:ph type="title"/>
          </p:nvPr>
        </p:nvSpPr>
        <p:spPr>
          <a:xfrm>
            <a:off x="586596" y="152400"/>
            <a:ext cx="9395604" cy="933450"/>
          </a:xfrm>
        </p:spPr>
        <p:txBody>
          <a:bodyPr/>
          <a:lstStyle/>
          <a:p>
            <a:pPr>
              <a:lnSpc>
                <a:spcPts val="4000"/>
              </a:lnSpc>
            </a:pPr>
            <a:r>
              <a:rPr lang="en-US" sz="4000" dirty="0">
                <a:latin typeface="Montserrat" pitchFamily="2" charset="77"/>
              </a:rPr>
              <a:t>Measure of Success “Total Bases” </a:t>
            </a:r>
          </a:p>
        </p:txBody>
      </p:sp>
      <p:pic>
        <p:nvPicPr>
          <p:cNvPr id="72706" name="Picture 2" descr="C:\Program Files\Microsoft Office\MEDIA\CAGCAT10\j0199036.wmf"/>
          <p:cNvPicPr>
            <a:picLocks noChangeAspect="1" noChangeArrowheads="1"/>
          </p:cNvPicPr>
          <p:nvPr/>
        </p:nvPicPr>
        <p:blipFill>
          <a:blip r:embed="rId3" cstate="print"/>
          <a:srcRect/>
          <a:stretch>
            <a:fillRect/>
          </a:stretch>
        </p:blipFill>
        <p:spPr bwMode="auto">
          <a:xfrm flipH="1">
            <a:off x="8191681" y="820309"/>
            <a:ext cx="3143428" cy="4742291"/>
          </a:xfrm>
          <a:prstGeom prst="rect">
            <a:avLst/>
          </a:prstGeom>
          <a:noFill/>
          <a:effectLst>
            <a:outerShdw blurRad="50800" dist="38100" dir="2700000" algn="tl" rotWithShape="0">
              <a:prstClr val="black">
                <a:alpha val="40000"/>
              </a:prstClr>
            </a:outerShdw>
          </a:effectLst>
        </p:spPr>
      </p:pic>
      <p:sp>
        <p:nvSpPr>
          <p:cNvPr id="4" name="Oval 3"/>
          <p:cNvSpPr/>
          <p:nvPr/>
        </p:nvSpPr>
        <p:spPr bwMode="auto">
          <a:xfrm>
            <a:off x="114663" y="963749"/>
            <a:ext cx="8077018" cy="28552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7" name="Picture 6" descr="PHCA_Logo_color.png">
            <a:extLst>
              <a:ext uri="{FF2B5EF4-FFF2-40B4-BE49-F238E27FC236}">
                <a16:creationId xmlns:a16="http://schemas.microsoft.com/office/drawing/2014/main" id="{1D4141DD-C1D1-D748-AE2B-61781BCC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10787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solidFill>
                  <a:schemeClr val="bg1">
                    <a:lumMod val="75000"/>
                  </a:schemeClr>
                </a:solidFill>
                <a:latin typeface="Montserrat" pitchFamily="2" charset="77"/>
              </a:rPr>
              <a:t>What do we mean by High-Performance</a:t>
            </a:r>
          </a:p>
          <a:p>
            <a:r>
              <a:rPr lang="en-US" sz="3500" b="1" dirty="0">
                <a:solidFill>
                  <a:schemeClr val="bg1">
                    <a:lumMod val="75000"/>
                  </a:schemeClr>
                </a:solidFill>
                <a:latin typeface="Montserrat" pitchFamily="2" charset="77"/>
              </a:rPr>
              <a:t>Elements of Persuasive Communication (1)</a:t>
            </a:r>
          </a:p>
          <a:p>
            <a:r>
              <a:rPr lang="en-US" sz="3500" b="1" dirty="0">
                <a:solidFill>
                  <a:schemeClr val="tx1">
                    <a:lumMod val="85000"/>
                    <a:lumOff val="15000"/>
                  </a:schemeClr>
                </a:solidFill>
                <a:latin typeface="Montserrat" pitchFamily="2" charset="77"/>
              </a:rPr>
              <a:t>Basic Marketing Concepts, Methods, and Messages</a:t>
            </a:r>
          </a:p>
          <a:p>
            <a:r>
              <a:rPr lang="en-US" sz="3500" b="1" dirty="0">
                <a:solidFill>
                  <a:schemeClr val="bg1">
                    <a:lumMod val="75000"/>
                  </a:schemeClr>
                </a:solidFill>
                <a:latin typeface="Montserrat" pitchFamily="2" charset="77"/>
              </a:rPr>
              <a:t>Building Blocks of Passive House Performance</a:t>
            </a:r>
          </a:p>
          <a:p>
            <a:r>
              <a:rPr lang="en-US" sz="3500" b="1" dirty="0">
                <a:solidFill>
                  <a:schemeClr val="bg1">
                    <a:lumMod val="75000"/>
                  </a:schemeClr>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pic>
        <p:nvPicPr>
          <p:cNvPr id="4" name="Picture 2" descr="Target Icon - Free image on Pixabay">
            <a:extLst>
              <a:ext uri="{FF2B5EF4-FFF2-40B4-BE49-F238E27FC236}">
                <a16:creationId xmlns:a16="http://schemas.microsoft.com/office/drawing/2014/main" id="{A88D4402-0A8E-F840-2671-4F34A5031F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78" t="21233" r="17778" b="21233"/>
          <a:stretch/>
        </p:blipFill>
        <p:spPr bwMode="auto">
          <a:xfrm>
            <a:off x="7188113" y="2107769"/>
            <a:ext cx="4212645" cy="376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7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6928" y="57150"/>
            <a:ext cx="10038272" cy="933450"/>
          </a:xfrm>
        </p:spPr>
        <p:txBody>
          <a:bodyPr/>
          <a:lstStyle/>
          <a:p>
            <a:pPr>
              <a:lnSpc>
                <a:spcPts val="4000"/>
              </a:lnSpc>
            </a:pPr>
            <a:r>
              <a:rPr lang="en-US" sz="4000" dirty="0"/>
              <a:t>Business Management Process </a:t>
            </a:r>
          </a:p>
        </p:txBody>
      </p:sp>
      <p:sp>
        <p:nvSpPr>
          <p:cNvPr id="7" name="Right Arrow Callout 6"/>
          <p:cNvSpPr/>
          <p:nvPr/>
        </p:nvSpPr>
        <p:spPr bwMode="auto">
          <a:xfrm>
            <a:off x="2460999" y="1461987"/>
            <a:ext cx="3892986" cy="1962912"/>
          </a:xfrm>
          <a:prstGeom prst="rightArrowCallout">
            <a:avLst>
              <a:gd name="adj1" fmla="val 28516"/>
              <a:gd name="adj2" fmla="val 29395"/>
              <a:gd name="adj3" fmla="val 25000"/>
              <a:gd name="adj4" fmla="val 76056"/>
            </a:avLst>
          </a:prstGeom>
          <a:solidFill>
            <a:srgbClr val="1D4FA4"/>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ts val="624"/>
              </a:spcBef>
              <a:spcAft>
                <a:spcPct val="0"/>
              </a:spcAft>
              <a:buClrTx/>
              <a:buSzTx/>
              <a:buFontTx/>
              <a:buNone/>
              <a:tabLst/>
              <a:defRPr/>
            </a:pPr>
            <a:endParaRPr kumimoji="0" lang="en-US" sz="800" b="0" i="0" u="none" strike="noStrike" kern="1200" cap="none" spc="0" normalizeH="0" baseline="0" noProof="0" dirty="0">
              <a:ln>
                <a:noFill/>
              </a:ln>
              <a:solidFill>
                <a:srgbClr val="000000">
                  <a:lumMod val="20000"/>
                  <a:lumOff val="80000"/>
                </a:srgbClr>
              </a:solidFill>
              <a:effectLst/>
              <a:uLnTx/>
              <a:uFillTx/>
              <a:latin typeface="Helvetica"/>
              <a:ea typeface="+mn-ea"/>
              <a:cs typeface="Helvetica"/>
            </a:endParaRPr>
          </a:p>
          <a:p>
            <a:pPr marL="0" marR="0" lvl="0" indent="0" algn="ctr" defTabSz="914400" rtl="0" eaLnBrk="0" fontAlgn="base" latinLnBrk="0" hangingPunct="0">
              <a:lnSpc>
                <a:spcPct val="100000"/>
              </a:lnSpc>
              <a:spcBef>
                <a:spcPts val="624"/>
              </a:spcBef>
              <a:spcAft>
                <a:spcPct val="0"/>
              </a:spcAft>
              <a:buClrTx/>
              <a:buSzTx/>
              <a:buFontTx/>
              <a:buNone/>
              <a:tabLst/>
              <a:defRPr/>
            </a:pPr>
            <a:r>
              <a:rPr kumimoji="0" lang="en-US" sz="3200" b="0" i="0" u="none" strike="noStrike" kern="1200" cap="none" spc="0" normalizeH="0" baseline="0" noProof="0" dirty="0">
                <a:ln>
                  <a:noFill/>
                </a:ln>
                <a:solidFill>
                  <a:srgbClr val="000000">
                    <a:lumMod val="20000"/>
                    <a:lumOff val="80000"/>
                  </a:srgbClr>
                </a:solidFill>
                <a:effectLst/>
                <a:uLnTx/>
                <a:uFillTx/>
                <a:latin typeface="Helvetica"/>
                <a:ea typeface="+mn-ea"/>
                <a:cs typeface="Helvetica"/>
              </a:rPr>
              <a:t>Analyze, </a:t>
            </a:r>
            <a:r>
              <a:rPr kumimoji="0" lang="en-US" sz="3200" b="0" i="0" u="none" strike="noStrike" kern="1200" cap="none" spc="0" normalizeH="0" baseline="0" noProof="0" dirty="0">
                <a:ln>
                  <a:noFill/>
                </a:ln>
                <a:solidFill>
                  <a:srgbClr val="FFFF00"/>
                </a:solidFill>
                <a:effectLst/>
                <a:uLnTx/>
                <a:uFillTx/>
                <a:latin typeface="Helvetica"/>
                <a:ea typeface="+mn-ea"/>
                <a:cs typeface="Helvetica"/>
              </a:rPr>
              <a:t>Plan</a:t>
            </a:r>
            <a:r>
              <a:rPr kumimoji="0" lang="en-US" sz="3200" b="0" i="0" u="none" strike="noStrike" kern="1200" cap="none" spc="0" normalizeH="0" baseline="0" noProof="0" dirty="0">
                <a:ln>
                  <a:noFill/>
                </a:ln>
                <a:solidFill>
                  <a:srgbClr val="000000">
                    <a:lumMod val="20000"/>
                    <a:lumOff val="80000"/>
                  </a:srgbClr>
                </a:solidFill>
                <a:effectLst/>
                <a:uLnTx/>
                <a:uFillTx/>
                <a:latin typeface="Helvetica"/>
                <a:ea typeface="+mn-ea"/>
                <a:cs typeface="Helvetica"/>
              </a:rPr>
              <a:t>, Allocate Resources</a:t>
            </a:r>
          </a:p>
        </p:txBody>
      </p:sp>
      <p:grpSp>
        <p:nvGrpSpPr>
          <p:cNvPr id="15" name="Group 14"/>
          <p:cNvGrpSpPr/>
          <p:nvPr/>
        </p:nvGrpSpPr>
        <p:grpSpPr>
          <a:xfrm>
            <a:off x="6342887" y="1461994"/>
            <a:ext cx="3002969" cy="2800745"/>
            <a:chOff x="4681728" y="1404082"/>
            <a:chExt cx="1962912" cy="2800745"/>
          </a:xfrm>
          <a:solidFill>
            <a:srgbClr val="1D4FA4"/>
          </a:solidFill>
        </p:grpSpPr>
        <p:sp>
          <p:nvSpPr>
            <p:cNvPr id="9" name="Right Arrow Callout 8"/>
            <p:cNvSpPr/>
            <p:nvPr/>
          </p:nvSpPr>
          <p:spPr bwMode="auto">
            <a:xfrm rot="5400000">
              <a:off x="4262811" y="1822998"/>
              <a:ext cx="2800745" cy="1962912"/>
            </a:xfrm>
            <a:prstGeom prst="rightArrowCallout">
              <a:avLst>
                <a:gd name="adj1" fmla="val 25000"/>
                <a:gd name="adj2" fmla="val 19510"/>
                <a:gd name="adj3" fmla="val 21920"/>
                <a:gd name="adj4" fmla="val 68637"/>
              </a:avLst>
            </a:prstGeom>
            <a:grp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a:ea typeface="+mn-ea"/>
                <a:cs typeface="Helvetica"/>
              </a:endParaRPr>
            </a:p>
          </p:txBody>
        </p:sp>
        <p:sp>
          <p:nvSpPr>
            <p:cNvPr id="12" name="TextBox 11"/>
            <p:cNvSpPr txBox="1"/>
            <p:nvPr/>
          </p:nvSpPr>
          <p:spPr>
            <a:xfrm>
              <a:off x="5000851" y="2075688"/>
              <a:ext cx="1370751" cy="584775"/>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Helvetica"/>
                  <a:ea typeface="+mn-ea"/>
                  <a:cs typeface="Helvetica"/>
                </a:rPr>
                <a:t>Implement</a:t>
              </a:r>
            </a:p>
          </p:txBody>
        </p:sp>
      </p:grpSp>
      <p:grpSp>
        <p:nvGrpSpPr>
          <p:cNvPr id="16" name="Group 15"/>
          <p:cNvGrpSpPr/>
          <p:nvPr/>
        </p:nvGrpSpPr>
        <p:grpSpPr>
          <a:xfrm>
            <a:off x="5465064" y="4262736"/>
            <a:ext cx="3880792" cy="2061864"/>
            <a:chOff x="3803904" y="4205739"/>
            <a:chExt cx="2828544" cy="2036565"/>
          </a:xfrm>
          <a:solidFill>
            <a:srgbClr val="1D4FA4"/>
          </a:solidFill>
        </p:grpSpPr>
        <p:sp>
          <p:nvSpPr>
            <p:cNvPr id="10" name="Right Arrow Callout 9"/>
            <p:cNvSpPr/>
            <p:nvPr/>
          </p:nvSpPr>
          <p:spPr bwMode="auto">
            <a:xfrm rot="10800000">
              <a:off x="3803904" y="4205739"/>
              <a:ext cx="2828544" cy="2036565"/>
            </a:xfrm>
            <a:prstGeom prst="rightArrowCallout">
              <a:avLst>
                <a:gd name="adj1" fmla="val 25000"/>
                <a:gd name="adj2" fmla="val 30208"/>
                <a:gd name="adj3" fmla="val 25000"/>
                <a:gd name="adj4" fmla="val 76091"/>
              </a:avLst>
            </a:prstGeom>
            <a:grp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3" name="TextBox 12"/>
            <p:cNvSpPr txBox="1"/>
            <p:nvPr/>
          </p:nvSpPr>
          <p:spPr>
            <a:xfrm>
              <a:off x="4861083" y="4744118"/>
              <a:ext cx="1378900" cy="1064001"/>
            </a:xfrm>
            <a:prstGeom prst="rect">
              <a:avLst/>
            </a:prstGeom>
            <a:grp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4F6F4"/>
                  </a:solidFill>
                  <a:effectLst/>
                  <a:uLnTx/>
                  <a:uFillTx/>
                  <a:latin typeface="Helvetica"/>
                  <a:ea typeface="+mn-ea"/>
                  <a:cs typeface="Helvetica"/>
                </a:rPr>
                <a:t>Measure,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Helvetica"/>
                  <a:ea typeface="+mn-ea"/>
                  <a:cs typeface="Helvetica"/>
                </a:rPr>
                <a:t>Track</a:t>
              </a:r>
            </a:p>
          </p:txBody>
        </p:sp>
      </p:grpSp>
      <p:grpSp>
        <p:nvGrpSpPr>
          <p:cNvPr id="17" name="Group 16"/>
          <p:cNvGrpSpPr/>
          <p:nvPr/>
        </p:nvGrpSpPr>
        <p:grpSpPr>
          <a:xfrm>
            <a:off x="2449902" y="3459480"/>
            <a:ext cx="3002970" cy="2828544"/>
            <a:chOff x="1828800" y="3340608"/>
            <a:chExt cx="1962912" cy="2828544"/>
          </a:xfrm>
          <a:solidFill>
            <a:srgbClr val="1D4FA4"/>
          </a:solidFill>
        </p:grpSpPr>
        <p:sp>
          <p:nvSpPr>
            <p:cNvPr id="11" name="Right Arrow Callout 10"/>
            <p:cNvSpPr/>
            <p:nvPr/>
          </p:nvSpPr>
          <p:spPr bwMode="auto">
            <a:xfrm rot="16200000">
              <a:off x="1395984" y="3773424"/>
              <a:ext cx="2828544" cy="1962912"/>
            </a:xfrm>
            <a:prstGeom prst="rightArrowCallout">
              <a:avLst>
                <a:gd name="adj1" fmla="val 25000"/>
                <a:gd name="adj2" fmla="val 18900"/>
                <a:gd name="adj3" fmla="val 18900"/>
                <a:gd name="adj4" fmla="val 70467"/>
              </a:avLst>
            </a:prstGeom>
            <a:grp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4" name="TextBox 13"/>
            <p:cNvSpPr txBox="1"/>
            <p:nvPr/>
          </p:nvSpPr>
          <p:spPr>
            <a:xfrm>
              <a:off x="2378016" y="4882408"/>
              <a:ext cx="865704" cy="584775"/>
            </a:xfrm>
            <a:prstGeom prst="rect">
              <a:avLst/>
            </a:prstGeom>
            <a:grp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Helvetica"/>
                  <a:ea typeface="+mn-ea"/>
                  <a:cs typeface="Helvetica"/>
                </a:rPr>
                <a:t>Adjust</a:t>
              </a:r>
            </a:p>
          </p:txBody>
        </p:sp>
      </p:grpSp>
      <p:sp>
        <p:nvSpPr>
          <p:cNvPr id="2" name="TextBox 1"/>
          <p:cNvSpPr txBox="1"/>
          <p:nvPr/>
        </p:nvSpPr>
        <p:spPr>
          <a:xfrm>
            <a:off x="5090160" y="3614979"/>
            <a:ext cx="188542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2700">
                  <a:solidFill>
                    <a:srgbClr val="17406D">
                      <a:satMod val="155000"/>
                    </a:srgbClr>
                  </a:solidFill>
                  <a:prstDash val="solid"/>
                </a:ln>
                <a:solidFill>
                  <a:srgbClr val="FFFF00"/>
                </a:solidFill>
                <a:effectLst>
                  <a:outerShdw blurRad="41275" dist="20320" dir="1800000" algn="tl" rotWithShape="0">
                    <a:srgbClr val="000000">
                      <a:alpha val="40000"/>
                    </a:srgbClr>
                  </a:outerShdw>
                </a:effectLst>
                <a:uLnTx/>
                <a:uFillTx/>
                <a:latin typeface="Helvetica"/>
                <a:ea typeface="+mn-ea"/>
                <a:cs typeface="Helvetica"/>
              </a:rPr>
              <a:t>Optimize</a:t>
            </a:r>
            <a:endParaRPr kumimoji="0" lang="en-US" sz="3200" b="0" i="0" u="none" strike="noStrike" kern="1200" cap="none" spc="0" normalizeH="0" baseline="0" noProof="0" dirty="0">
              <a:ln>
                <a:noFill/>
              </a:ln>
              <a:solidFill>
                <a:srgbClr val="FFFF00"/>
              </a:solidFill>
              <a:effectLst/>
              <a:uLnTx/>
              <a:uFillTx/>
              <a:latin typeface="Helvetica"/>
              <a:ea typeface="+mn-ea"/>
              <a:cs typeface="Helvetica"/>
            </a:endParaRPr>
          </a:p>
        </p:txBody>
      </p:sp>
      <p:pic>
        <p:nvPicPr>
          <p:cNvPr id="18" name="Picture 17" descr="PHCA_Logo_color.png">
            <a:extLst>
              <a:ext uri="{FF2B5EF4-FFF2-40B4-BE49-F238E27FC236}">
                <a16:creationId xmlns:a16="http://schemas.microsoft.com/office/drawing/2014/main" id="{2CEF5EDA-65D6-2946-A088-434C57CAE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24843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D0C4-71B8-414B-B357-08BB2AAD144C}"/>
              </a:ext>
            </a:extLst>
          </p:cNvPr>
          <p:cNvSpPr>
            <a:spLocks noGrp="1"/>
          </p:cNvSpPr>
          <p:nvPr>
            <p:ph type="title"/>
          </p:nvPr>
        </p:nvSpPr>
        <p:spPr/>
        <p:txBody>
          <a:bodyPr/>
          <a:lstStyle/>
          <a:p>
            <a:r>
              <a:rPr lang="en-US" sz="4400" dirty="0">
                <a:latin typeface="Montserrat" pitchFamily="2" charset="77"/>
              </a:rPr>
              <a:t>The Right Customers</a:t>
            </a:r>
          </a:p>
        </p:txBody>
      </p:sp>
      <p:sp>
        <p:nvSpPr>
          <p:cNvPr id="3" name="Content Placeholder 2">
            <a:extLst>
              <a:ext uri="{FF2B5EF4-FFF2-40B4-BE49-F238E27FC236}">
                <a16:creationId xmlns:a16="http://schemas.microsoft.com/office/drawing/2014/main" id="{931BB5C2-7334-5742-8DF0-268F9B79232B}"/>
              </a:ext>
            </a:extLst>
          </p:cNvPr>
          <p:cNvSpPr>
            <a:spLocks noGrp="1"/>
          </p:cNvSpPr>
          <p:nvPr>
            <p:ph idx="1"/>
          </p:nvPr>
        </p:nvSpPr>
        <p:spPr>
          <a:xfrm>
            <a:off x="561110" y="1447800"/>
            <a:ext cx="10514126" cy="4393705"/>
          </a:xfrm>
        </p:spPr>
        <p:txBody>
          <a:bodyPr>
            <a:normAutofit/>
          </a:bodyPr>
          <a:lstStyle/>
          <a:p>
            <a:r>
              <a:rPr lang="en-US" dirty="0">
                <a:latin typeface="Montserrat" pitchFamily="2" charset="77"/>
              </a:rPr>
              <a:t>Describe your Ideal Clients or</a:t>
            </a:r>
            <a:br>
              <a:rPr lang="en-US" dirty="0">
                <a:latin typeface="Montserrat" pitchFamily="2" charset="77"/>
              </a:rPr>
            </a:br>
            <a:r>
              <a:rPr lang="en-US" dirty="0">
                <a:latin typeface="Montserrat" pitchFamily="2" charset="77"/>
              </a:rPr>
              <a:t>Prospective Clients</a:t>
            </a:r>
          </a:p>
          <a:p>
            <a:pPr lvl="1"/>
            <a:r>
              <a:rPr lang="en-US" dirty="0">
                <a:latin typeface="Montserrat" pitchFamily="2" charset="77"/>
              </a:rPr>
              <a:t>What makes them Ideal for</a:t>
            </a:r>
            <a:br>
              <a:rPr lang="en-US" dirty="0">
                <a:latin typeface="Montserrat" pitchFamily="2" charset="77"/>
              </a:rPr>
            </a:br>
            <a:r>
              <a:rPr lang="en-US" dirty="0">
                <a:latin typeface="Montserrat" pitchFamily="2" charset="77"/>
              </a:rPr>
              <a:t>you/your business</a:t>
            </a:r>
          </a:p>
          <a:p>
            <a:pPr lvl="1"/>
            <a:r>
              <a:rPr lang="en-US" dirty="0">
                <a:latin typeface="Montserrat" pitchFamily="2" charset="77"/>
              </a:rPr>
              <a:t>What makes you/your business</a:t>
            </a:r>
            <a:br>
              <a:rPr lang="en-US" dirty="0">
                <a:latin typeface="Montserrat" pitchFamily="2" charset="77"/>
              </a:rPr>
            </a:br>
            <a:r>
              <a:rPr lang="en-US" dirty="0">
                <a:latin typeface="Montserrat" pitchFamily="2" charset="77"/>
              </a:rPr>
              <a:t>the right choice for them</a:t>
            </a:r>
          </a:p>
          <a:p>
            <a:r>
              <a:rPr lang="en-US" dirty="0">
                <a:latin typeface="Montserrat" pitchFamily="2" charset="77"/>
              </a:rPr>
              <a:t>Do you have a sufficient flow of these Clients?</a:t>
            </a:r>
          </a:p>
          <a:p>
            <a:pPr lvl="1"/>
            <a:r>
              <a:rPr lang="en-US" dirty="0">
                <a:latin typeface="Montserrat" pitchFamily="2" charset="77"/>
              </a:rPr>
              <a:t>If yes: How are you achieving this?</a:t>
            </a:r>
          </a:p>
          <a:p>
            <a:pPr lvl="1"/>
            <a:r>
              <a:rPr lang="en-US" dirty="0">
                <a:latin typeface="Montserrat" pitchFamily="2" charset="77"/>
              </a:rPr>
              <a:t>If no: What do you think is getting in the way of your doing so? </a:t>
            </a:r>
          </a:p>
        </p:txBody>
      </p:sp>
      <p:pic>
        <p:nvPicPr>
          <p:cNvPr id="4" name="Picture 3" descr="PHCA_Logo_color.png">
            <a:extLst>
              <a:ext uri="{FF2B5EF4-FFF2-40B4-BE49-F238E27FC236}">
                <a16:creationId xmlns:a16="http://schemas.microsoft.com/office/drawing/2014/main" id="{B286022F-5B88-BC43-8CBB-BC984793D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3DE47DB-08BB-EB37-7893-4E3CAD544BE2}"/>
              </a:ext>
            </a:extLst>
          </p:cNvPr>
          <p:cNvPicPr>
            <a:picLocks noChangeAspect="1"/>
          </p:cNvPicPr>
          <p:nvPr/>
        </p:nvPicPr>
        <p:blipFill>
          <a:blip r:embed="rId4"/>
          <a:stretch>
            <a:fillRect/>
          </a:stretch>
        </p:blipFill>
        <p:spPr>
          <a:xfrm>
            <a:off x="7746951" y="947935"/>
            <a:ext cx="3051629" cy="2819124"/>
          </a:xfrm>
          <a:prstGeom prst="rect">
            <a:avLst/>
          </a:prstGeom>
          <a:ln>
            <a:noFill/>
          </a:ln>
          <a:effectLst>
            <a:softEdge rad="112500"/>
          </a:effectLst>
        </p:spPr>
      </p:pic>
    </p:spTree>
    <p:extLst>
      <p:ext uri="{BB962C8B-B14F-4D97-AF65-F5344CB8AC3E}">
        <p14:creationId xmlns:p14="http://schemas.microsoft.com/office/powerpoint/2010/main" val="27290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D0C4-71B8-414B-B357-08BB2AAD144C}"/>
              </a:ext>
            </a:extLst>
          </p:cNvPr>
          <p:cNvSpPr>
            <a:spLocks noGrp="1"/>
          </p:cNvSpPr>
          <p:nvPr>
            <p:ph type="title"/>
          </p:nvPr>
        </p:nvSpPr>
        <p:spPr/>
        <p:txBody>
          <a:bodyPr/>
          <a:lstStyle/>
          <a:p>
            <a:r>
              <a:rPr lang="en-US" sz="4400" dirty="0">
                <a:latin typeface="Montserrat" pitchFamily="2" charset="77"/>
              </a:rPr>
              <a:t>The Right Project Mix</a:t>
            </a:r>
          </a:p>
        </p:txBody>
      </p:sp>
      <p:sp>
        <p:nvSpPr>
          <p:cNvPr id="3" name="Content Placeholder 2">
            <a:extLst>
              <a:ext uri="{FF2B5EF4-FFF2-40B4-BE49-F238E27FC236}">
                <a16:creationId xmlns:a16="http://schemas.microsoft.com/office/drawing/2014/main" id="{931BB5C2-7334-5742-8DF0-268F9B79232B}"/>
              </a:ext>
            </a:extLst>
          </p:cNvPr>
          <p:cNvSpPr>
            <a:spLocks noGrp="1"/>
          </p:cNvSpPr>
          <p:nvPr>
            <p:ph idx="1"/>
          </p:nvPr>
        </p:nvSpPr>
        <p:spPr>
          <a:xfrm>
            <a:off x="561110" y="1524000"/>
            <a:ext cx="11277600" cy="4393705"/>
          </a:xfrm>
        </p:spPr>
        <p:txBody>
          <a:bodyPr>
            <a:normAutofit/>
          </a:bodyPr>
          <a:lstStyle/>
          <a:p>
            <a:pPr lvl="0">
              <a:spcBef>
                <a:spcPts val="100"/>
              </a:spcBef>
              <a:spcAft>
                <a:spcPts val="100"/>
              </a:spcAft>
              <a:buFont typeface="Wingdings" pitchFamily="2" charset="2"/>
              <a:buChar char=""/>
              <a:tabLst>
                <a:tab pos="182880" algn="l"/>
                <a:tab pos="365760" algn="l"/>
                <a:tab pos="457200" algn="l"/>
              </a:tabLst>
            </a:pPr>
            <a:r>
              <a:rPr lang="en-US" dirty="0">
                <a:latin typeface="Montserrat" pitchFamily="2" charset="77"/>
                <a:ea typeface="Times New Roman" panose="02020603050405020304" pitchFamily="18" charset="0"/>
              </a:rPr>
              <a:t>Describe your Ideal Project or</a:t>
            </a:r>
            <a:br>
              <a:rPr lang="en-US" dirty="0">
                <a:latin typeface="Montserrat" pitchFamily="2" charset="77"/>
                <a:ea typeface="Times New Roman" panose="02020603050405020304" pitchFamily="18" charset="0"/>
              </a:rPr>
            </a:br>
            <a:r>
              <a:rPr lang="en-US" dirty="0">
                <a:latin typeface="Montserrat" pitchFamily="2" charset="77"/>
                <a:ea typeface="Times New Roman" panose="02020603050405020304" pitchFamily="18" charset="0"/>
              </a:rPr>
              <a:t>Type of Project:</a:t>
            </a:r>
          </a:p>
          <a:p>
            <a:pPr lvl="1">
              <a:spcBef>
                <a:spcPts val="600"/>
              </a:spcBef>
              <a:buFont typeface="Wingdings" pitchFamily="2" charset="2"/>
              <a:buChar char=""/>
              <a:tabLst>
                <a:tab pos="182880" algn="l"/>
                <a:tab pos="365760" algn="l"/>
                <a:tab pos="457200" algn="l"/>
              </a:tabLst>
            </a:pPr>
            <a:r>
              <a:rPr lang="en-US" dirty="0">
                <a:latin typeface="Montserrat" pitchFamily="2" charset="77"/>
                <a:ea typeface="Times New Roman" panose="02020603050405020304" pitchFamily="18" charset="0"/>
              </a:rPr>
              <a:t>Why are these projects Ideal for</a:t>
            </a:r>
            <a:br>
              <a:rPr lang="en-US" dirty="0">
                <a:latin typeface="Montserrat" pitchFamily="2" charset="77"/>
                <a:ea typeface="Times New Roman" panose="02020603050405020304" pitchFamily="18" charset="0"/>
              </a:rPr>
            </a:br>
            <a:r>
              <a:rPr lang="en-US" dirty="0">
                <a:latin typeface="Montserrat" pitchFamily="2" charset="77"/>
                <a:ea typeface="Times New Roman" panose="02020603050405020304" pitchFamily="18" charset="0"/>
              </a:rPr>
              <a:t>you/your business?</a:t>
            </a:r>
          </a:p>
          <a:p>
            <a:pPr lvl="1">
              <a:spcBef>
                <a:spcPts val="600"/>
              </a:spcBef>
              <a:buFont typeface="Wingdings" pitchFamily="2" charset="2"/>
              <a:buChar char=""/>
              <a:tabLst>
                <a:tab pos="182880" algn="l"/>
                <a:tab pos="365760" algn="l"/>
                <a:tab pos="457200" algn="l"/>
              </a:tabLst>
            </a:pPr>
            <a:r>
              <a:rPr lang="en-US" dirty="0">
                <a:latin typeface="Montserrat" pitchFamily="2" charset="77"/>
                <a:ea typeface="Times New Roman" panose="02020603050405020304" pitchFamily="18" charset="0"/>
              </a:rPr>
              <a:t>What makes you/your business</a:t>
            </a:r>
            <a:br>
              <a:rPr lang="en-US" dirty="0">
                <a:latin typeface="Montserrat" pitchFamily="2" charset="77"/>
                <a:ea typeface="Times New Roman" panose="02020603050405020304" pitchFamily="18" charset="0"/>
              </a:rPr>
            </a:br>
            <a:r>
              <a:rPr lang="en-US" dirty="0">
                <a:latin typeface="Montserrat" pitchFamily="2" charset="77"/>
                <a:ea typeface="Times New Roman" panose="02020603050405020304" pitchFamily="18" charset="0"/>
              </a:rPr>
              <a:t>the right choice for them?</a:t>
            </a:r>
            <a:endParaRPr lang="en-US" dirty="0">
              <a:latin typeface="Montserrat" pitchFamily="2" charset="77"/>
            </a:endParaRPr>
          </a:p>
          <a:p>
            <a:r>
              <a:rPr lang="en-US" dirty="0">
                <a:latin typeface="Montserrat" pitchFamily="2" charset="77"/>
              </a:rPr>
              <a:t>Do you have your desired mix of projects/jobs?</a:t>
            </a:r>
          </a:p>
          <a:p>
            <a:pPr lvl="1"/>
            <a:r>
              <a:rPr lang="en-US" dirty="0">
                <a:latin typeface="Montserrat" pitchFamily="2" charset="77"/>
              </a:rPr>
              <a:t>If yes: how are you achieving this?</a:t>
            </a:r>
          </a:p>
          <a:p>
            <a:pPr lvl="1"/>
            <a:r>
              <a:rPr lang="en-US" dirty="0">
                <a:latin typeface="Montserrat" pitchFamily="2" charset="77"/>
              </a:rPr>
              <a:t>If no: what do you think is getting in the way of your doing so? </a:t>
            </a:r>
          </a:p>
        </p:txBody>
      </p:sp>
      <p:pic>
        <p:nvPicPr>
          <p:cNvPr id="4" name="Picture 3" descr="PHCA_Logo_color.png">
            <a:extLst>
              <a:ext uri="{FF2B5EF4-FFF2-40B4-BE49-F238E27FC236}">
                <a16:creationId xmlns:a16="http://schemas.microsoft.com/office/drawing/2014/main" id="{B286022F-5B88-BC43-8CBB-BC984793D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22F0AC0A-6EFA-6816-44CA-50D13C9EE19F}"/>
              </a:ext>
            </a:extLst>
          </p:cNvPr>
          <p:cNvPicPr>
            <a:picLocks noChangeAspect="1"/>
          </p:cNvPicPr>
          <p:nvPr/>
        </p:nvPicPr>
        <p:blipFill>
          <a:blip r:embed="rId4"/>
          <a:stretch>
            <a:fillRect/>
          </a:stretch>
        </p:blipFill>
        <p:spPr>
          <a:xfrm>
            <a:off x="7315201" y="1523999"/>
            <a:ext cx="3760036" cy="2504083"/>
          </a:xfrm>
          <a:prstGeom prst="rect">
            <a:avLst/>
          </a:prstGeom>
          <a:ln>
            <a:noFill/>
          </a:ln>
          <a:effectLst>
            <a:softEdge rad="112500"/>
          </a:effectLst>
        </p:spPr>
      </p:pic>
    </p:spTree>
    <p:extLst>
      <p:ext uri="{BB962C8B-B14F-4D97-AF65-F5344CB8AC3E}">
        <p14:creationId xmlns:p14="http://schemas.microsoft.com/office/powerpoint/2010/main" val="30930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12548-3FEA-45AA-B7E2-35FEA2FA27F6}"/>
              </a:ext>
            </a:extLst>
          </p:cNvPr>
          <p:cNvSpPr>
            <a:spLocks noGrp="1"/>
          </p:cNvSpPr>
          <p:nvPr>
            <p:ph type="title"/>
          </p:nvPr>
        </p:nvSpPr>
        <p:spPr>
          <a:xfrm>
            <a:off x="2006247" y="1264028"/>
            <a:ext cx="5738813" cy="2852737"/>
          </a:xfrm>
          <a:noFill/>
        </p:spPr>
        <p:txBody>
          <a:bodyPr vert="horz" lIns="68580" tIns="34290" rIns="68580" bIns="34290" rtlCol="0" anchor="b">
            <a:normAutofit/>
          </a:bodyPr>
          <a:lstStyle/>
          <a:p>
            <a:pPr defTabSz="685800"/>
            <a:r>
              <a:rPr lang="en-US" sz="3300"/>
              <a:t>3C-REN </a:t>
            </a:r>
            <a:br>
              <a:rPr lang="en-US" sz="3300"/>
            </a:br>
            <a:r>
              <a:rPr lang="en-US" sz="3300"/>
              <a:t>Staff Online</a:t>
            </a:r>
          </a:p>
        </p:txBody>
      </p:sp>
      <p:pic>
        <p:nvPicPr>
          <p:cNvPr id="5" name="Picture 2" descr="BPT Backdrop (1).jpg">
            <a:extLst>
              <a:ext uri="{FF2B5EF4-FFF2-40B4-BE49-F238E27FC236}">
                <a16:creationId xmlns:a16="http://schemas.microsoft.com/office/drawing/2014/main" id="{53727AC8-D0FB-0B4C-8E66-597DE2DAAEA1}"/>
              </a:ext>
            </a:extLst>
          </p:cNvPr>
          <p:cNvPicPr>
            <a:picLocks noChangeAspect="1"/>
          </p:cNvPicPr>
          <p:nvPr/>
        </p:nvPicPr>
        <p:blipFill>
          <a:blip r:embed="rId3"/>
          <a:stretch>
            <a:fillRect/>
          </a:stretch>
        </p:blipFill>
        <p:spPr>
          <a:xfrm>
            <a:off x="5567850" y="926967"/>
            <a:ext cx="6624150" cy="5004066"/>
          </a:xfrm>
          <a:prstGeom prst="rect">
            <a:avLst/>
          </a:prstGeom>
        </p:spPr>
      </p:pic>
    </p:spTree>
    <p:extLst>
      <p:ext uri="{BB962C8B-B14F-4D97-AF65-F5344CB8AC3E}">
        <p14:creationId xmlns:p14="http://schemas.microsoft.com/office/powerpoint/2010/main" val="2190504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F64933C-E4AB-1143-AAE7-1A345C307F4E}"/>
              </a:ext>
            </a:extLst>
          </p:cNvPr>
          <p:cNvGrpSpPr/>
          <p:nvPr/>
        </p:nvGrpSpPr>
        <p:grpSpPr>
          <a:xfrm>
            <a:off x="8784787" y="1391250"/>
            <a:ext cx="3127055" cy="3139728"/>
            <a:chOff x="8326276" y="1199797"/>
            <a:chExt cx="3482414" cy="3359060"/>
          </a:xfrm>
        </p:grpSpPr>
        <p:pic>
          <p:nvPicPr>
            <p:cNvPr id="11" name="Picture 10" descr="Shape, icon, arrow&#10;&#10;Description automatically generated">
              <a:extLst>
                <a:ext uri="{FF2B5EF4-FFF2-40B4-BE49-F238E27FC236}">
                  <a16:creationId xmlns:a16="http://schemas.microsoft.com/office/drawing/2014/main" id="{6569AAD6-8AC4-244F-B3E9-EC43AB8DB660}"/>
                </a:ext>
              </a:extLst>
            </p:cNvPr>
            <p:cNvPicPr>
              <a:picLocks noChangeAspect="1"/>
            </p:cNvPicPr>
            <p:nvPr/>
          </p:nvPicPr>
          <p:blipFill>
            <a:blip r:embed="rId3"/>
            <a:stretch>
              <a:fillRect/>
            </a:stretch>
          </p:blipFill>
          <p:spPr>
            <a:xfrm>
              <a:off x="8326276" y="1199797"/>
              <a:ext cx="3482414" cy="3359060"/>
            </a:xfrm>
            <a:prstGeom prst="rect">
              <a:avLst/>
            </a:prstGeom>
          </p:spPr>
        </p:pic>
        <p:pic>
          <p:nvPicPr>
            <p:cNvPr id="10" name="Picture 9" descr="http://www.globalsearchnetwork.com/images/continuous-improvement.jpg">
              <a:extLst>
                <a:ext uri="{FF2B5EF4-FFF2-40B4-BE49-F238E27FC236}">
                  <a16:creationId xmlns:a16="http://schemas.microsoft.com/office/drawing/2014/main" id="{A92D48DF-A456-A349-8773-F568819C9286}"/>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12149" r="24937" b="13205"/>
            <a:stretch>
              <a:fillRect/>
            </a:stretch>
          </p:blipFill>
          <p:spPr bwMode="auto">
            <a:xfrm flipH="1">
              <a:off x="9156700" y="1981200"/>
              <a:ext cx="1876040" cy="194310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
        <p:nvSpPr>
          <p:cNvPr id="2" name="Title 1">
            <a:extLst>
              <a:ext uri="{FF2B5EF4-FFF2-40B4-BE49-F238E27FC236}">
                <a16:creationId xmlns:a16="http://schemas.microsoft.com/office/drawing/2014/main" id="{1EACAE75-F26D-504E-A048-38F00531AE3A}"/>
              </a:ext>
            </a:extLst>
          </p:cNvPr>
          <p:cNvSpPr>
            <a:spLocks noGrp="1"/>
          </p:cNvSpPr>
          <p:nvPr>
            <p:ph type="title"/>
          </p:nvPr>
        </p:nvSpPr>
        <p:spPr>
          <a:xfrm>
            <a:off x="561110" y="648653"/>
            <a:ext cx="9979890" cy="767687"/>
          </a:xfrm>
        </p:spPr>
        <p:txBody>
          <a:bodyPr/>
          <a:lstStyle/>
          <a:p>
            <a:r>
              <a:rPr lang="en-US" sz="3200" dirty="0">
                <a:solidFill>
                  <a:srgbClr val="7390D5"/>
                </a:solidFill>
                <a:latin typeface="Montserrat" pitchFamily="2" charset="77"/>
              </a:rPr>
              <a:t>Looking Out </a:t>
            </a:r>
            <a:r>
              <a:rPr lang="en-US" sz="3200" dirty="0">
                <a:latin typeface="Montserrat" pitchFamily="2" charset="77"/>
              </a:rPr>
              <a:t>– Looking In – Looking Forward</a:t>
            </a:r>
          </a:p>
        </p:txBody>
      </p:sp>
      <p:sp>
        <p:nvSpPr>
          <p:cNvPr id="6" name="Rectangle 1">
            <a:extLst>
              <a:ext uri="{FF2B5EF4-FFF2-40B4-BE49-F238E27FC236}">
                <a16:creationId xmlns:a16="http://schemas.microsoft.com/office/drawing/2014/main" id="{152659CB-CF20-0D41-AC92-8151E67D5B7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6176" rIns="0" bIns="0" numCol="1" anchor="ctr" anchorCtr="0" compatLnSpc="1">
            <a:prstTxWarp prst="textNoShape">
              <a:avLst/>
            </a:prstTxWarp>
            <a:spAutoFit/>
          </a:bodyPr>
          <a:lstStyle>
            <a:lvl1pPr eaLnBrk="0" fontAlgn="base" hangingPunct="0">
              <a:spcBef>
                <a:spcPct val="0"/>
              </a:spcBef>
              <a:spcAft>
                <a:spcPct val="0"/>
              </a:spcAft>
              <a:tabLst>
                <a:tab pos="411163" algn="l"/>
              </a:tabLst>
              <a:defRPr>
                <a:solidFill>
                  <a:schemeClr val="tx1"/>
                </a:solidFill>
                <a:latin typeface="Arial" panose="020B0604020202020204" pitchFamily="34" charset="0"/>
              </a:defRPr>
            </a:lvl1pPr>
            <a:lvl2pPr eaLnBrk="0" fontAlgn="base" hangingPunct="0">
              <a:spcBef>
                <a:spcPct val="0"/>
              </a:spcBef>
              <a:spcAft>
                <a:spcPct val="0"/>
              </a:spcAft>
              <a:tabLst>
                <a:tab pos="411163" algn="l"/>
              </a:tabLst>
              <a:defRPr>
                <a:solidFill>
                  <a:schemeClr val="tx1"/>
                </a:solidFill>
                <a:latin typeface="Arial" panose="020B0604020202020204" pitchFamily="34" charset="0"/>
              </a:defRPr>
            </a:lvl2pPr>
            <a:lvl3pPr eaLnBrk="0" fontAlgn="base" hangingPunct="0">
              <a:spcBef>
                <a:spcPct val="0"/>
              </a:spcBef>
              <a:spcAft>
                <a:spcPct val="0"/>
              </a:spcAft>
              <a:tabLst>
                <a:tab pos="411163" algn="l"/>
              </a:tabLst>
              <a:defRPr>
                <a:solidFill>
                  <a:schemeClr val="tx1"/>
                </a:solidFill>
                <a:latin typeface="Arial" panose="020B0604020202020204" pitchFamily="34" charset="0"/>
              </a:defRPr>
            </a:lvl3pPr>
            <a:lvl4pPr eaLnBrk="0" fontAlgn="base" hangingPunct="0">
              <a:spcBef>
                <a:spcPct val="0"/>
              </a:spcBef>
              <a:spcAft>
                <a:spcPct val="0"/>
              </a:spcAft>
              <a:tabLst>
                <a:tab pos="411163" algn="l"/>
              </a:tabLst>
              <a:defRPr>
                <a:solidFill>
                  <a:schemeClr val="tx1"/>
                </a:solidFill>
                <a:latin typeface="Arial" panose="020B0604020202020204" pitchFamily="34" charset="0"/>
              </a:defRPr>
            </a:lvl4pPr>
            <a:lvl5pPr eaLnBrk="0" fontAlgn="base" hangingPunct="0">
              <a:spcBef>
                <a:spcPct val="0"/>
              </a:spcBef>
              <a:spcAft>
                <a:spcPct val="0"/>
              </a:spcAft>
              <a:tabLst>
                <a:tab pos="411163" algn="l"/>
              </a:tabLst>
              <a:defRPr>
                <a:solidFill>
                  <a:schemeClr val="tx1"/>
                </a:solidFill>
                <a:latin typeface="Arial" panose="020B0604020202020204" pitchFamily="34" charset="0"/>
              </a:defRPr>
            </a:lvl5pPr>
            <a:lvl6pPr eaLnBrk="0" fontAlgn="base" hangingPunct="0">
              <a:spcBef>
                <a:spcPct val="0"/>
              </a:spcBef>
              <a:spcAft>
                <a:spcPct val="0"/>
              </a:spcAft>
              <a:tabLst>
                <a:tab pos="411163" algn="l"/>
              </a:tabLst>
              <a:defRPr>
                <a:solidFill>
                  <a:schemeClr val="tx1"/>
                </a:solidFill>
                <a:latin typeface="Arial" panose="020B0604020202020204" pitchFamily="34" charset="0"/>
              </a:defRPr>
            </a:lvl6pPr>
            <a:lvl7pPr eaLnBrk="0" fontAlgn="base" hangingPunct="0">
              <a:spcBef>
                <a:spcPct val="0"/>
              </a:spcBef>
              <a:spcAft>
                <a:spcPct val="0"/>
              </a:spcAft>
              <a:tabLst>
                <a:tab pos="411163" algn="l"/>
              </a:tabLst>
              <a:defRPr>
                <a:solidFill>
                  <a:schemeClr val="tx1"/>
                </a:solidFill>
                <a:latin typeface="Arial" panose="020B0604020202020204" pitchFamily="34" charset="0"/>
              </a:defRPr>
            </a:lvl7pPr>
            <a:lvl8pPr eaLnBrk="0" fontAlgn="base" hangingPunct="0">
              <a:spcBef>
                <a:spcPct val="0"/>
              </a:spcBef>
              <a:spcAft>
                <a:spcPct val="0"/>
              </a:spcAft>
              <a:tabLst>
                <a:tab pos="411163" algn="l"/>
              </a:tabLst>
              <a:defRPr>
                <a:solidFill>
                  <a:schemeClr val="tx1"/>
                </a:solidFill>
                <a:latin typeface="Arial" panose="020B0604020202020204" pitchFamily="34" charset="0"/>
              </a:defRPr>
            </a:lvl8pPr>
            <a:lvl9pPr eaLnBrk="0" fontAlgn="base" hangingPunct="0">
              <a:spcBef>
                <a:spcPct val="0"/>
              </a:spcBef>
              <a:spcAft>
                <a:spcPct val="0"/>
              </a:spcAft>
              <a:tabLst>
                <a:tab pos="4111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11163" algn="l"/>
              </a:tabLst>
            </a:pPr>
            <a:endParaRPr kumimoji="0" lang="en-US" altLang="en-US" sz="1400" b="1"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1163"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descr="PHCA_Logo_color.png">
            <a:extLst>
              <a:ext uri="{FF2B5EF4-FFF2-40B4-BE49-F238E27FC236}">
                <a16:creationId xmlns:a16="http://schemas.microsoft.com/office/drawing/2014/main" id="{985198CB-B751-5447-B15E-5393BD087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
        <p:nvSpPr>
          <p:cNvPr id="9" name="Content Placeholder 8">
            <a:extLst>
              <a:ext uri="{FF2B5EF4-FFF2-40B4-BE49-F238E27FC236}">
                <a16:creationId xmlns:a16="http://schemas.microsoft.com/office/drawing/2014/main" id="{70ECE6F2-B99A-B84B-AA23-8F8079D64D67}"/>
              </a:ext>
            </a:extLst>
          </p:cNvPr>
          <p:cNvSpPr>
            <a:spLocks noGrp="1"/>
          </p:cNvSpPr>
          <p:nvPr>
            <p:ph sz="half" idx="1"/>
          </p:nvPr>
        </p:nvSpPr>
        <p:spPr>
          <a:xfrm>
            <a:off x="383310" y="1483274"/>
            <a:ext cx="11082594" cy="4855238"/>
          </a:xfrm>
        </p:spPr>
        <p:txBody>
          <a:bodyPr>
            <a:normAutofit fontScale="92500"/>
          </a:bodyPr>
          <a:lstStyle/>
          <a:p>
            <a:r>
              <a:rPr lang="en-US" dirty="0">
                <a:latin typeface="Montserrat" pitchFamily="2" charset="77"/>
              </a:rPr>
              <a:t>Looking In</a:t>
            </a:r>
          </a:p>
          <a:p>
            <a:pPr lvl="1"/>
            <a:r>
              <a:rPr lang="en-US" dirty="0">
                <a:latin typeface="Montserrat" pitchFamily="2" charset="77"/>
              </a:rPr>
              <a:t>What are the things that you/your firm do best?</a:t>
            </a:r>
          </a:p>
          <a:p>
            <a:pPr lvl="1"/>
            <a:r>
              <a:rPr lang="en-US" dirty="0">
                <a:latin typeface="Montserrat" pitchFamily="2" charset="77"/>
              </a:rPr>
              <a:t>What are the gaps, barriers, and/or bottlenecks that</a:t>
            </a:r>
            <a:br>
              <a:rPr lang="en-US" dirty="0">
                <a:latin typeface="Montserrat" pitchFamily="2" charset="77"/>
              </a:rPr>
            </a:br>
            <a:r>
              <a:rPr lang="en-US" dirty="0">
                <a:latin typeface="Montserrat" pitchFamily="2" charset="77"/>
              </a:rPr>
              <a:t>get in the way of your delivering on your promises?</a:t>
            </a:r>
          </a:p>
          <a:p>
            <a:r>
              <a:rPr lang="en-US" dirty="0">
                <a:latin typeface="Montserrat" pitchFamily="2" charset="77"/>
              </a:rPr>
              <a:t>Looking Forward</a:t>
            </a:r>
          </a:p>
          <a:p>
            <a:pPr lvl="1"/>
            <a:r>
              <a:rPr lang="en-US" dirty="0">
                <a:latin typeface="Montserrat" pitchFamily="2" charset="77"/>
              </a:rPr>
              <a:t>What do you or your firm currently measure/track</a:t>
            </a:r>
            <a:br>
              <a:rPr lang="en-US" dirty="0">
                <a:latin typeface="Montserrat" pitchFamily="2" charset="77"/>
              </a:rPr>
            </a:br>
            <a:r>
              <a:rPr lang="en-US" dirty="0">
                <a:latin typeface="Montserrat" pitchFamily="2" charset="77"/>
              </a:rPr>
              <a:t>to evaluate how you are doing?</a:t>
            </a:r>
          </a:p>
          <a:p>
            <a:pPr lvl="1"/>
            <a:r>
              <a:rPr lang="en-US" dirty="0">
                <a:latin typeface="Montserrat" pitchFamily="2" charset="77"/>
              </a:rPr>
              <a:t>If you had a “dashboard” that provided key measures of how well your or your firm’s business is performing – what would be on that dashboard?</a:t>
            </a:r>
          </a:p>
          <a:p>
            <a:pPr lvl="1"/>
            <a:r>
              <a:rPr lang="en-US" dirty="0">
                <a:latin typeface="Montserrat" pitchFamily="2" charset="77"/>
              </a:rPr>
              <a:t>Do you or your firm have any strategic initiatives that are</a:t>
            </a:r>
            <a:br>
              <a:rPr lang="en-US" dirty="0">
                <a:latin typeface="Montserrat" pitchFamily="2" charset="77"/>
              </a:rPr>
            </a:br>
            <a:r>
              <a:rPr lang="en-US" dirty="0">
                <a:latin typeface="Montserrat" pitchFamily="2" charset="77"/>
              </a:rPr>
              <a:t>underway or under consideration?</a:t>
            </a:r>
          </a:p>
        </p:txBody>
      </p:sp>
    </p:spTree>
    <p:extLst>
      <p:ext uri="{BB962C8B-B14F-4D97-AF65-F5344CB8AC3E}">
        <p14:creationId xmlns:p14="http://schemas.microsoft.com/office/powerpoint/2010/main" val="216037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1FA1-E3EF-BA4B-9EBA-666CE117250B}"/>
              </a:ext>
            </a:extLst>
          </p:cNvPr>
          <p:cNvSpPr>
            <a:spLocks noGrp="1"/>
          </p:cNvSpPr>
          <p:nvPr>
            <p:ph type="title"/>
          </p:nvPr>
        </p:nvSpPr>
        <p:spPr/>
        <p:txBody>
          <a:bodyPr/>
          <a:lstStyle/>
          <a:p>
            <a:r>
              <a:rPr lang="en-US" dirty="0"/>
              <a:t>Possible Tools for Implementation</a:t>
            </a:r>
          </a:p>
        </p:txBody>
      </p:sp>
      <p:sp>
        <p:nvSpPr>
          <p:cNvPr id="3" name="Content Placeholder 2">
            <a:extLst>
              <a:ext uri="{FF2B5EF4-FFF2-40B4-BE49-F238E27FC236}">
                <a16:creationId xmlns:a16="http://schemas.microsoft.com/office/drawing/2014/main" id="{6D501A4C-17C4-654F-8B3B-25E150E90D12}"/>
              </a:ext>
            </a:extLst>
          </p:cNvPr>
          <p:cNvSpPr>
            <a:spLocks noGrp="1"/>
          </p:cNvSpPr>
          <p:nvPr>
            <p:ph idx="1"/>
          </p:nvPr>
        </p:nvSpPr>
        <p:spPr>
          <a:xfrm>
            <a:off x="561110" y="1621861"/>
            <a:ext cx="5623790" cy="4421752"/>
          </a:xfrm>
        </p:spPr>
        <p:txBody>
          <a:bodyPr>
            <a:normAutofit/>
          </a:bodyPr>
          <a:lstStyle/>
          <a:p>
            <a:r>
              <a:rPr lang="en-US" sz="3200" dirty="0">
                <a:latin typeface="Montserrat" pitchFamily="2" charset="77"/>
              </a:rPr>
              <a:t>SWOT Analysis</a:t>
            </a:r>
          </a:p>
          <a:p>
            <a:r>
              <a:rPr lang="en-US" sz="3200" dirty="0">
                <a:latin typeface="Montserrat" pitchFamily="2" charset="77"/>
              </a:rPr>
              <a:t>Opportunity Analysis and Action Plan</a:t>
            </a:r>
          </a:p>
          <a:p>
            <a:endParaRPr lang="en-US" sz="3200" dirty="0">
              <a:latin typeface="Montserrat" pitchFamily="2" charset="77"/>
            </a:endParaRPr>
          </a:p>
          <a:p>
            <a:endParaRPr lang="en-US" sz="3200" dirty="0">
              <a:latin typeface="Montserrat" pitchFamily="2" charset="77"/>
            </a:endParaRPr>
          </a:p>
        </p:txBody>
      </p:sp>
      <p:pic>
        <p:nvPicPr>
          <p:cNvPr id="4" name="Picture 3" descr="PHCA_Logo_color.png">
            <a:extLst>
              <a:ext uri="{FF2B5EF4-FFF2-40B4-BE49-F238E27FC236}">
                <a16:creationId xmlns:a16="http://schemas.microsoft.com/office/drawing/2014/main" id="{4D4F6286-E83F-9F48-A19F-CB590047F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8" name="Picture 7">
            <a:extLst>
              <a:ext uri="{FF2B5EF4-FFF2-40B4-BE49-F238E27FC236}">
                <a16:creationId xmlns:a16="http://schemas.microsoft.com/office/drawing/2014/main" id="{F927237C-2CDF-AFF6-B70C-2C1DCD8F557F}"/>
              </a:ext>
            </a:extLst>
          </p:cNvPr>
          <p:cNvPicPr>
            <a:picLocks noChangeAspect="1"/>
          </p:cNvPicPr>
          <p:nvPr/>
        </p:nvPicPr>
        <p:blipFill>
          <a:blip r:embed="rId4"/>
          <a:stretch>
            <a:fillRect/>
          </a:stretch>
        </p:blipFill>
        <p:spPr>
          <a:xfrm>
            <a:off x="0" y="3599478"/>
            <a:ext cx="6095998" cy="1284597"/>
          </a:xfrm>
          <a:prstGeom prst="rect">
            <a:avLst/>
          </a:prstGeom>
          <a:ln>
            <a:noFill/>
          </a:ln>
          <a:effectLst>
            <a:outerShdw blurRad="292100" dist="139700" dir="2700000" algn="tl" rotWithShape="0">
              <a:srgbClr val="333333">
                <a:alpha val="65000"/>
              </a:srgbClr>
            </a:outerShdw>
          </a:effectLst>
        </p:spPr>
      </p:pic>
      <p:pic>
        <p:nvPicPr>
          <p:cNvPr id="12" name="Picture 11" descr="Application, table&#10;&#10;Description automatically generated">
            <a:extLst>
              <a:ext uri="{FF2B5EF4-FFF2-40B4-BE49-F238E27FC236}">
                <a16:creationId xmlns:a16="http://schemas.microsoft.com/office/drawing/2014/main" id="{0D96FFC9-2224-E8DA-0646-3F6F901D3727}"/>
              </a:ext>
            </a:extLst>
          </p:cNvPr>
          <p:cNvPicPr>
            <a:picLocks noChangeAspect="1"/>
          </p:cNvPicPr>
          <p:nvPr/>
        </p:nvPicPr>
        <p:blipFill>
          <a:blip r:embed="rId5"/>
          <a:stretch>
            <a:fillRect/>
          </a:stretch>
        </p:blipFill>
        <p:spPr>
          <a:xfrm>
            <a:off x="6233041" y="1340234"/>
            <a:ext cx="5397849" cy="4953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6339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CA_Logo_color.png">
            <a:extLst>
              <a:ext uri="{FF2B5EF4-FFF2-40B4-BE49-F238E27FC236}">
                <a16:creationId xmlns:a16="http://schemas.microsoft.com/office/drawing/2014/main" id="{4D4F6286-E83F-9F48-A19F-CB590047F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6" name="Picture 5" descr="Table&#10;&#10;Description automatically generated">
            <a:extLst>
              <a:ext uri="{FF2B5EF4-FFF2-40B4-BE49-F238E27FC236}">
                <a16:creationId xmlns:a16="http://schemas.microsoft.com/office/drawing/2014/main" id="{98C2C381-3684-ED43-A6D1-6B2B269AA940}"/>
              </a:ext>
            </a:extLst>
          </p:cNvPr>
          <p:cNvPicPr>
            <a:picLocks noChangeAspect="1"/>
          </p:cNvPicPr>
          <p:nvPr/>
        </p:nvPicPr>
        <p:blipFill rotWithShape="1">
          <a:blip r:embed="rId4"/>
          <a:srcRect b="55332"/>
          <a:stretch/>
        </p:blipFill>
        <p:spPr>
          <a:xfrm>
            <a:off x="723145" y="593715"/>
            <a:ext cx="9250037" cy="566211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831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CA_Logo_color.png">
            <a:extLst>
              <a:ext uri="{FF2B5EF4-FFF2-40B4-BE49-F238E27FC236}">
                <a16:creationId xmlns:a16="http://schemas.microsoft.com/office/drawing/2014/main" id="{4D4F6286-E83F-9F48-A19F-CB590047F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6" name="Picture 5" descr="Table&#10;&#10;Description automatically generated">
            <a:extLst>
              <a:ext uri="{FF2B5EF4-FFF2-40B4-BE49-F238E27FC236}">
                <a16:creationId xmlns:a16="http://schemas.microsoft.com/office/drawing/2014/main" id="{98C2C381-3684-ED43-A6D1-6B2B269AA940}"/>
              </a:ext>
            </a:extLst>
          </p:cNvPr>
          <p:cNvPicPr>
            <a:picLocks noChangeAspect="1"/>
          </p:cNvPicPr>
          <p:nvPr/>
        </p:nvPicPr>
        <p:blipFill rotWithShape="1">
          <a:blip r:embed="rId4"/>
          <a:srcRect t="43598"/>
          <a:stretch/>
        </p:blipFill>
        <p:spPr>
          <a:xfrm>
            <a:off x="1202649" y="229444"/>
            <a:ext cx="8287521" cy="640553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4943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7698" y="1295400"/>
            <a:ext cx="7174302" cy="4584192"/>
          </a:xfrm>
        </p:spPr>
        <p:txBody>
          <a:bodyPr>
            <a:noAutofit/>
          </a:bodyPr>
          <a:lstStyle/>
          <a:p>
            <a:r>
              <a:rPr lang="en-US" sz="3600" dirty="0">
                <a:latin typeface="Montserrat" pitchFamily="2" charset="77"/>
              </a:rPr>
              <a:t>Number of At Bats</a:t>
            </a:r>
          </a:p>
          <a:p>
            <a:pPr lvl="1"/>
            <a:r>
              <a:rPr lang="en-US" sz="3600" dirty="0">
                <a:latin typeface="Montserrat" pitchFamily="2" charset="77"/>
              </a:rPr>
              <a:t>If you get in front of more</a:t>
            </a:r>
            <a:br>
              <a:rPr lang="en-US" sz="3600" dirty="0">
                <a:latin typeface="Montserrat" pitchFamily="2" charset="77"/>
              </a:rPr>
            </a:br>
            <a:r>
              <a:rPr lang="en-US" sz="3600" dirty="0">
                <a:latin typeface="Montserrat" pitchFamily="2" charset="77"/>
              </a:rPr>
              <a:t>Prospects – you will have more successes</a:t>
            </a:r>
          </a:p>
          <a:p>
            <a:r>
              <a:rPr lang="en-US" sz="3600" dirty="0">
                <a:latin typeface="Montserrat" pitchFamily="2" charset="77"/>
              </a:rPr>
              <a:t>Batting Average</a:t>
            </a:r>
          </a:p>
          <a:p>
            <a:pPr lvl="1"/>
            <a:r>
              <a:rPr lang="en-US" sz="3600" dirty="0">
                <a:latin typeface="Montserrat" pitchFamily="2" charset="77"/>
              </a:rPr>
              <a:t>If you raise your winning percentage – you will have more successes</a:t>
            </a:r>
          </a:p>
        </p:txBody>
      </p:sp>
      <p:sp>
        <p:nvSpPr>
          <p:cNvPr id="3" name="Title 2"/>
          <p:cNvSpPr>
            <a:spLocks noGrp="1"/>
          </p:cNvSpPr>
          <p:nvPr>
            <p:ph type="title"/>
          </p:nvPr>
        </p:nvSpPr>
        <p:spPr>
          <a:xfrm>
            <a:off x="586596" y="152400"/>
            <a:ext cx="9395604" cy="933450"/>
          </a:xfrm>
        </p:spPr>
        <p:txBody>
          <a:bodyPr/>
          <a:lstStyle/>
          <a:p>
            <a:pPr>
              <a:lnSpc>
                <a:spcPts val="4000"/>
              </a:lnSpc>
            </a:pPr>
            <a:r>
              <a:rPr lang="en-US" sz="4000" dirty="0">
                <a:latin typeface="Montserrat" pitchFamily="2" charset="77"/>
              </a:rPr>
              <a:t>Measure of Success “Total Bases” </a:t>
            </a:r>
          </a:p>
        </p:txBody>
      </p:sp>
      <p:pic>
        <p:nvPicPr>
          <p:cNvPr id="72706" name="Picture 2" descr="C:\Program Files\Microsoft Office\MEDIA\CAGCAT10\j0199036.wmf"/>
          <p:cNvPicPr>
            <a:picLocks noChangeAspect="1" noChangeArrowheads="1"/>
          </p:cNvPicPr>
          <p:nvPr/>
        </p:nvPicPr>
        <p:blipFill>
          <a:blip r:embed="rId3" cstate="print"/>
          <a:srcRect/>
          <a:stretch>
            <a:fillRect/>
          </a:stretch>
        </p:blipFill>
        <p:spPr bwMode="auto">
          <a:xfrm flipH="1">
            <a:off x="8191681" y="820309"/>
            <a:ext cx="3143428" cy="4742291"/>
          </a:xfrm>
          <a:prstGeom prst="rect">
            <a:avLst/>
          </a:prstGeom>
          <a:noFill/>
          <a:effectLst>
            <a:outerShdw blurRad="50800" dist="38100" dir="2700000" algn="tl" rotWithShape="0">
              <a:prstClr val="black">
                <a:alpha val="40000"/>
              </a:prstClr>
            </a:outerShdw>
          </a:effectLst>
        </p:spPr>
      </p:pic>
      <p:sp>
        <p:nvSpPr>
          <p:cNvPr id="4" name="Oval 3"/>
          <p:cNvSpPr/>
          <p:nvPr/>
        </p:nvSpPr>
        <p:spPr bwMode="auto">
          <a:xfrm>
            <a:off x="114663" y="963749"/>
            <a:ext cx="8077018" cy="28552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7" name="Picture 6" descr="PHCA_Logo_color.png">
            <a:extLst>
              <a:ext uri="{FF2B5EF4-FFF2-40B4-BE49-F238E27FC236}">
                <a16:creationId xmlns:a16="http://schemas.microsoft.com/office/drawing/2014/main" id="{1D4141DD-C1D1-D748-AE2B-61781BCC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3522330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idx="4294967295"/>
          </p:nvPr>
        </p:nvSpPr>
        <p:spPr>
          <a:xfrm>
            <a:off x="1007705" y="254000"/>
            <a:ext cx="9114195" cy="933450"/>
          </a:xfrm>
          <a:prstGeom prst="rect">
            <a:avLst/>
          </a:prstGeom>
        </p:spPr>
        <p:txBody>
          <a:bodyPr/>
          <a:lstStyle/>
          <a:p>
            <a:pPr>
              <a:defRPr/>
            </a:pPr>
            <a:r>
              <a:rPr lang="en-US" dirty="0">
                <a:solidFill>
                  <a:srgbClr val="3A486A"/>
                </a:solidFill>
                <a:latin typeface="Montserrat" pitchFamily="2" charset="77"/>
              </a:rPr>
              <a:t>Segmentation/Targeting/Positioning</a:t>
            </a:r>
          </a:p>
        </p:txBody>
      </p:sp>
      <p:sp>
        <p:nvSpPr>
          <p:cNvPr id="39940" name="Rectangle 3"/>
          <p:cNvSpPr>
            <a:spLocks noGrp="1" noChangeArrowheads="1"/>
          </p:cNvSpPr>
          <p:nvPr>
            <p:ph type="body" idx="4294967295"/>
          </p:nvPr>
        </p:nvSpPr>
        <p:spPr>
          <a:xfrm>
            <a:off x="1007706" y="1187450"/>
            <a:ext cx="9876194" cy="4781550"/>
          </a:xfrm>
          <a:prstGeom prst="rect">
            <a:avLst/>
          </a:prstGeom>
        </p:spPr>
        <p:txBody>
          <a:bodyPr>
            <a:noAutofit/>
          </a:bodyPr>
          <a:lstStyle/>
          <a:p>
            <a:pPr marL="0" indent="0">
              <a:lnSpc>
                <a:spcPct val="90000"/>
              </a:lnSpc>
              <a:buNone/>
              <a:defRPr/>
            </a:pPr>
            <a:r>
              <a:rPr lang="en-US" sz="3200" dirty="0">
                <a:solidFill>
                  <a:srgbClr val="22228B"/>
                </a:solidFill>
                <a:latin typeface="Montserrat" pitchFamily="2" charset="77"/>
              </a:rPr>
              <a:t>Three step process  </a:t>
            </a:r>
          </a:p>
          <a:p>
            <a:pPr marL="533400" indent="-533400">
              <a:lnSpc>
                <a:spcPct val="90000"/>
              </a:lnSpc>
              <a:buClr>
                <a:schemeClr val="accent6">
                  <a:lumMod val="75000"/>
                </a:schemeClr>
              </a:buClr>
              <a:buFontTx/>
              <a:buAutoNum type="arabicPeriod"/>
              <a:defRPr/>
            </a:pPr>
            <a:r>
              <a:rPr lang="en-US" sz="3200" b="1" dirty="0">
                <a:solidFill>
                  <a:srgbClr val="22228B"/>
                </a:solidFill>
                <a:latin typeface="Montserrat" pitchFamily="2" charset="77"/>
              </a:rPr>
              <a:t>Segmentation</a:t>
            </a:r>
            <a:r>
              <a:rPr lang="en-US" sz="3200" dirty="0">
                <a:solidFill>
                  <a:srgbClr val="22228B"/>
                </a:solidFill>
                <a:latin typeface="Montserrat" pitchFamily="2" charset="77"/>
              </a:rPr>
              <a:t>: Divide the universe of possible Clients/Projects in logical ways</a:t>
            </a:r>
          </a:p>
          <a:p>
            <a:pPr marL="533400" indent="-533400">
              <a:lnSpc>
                <a:spcPct val="90000"/>
              </a:lnSpc>
              <a:buClr>
                <a:schemeClr val="accent6">
                  <a:lumMod val="75000"/>
                </a:schemeClr>
              </a:buClr>
              <a:buFontTx/>
              <a:buAutoNum type="arabicPeriod"/>
              <a:defRPr/>
            </a:pPr>
            <a:r>
              <a:rPr lang="en-US" sz="3200" b="1" dirty="0">
                <a:solidFill>
                  <a:srgbClr val="22228B"/>
                </a:solidFill>
                <a:latin typeface="Montserrat" pitchFamily="2" charset="77"/>
              </a:rPr>
              <a:t>Targeting</a:t>
            </a:r>
            <a:r>
              <a:rPr lang="en-US" sz="3200" dirty="0">
                <a:solidFill>
                  <a:srgbClr val="22228B"/>
                </a:solidFill>
                <a:latin typeface="Montserrat" pitchFamily="2" charset="77"/>
              </a:rPr>
              <a:t>: Select which Clients/Projects are most logical for you to approach &amp; engage</a:t>
            </a:r>
          </a:p>
          <a:p>
            <a:pPr marL="533400" indent="-533400">
              <a:lnSpc>
                <a:spcPct val="90000"/>
              </a:lnSpc>
              <a:buClr>
                <a:schemeClr val="accent6">
                  <a:lumMod val="75000"/>
                </a:schemeClr>
              </a:buClr>
              <a:buFontTx/>
              <a:buAutoNum type="arabicPeriod"/>
              <a:defRPr/>
            </a:pPr>
            <a:r>
              <a:rPr lang="en-US" sz="3200" b="1" dirty="0">
                <a:solidFill>
                  <a:srgbClr val="22228B"/>
                </a:solidFill>
                <a:latin typeface="Montserrat" pitchFamily="2" charset="77"/>
              </a:rPr>
              <a:t>Positioning</a:t>
            </a:r>
            <a:r>
              <a:rPr lang="en-US" sz="3200" dirty="0">
                <a:solidFill>
                  <a:srgbClr val="22228B"/>
                </a:solidFill>
                <a:latin typeface="Montserrat" pitchFamily="2" charset="77"/>
              </a:rPr>
              <a:t>:  Optimize your services for the selected target segments </a:t>
            </a:r>
            <a:r>
              <a:rPr lang="en-US" sz="3200" u="sng" dirty="0">
                <a:solidFill>
                  <a:srgbClr val="22228B"/>
                </a:solidFill>
                <a:latin typeface="Montserrat" pitchFamily="2" charset="77"/>
              </a:rPr>
              <a:t>and</a:t>
            </a:r>
            <a:r>
              <a:rPr lang="en-US" sz="3200" dirty="0">
                <a:solidFill>
                  <a:srgbClr val="22228B"/>
                </a:solidFill>
                <a:latin typeface="Montserrat" pitchFamily="2" charset="77"/>
              </a:rPr>
              <a:t> create your marketing messages/materials to communicate and differentiate your capabilities, experience, and commitment</a:t>
            </a:r>
          </a:p>
        </p:txBody>
      </p:sp>
      <p:pic>
        <p:nvPicPr>
          <p:cNvPr id="5" name="Picture 4" descr="PHCA_Logo_color.png">
            <a:extLst>
              <a:ext uri="{FF2B5EF4-FFF2-40B4-BE49-F238E27FC236}">
                <a16:creationId xmlns:a16="http://schemas.microsoft.com/office/drawing/2014/main" id="{0C06F3A3-B146-8C48-8084-0DE8674C5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244437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Effect transition="in" filter="checkerboard(across)">
                                      <p:cBhvr>
                                        <p:cTn id="7" dur="500"/>
                                        <p:tgtEl>
                                          <p:spTgt spid="399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940">
                                            <p:txEl>
                                              <p:pRg st="1" end="1"/>
                                            </p:txEl>
                                          </p:spTgt>
                                        </p:tgtEl>
                                        <p:attrNameLst>
                                          <p:attrName>style.visibility</p:attrName>
                                        </p:attrNameLst>
                                      </p:cBhvr>
                                      <p:to>
                                        <p:strVal val="visible"/>
                                      </p:to>
                                    </p:set>
                                    <p:animEffect transition="in" filter="checkerboard(across)">
                                      <p:cBhvr>
                                        <p:cTn id="12" dur="500"/>
                                        <p:tgtEl>
                                          <p:spTgt spid="399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9940">
                                            <p:txEl>
                                              <p:pRg st="2" end="2"/>
                                            </p:txEl>
                                          </p:spTgt>
                                        </p:tgtEl>
                                        <p:attrNameLst>
                                          <p:attrName>style.visibility</p:attrName>
                                        </p:attrNameLst>
                                      </p:cBhvr>
                                      <p:to>
                                        <p:strVal val="visible"/>
                                      </p:to>
                                    </p:set>
                                    <p:animEffect transition="in" filter="checkerboard(across)">
                                      <p:cBhvr>
                                        <p:cTn id="17" dur="500"/>
                                        <p:tgtEl>
                                          <p:spTgt spid="399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9940">
                                            <p:txEl>
                                              <p:pRg st="3" end="3"/>
                                            </p:txEl>
                                          </p:spTgt>
                                        </p:tgtEl>
                                        <p:attrNameLst>
                                          <p:attrName>style.visibility</p:attrName>
                                        </p:attrNameLst>
                                      </p:cBhvr>
                                      <p:to>
                                        <p:strVal val="visible"/>
                                      </p:to>
                                    </p:set>
                                    <p:animEffect transition="in" filter="checkerboard(across)">
                                      <p:cBhvr>
                                        <p:cTn id="22" dur="500"/>
                                        <p:tgtEl>
                                          <p:spTgt spid="399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01-05 at 2.22.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124200"/>
            <a:ext cx="1600200" cy="1295400"/>
          </a:xfrm>
          <a:prstGeom prst="rect">
            <a:avLst/>
          </a:prstGeom>
        </p:spPr>
      </p:pic>
      <p:pic>
        <p:nvPicPr>
          <p:cNvPr id="9" name="Picture 8" descr="Screen shot 2012-01-05 at 2.22.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600200"/>
            <a:ext cx="342900" cy="4724400"/>
          </a:xfrm>
          <a:prstGeom prst="rect">
            <a:avLst/>
          </a:prstGeom>
        </p:spPr>
      </p:pic>
      <p:pic>
        <p:nvPicPr>
          <p:cNvPr id="2" name="Picture 1" descr="Screen shot 2012-01-05 at 5.25.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824" y="1454534"/>
            <a:ext cx="3937172" cy="3945031"/>
          </a:xfrm>
          <a:prstGeom prst="rect">
            <a:avLst/>
          </a:prstGeom>
          <a:ln>
            <a:noFill/>
          </a:ln>
          <a:effectLst>
            <a:softEdge rad="112500"/>
          </a:effectLst>
        </p:spPr>
      </p:pic>
      <p:sp>
        <p:nvSpPr>
          <p:cNvPr id="7" name="Content Placeholder 6"/>
          <p:cNvSpPr>
            <a:spLocks noGrp="1"/>
          </p:cNvSpPr>
          <p:nvPr>
            <p:ph idx="1"/>
          </p:nvPr>
        </p:nvSpPr>
        <p:spPr>
          <a:xfrm>
            <a:off x="723900" y="1371817"/>
            <a:ext cx="6134100" cy="4648200"/>
          </a:xfrm>
        </p:spPr>
        <p:txBody>
          <a:bodyPr>
            <a:noAutofit/>
          </a:bodyPr>
          <a:lstStyle/>
          <a:p>
            <a:pPr marL="0" indent="0">
              <a:buNone/>
            </a:pPr>
            <a:r>
              <a:rPr lang="en-US" sz="3600" dirty="0">
                <a:latin typeface="Montserrat" pitchFamily="2" charset="77"/>
              </a:rPr>
              <a:t>Consider Segmenting by:</a:t>
            </a:r>
          </a:p>
          <a:p>
            <a:pPr lvl="1"/>
            <a:r>
              <a:rPr lang="en-US" sz="3200" dirty="0">
                <a:latin typeface="Montserrat" pitchFamily="2" charset="77"/>
              </a:rPr>
              <a:t>Demographic factors</a:t>
            </a:r>
            <a:br>
              <a:rPr lang="en-US" sz="3200" dirty="0">
                <a:latin typeface="Montserrat" pitchFamily="2" charset="77"/>
              </a:rPr>
            </a:br>
            <a:r>
              <a:rPr lang="en-US" sz="3200" dirty="0">
                <a:latin typeface="Montserrat" pitchFamily="2" charset="77"/>
              </a:rPr>
              <a:t>(age, family, income, etc.)</a:t>
            </a:r>
          </a:p>
          <a:p>
            <a:pPr lvl="1"/>
            <a:r>
              <a:rPr lang="en-US" sz="3200" dirty="0">
                <a:latin typeface="Montserrat" pitchFamily="2" charset="77"/>
              </a:rPr>
              <a:t>Specific Needs/Priorities/</a:t>
            </a:r>
            <a:br>
              <a:rPr lang="en-US" sz="3200" dirty="0">
                <a:latin typeface="Montserrat" pitchFamily="2" charset="77"/>
              </a:rPr>
            </a:br>
            <a:r>
              <a:rPr lang="en-US" sz="3200" dirty="0">
                <a:latin typeface="Montserrat" pitchFamily="2" charset="77"/>
              </a:rPr>
              <a:t>Preferences </a:t>
            </a:r>
          </a:p>
          <a:p>
            <a:pPr lvl="1"/>
            <a:r>
              <a:rPr lang="en-US" sz="3200" dirty="0">
                <a:latin typeface="Montserrat" pitchFamily="2" charset="77"/>
              </a:rPr>
              <a:t>Geography (primary</a:t>
            </a:r>
            <a:br>
              <a:rPr lang="en-US" sz="3200" dirty="0">
                <a:latin typeface="Montserrat" pitchFamily="2" charset="77"/>
              </a:rPr>
            </a:br>
            <a:r>
              <a:rPr lang="en-US" sz="3200" dirty="0">
                <a:latin typeface="Montserrat" pitchFamily="2" charset="77"/>
              </a:rPr>
              <a:t>and served)</a:t>
            </a:r>
          </a:p>
        </p:txBody>
      </p:sp>
      <p:sp>
        <p:nvSpPr>
          <p:cNvPr id="46083" name="Title 5"/>
          <p:cNvSpPr>
            <a:spLocks noGrp="1"/>
          </p:cNvSpPr>
          <p:nvPr>
            <p:ph type="title"/>
          </p:nvPr>
        </p:nvSpPr>
        <p:spPr>
          <a:xfrm>
            <a:off x="1007706" y="228601"/>
            <a:ext cx="7755294" cy="733425"/>
          </a:xfrm>
        </p:spPr>
        <p:txBody>
          <a:bodyPr/>
          <a:lstStyle/>
          <a:p>
            <a:r>
              <a:rPr lang="en-US" sz="4000" dirty="0">
                <a:latin typeface="Montserrat" pitchFamily="2" charset="77"/>
              </a:rPr>
              <a:t>Segmentation</a:t>
            </a:r>
          </a:p>
        </p:txBody>
      </p:sp>
      <p:sp>
        <p:nvSpPr>
          <p:cNvPr id="3" name="TextBox 2"/>
          <p:cNvSpPr txBox="1"/>
          <p:nvPr/>
        </p:nvSpPr>
        <p:spPr>
          <a:xfrm>
            <a:off x="3276600" y="5437372"/>
            <a:ext cx="61341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Montserrat" pitchFamily="2" charset="77"/>
                <a:ea typeface="+mn-ea"/>
                <a:cs typeface="+mn-cs"/>
              </a:rPr>
              <a:t>The key…</a:t>
            </a:r>
            <a:br>
              <a:rPr kumimoji="0" lang="en-US" sz="3200" b="0" i="0" u="none" strike="noStrike" kern="1200" cap="none" spc="0" normalizeH="0" baseline="0" noProof="0" dirty="0">
                <a:ln>
                  <a:noFill/>
                </a:ln>
                <a:solidFill>
                  <a:srgbClr val="800000"/>
                </a:solidFill>
                <a:effectLst/>
                <a:uLnTx/>
                <a:uFillTx/>
                <a:latin typeface="Montserrat" pitchFamily="2" charset="77"/>
                <a:ea typeface="+mn-ea"/>
                <a:cs typeface="+mn-cs"/>
              </a:rPr>
            </a:br>
            <a:r>
              <a:rPr kumimoji="0" lang="en-US" sz="3200" b="0" i="0" u="none" strike="noStrike" kern="1200" cap="none" spc="0" normalizeH="0" baseline="0" noProof="0" dirty="0">
                <a:ln>
                  <a:noFill/>
                </a:ln>
                <a:solidFill>
                  <a:srgbClr val="800000"/>
                </a:solidFill>
                <a:effectLst/>
                <a:uLnTx/>
                <a:uFillTx/>
                <a:latin typeface="Montserrat" pitchFamily="2" charset="77"/>
                <a:ea typeface="+mn-ea"/>
                <a:cs typeface="+mn-cs"/>
              </a:rPr>
              <a:t>Identifiable and Reachable</a:t>
            </a:r>
          </a:p>
        </p:txBody>
      </p:sp>
      <p:pic>
        <p:nvPicPr>
          <p:cNvPr id="10" name="Picture 9" descr="PHCA_Logo_color.png">
            <a:extLst>
              <a:ext uri="{FF2B5EF4-FFF2-40B4-BE49-F238E27FC236}">
                <a16:creationId xmlns:a16="http://schemas.microsoft.com/office/drawing/2014/main" id="{17D1DF45-21E1-3747-95A3-669134CB6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5941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1065244" y="1162270"/>
            <a:ext cx="8281955" cy="5089240"/>
          </a:xfrm>
        </p:spPr>
        <p:txBody>
          <a:bodyPr>
            <a:normAutofit fontScale="92500"/>
          </a:bodyPr>
          <a:lstStyle/>
          <a:p>
            <a:r>
              <a:rPr lang="en-US" sz="3200" dirty="0">
                <a:latin typeface="Montserrat" pitchFamily="2" charset="77"/>
              </a:rPr>
              <a:t>Target the segment or segments that:</a:t>
            </a:r>
          </a:p>
          <a:p>
            <a:pPr lvl="1"/>
            <a:r>
              <a:rPr lang="en-US" sz="3000" dirty="0">
                <a:latin typeface="Montserrat" pitchFamily="2" charset="77"/>
              </a:rPr>
              <a:t>Have a high percentage of your </a:t>
            </a:r>
            <a:br>
              <a:rPr lang="en-US" sz="3000" dirty="0">
                <a:latin typeface="Montserrat" pitchFamily="2" charset="77"/>
              </a:rPr>
            </a:br>
            <a:r>
              <a:rPr lang="en-US" sz="3000" dirty="0">
                <a:latin typeface="Montserrat" pitchFamily="2" charset="77"/>
              </a:rPr>
              <a:t>“Ideal Clients/Projects”</a:t>
            </a:r>
          </a:p>
          <a:p>
            <a:pPr lvl="2"/>
            <a:r>
              <a:rPr lang="en-US" sz="2600" dirty="0">
                <a:latin typeface="Montserrat" pitchFamily="2" charset="77"/>
              </a:rPr>
              <a:t>Personal and financial profiles</a:t>
            </a:r>
          </a:p>
          <a:p>
            <a:pPr lvl="2"/>
            <a:r>
              <a:rPr lang="en-US" sz="2600" dirty="0">
                <a:latin typeface="Montserrat" pitchFamily="2" charset="77"/>
              </a:rPr>
              <a:t>Likely needs/priorities/preferences</a:t>
            </a:r>
          </a:p>
          <a:p>
            <a:pPr lvl="2"/>
            <a:r>
              <a:rPr lang="en-US" sz="2600" dirty="0">
                <a:latin typeface="Montserrat" pitchFamily="2" charset="77"/>
              </a:rPr>
              <a:t>Point of view</a:t>
            </a:r>
          </a:p>
          <a:p>
            <a:pPr lvl="1"/>
            <a:r>
              <a:rPr lang="en-US" sz="3000" dirty="0">
                <a:latin typeface="Montserrat" pitchFamily="2" charset="77"/>
              </a:rPr>
              <a:t>Make logical business sense</a:t>
            </a:r>
          </a:p>
          <a:p>
            <a:pPr lvl="2"/>
            <a:r>
              <a:rPr lang="en-US" sz="2600" dirty="0">
                <a:latin typeface="Montserrat" pitchFamily="2" charset="77"/>
              </a:rPr>
              <a:t>Fit with your expertise and capabilities</a:t>
            </a:r>
          </a:p>
          <a:p>
            <a:pPr lvl="2"/>
            <a:r>
              <a:rPr lang="en-US" sz="2600" dirty="0">
                <a:latin typeface="Montserrat" pitchFamily="2" charset="77"/>
              </a:rPr>
              <a:t>Fit with your desired mix of Clients/Projects</a:t>
            </a:r>
          </a:p>
          <a:p>
            <a:pPr lvl="2"/>
            <a:r>
              <a:rPr lang="en-US" sz="2600" dirty="0">
                <a:latin typeface="Montserrat" pitchFamily="2" charset="77"/>
              </a:rPr>
              <a:t>And/or fit with your aspirations for the future</a:t>
            </a:r>
          </a:p>
        </p:txBody>
      </p:sp>
      <p:sp>
        <p:nvSpPr>
          <p:cNvPr id="47107" name="Title 2"/>
          <p:cNvSpPr>
            <a:spLocks noGrp="1"/>
          </p:cNvSpPr>
          <p:nvPr>
            <p:ph type="title"/>
          </p:nvPr>
        </p:nvSpPr>
        <p:spPr>
          <a:xfrm>
            <a:off x="1065245" y="304801"/>
            <a:ext cx="7850155" cy="733425"/>
          </a:xfrm>
        </p:spPr>
        <p:txBody>
          <a:bodyPr/>
          <a:lstStyle/>
          <a:p>
            <a:r>
              <a:rPr lang="en-US" sz="4400" dirty="0">
                <a:latin typeface="Montserrat" pitchFamily="2" charset="77"/>
              </a:rPr>
              <a:t>Targeting</a:t>
            </a:r>
          </a:p>
        </p:txBody>
      </p:sp>
      <p:pic>
        <p:nvPicPr>
          <p:cNvPr id="6" name="Picture 5" descr="PHCA_Logo_color.png">
            <a:extLst>
              <a:ext uri="{FF2B5EF4-FFF2-40B4-BE49-F238E27FC236}">
                <a16:creationId xmlns:a16="http://schemas.microsoft.com/office/drawing/2014/main" id="{8C2C912B-BE46-7849-B8A8-899747F35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7BD4997-95B7-1742-B91C-1C658E87A948}"/>
              </a:ext>
            </a:extLst>
          </p:cNvPr>
          <p:cNvPicPr>
            <a:picLocks noChangeAspect="1"/>
          </p:cNvPicPr>
          <p:nvPr/>
        </p:nvPicPr>
        <p:blipFill>
          <a:blip r:embed="rId4"/>
          <a:stretch>
            <a:fillRect/>
          </a:stretch>
        </p:blipFill>
        <p:spPr>
          <a:xfrm>
            <a:off x="7808944" y="1911902"/>
            <a:ext cx="3051629" cy="2819124"/>
          </a:xfrm>
          <a:prstGeom prst="rect">
            <a:avLst/>
          </a:prstGeom>
        </p:spPr>
      </p:pic>
    </p:spTree>
    <p:extLst>
      <p:ext uri="{BB962C8B-B14F-4D97-AF65-F5344CB8AC3E}">
        <p14:creationId xmlns:p14="http://schemas.microsoft.com/office/powerpoint/2010/main" val="4097091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1"/>
          </p:nvPr>
        </p:nvSpPr>
        <p:spPr>
          <a:xfrm>
            <a:off x="825269" y="1210565"/>
            <a:ext cx="6314639" cy="4664788"/>
          </a:xfrm>
        </p:spPr>
        <p:txBody>
          <a:bodyPr>
            <a:noAutofit/>
          </a:bodyPr>
          <a:lstStyle/>
          <a:p>
            <a:r>
              <a:rPr lang="en-US" dirty="0">
                <a:latin typeface="Montserrat" pitchFamily="2" charset="77"/>
              </a:rPr>
              <a:t>For your Target Market(s), what</a:t>
            </a:r>
          </a:p>
          <a:p>
            <a:pPr lvl="1"/>
            <a:r>
              <a:rPr lang="en-US" dirty="0">
                <a:latin typeface="Montserrat" pitchFamily="2" charset="77"/>
              </a:rPr>
              <a:t>Needs do you meet</a:t>
            </a:r>
          </a:p>
          <a:p>
            <a:pPr lvl="1"/>
            <a:r>
              <a:rPr lang="en-US" dirty="0">
                <a:latin typeface="Montserrat" pitchFamily="2" charset="77"/>
              </a:rPr>
              <a:t>Problems do you solve</a:t>
            </a:r>
          </a:p>
          <a:p>
            <a:pPr lvl="1"/>
            <a:r>
              <a:rPr lang="en-US" dirty="0">
                <a:latin typeface="Montserrat" pitchFamily="2" charset="77"/>
              </a:rPr>
              <a:t>Opportunities do you provide</a:t>
            </a:r>
          </a:p>
          <a:p>
            <a:r>
              <a:rPr lang="en-US" dirty="0">
                <a:latin typeface="Montserrat" pitchFamily="2" charset="77"/>
              </a:rPr>
              <a:t>How does what you offer</a:t>
            </a:r>
          </a:p>
          <a:p>
            <a:pPr lvl="1"/>
            <a:r>
              <a:rPr lang="en-US" dirty="0">
                <a:latin typeface="Montserrat" pitchFamily="2" charset="77"/>
              </a:rPr>
              <a:t>Reduce Risk</a:t>
            </a:r>
          </a:p>
          <a:p>
            <a:pPr lvl="1"/>
            <a:r>
              <a:rPr lang="en-US" dirty="0">
                <a:latin typeface="Montserrat" pitchFamily="2" charset="77"/>
              </a:rPr>
              <a:t>Make things Faster or Easier</a:t>
            </a:r>
          </a:p>
          <a:p>
            <a:pPr lvl="1"/>
            <a:r>
              <a:rPr lang="en-US" dirty="0">
                <a:latin typeface="Montserrat" pitchFamily="2" charset="77"/>
              </a:rPr>
              <a:t>Deliver a Better Outcome</a:t>
            </a:r>
          </a:p>
          <a:p>
            <a:pPr lvl="1"/>
            <a:r>
              <a:rPr lang="en-US" dirty="0">
                <a:latin typeface="Montserrat" pitchFamily="2" charset="77"/>
              </a:rPr>
              <a:t>Provide Superior Value</a:t>
            </a:r>
          </a:p>
          <a:p>
            <a:r>
              <a:rPr lang="en-US" dirty="0">
                <a:latin typeface="Montserrat" pitchFamily="2" charset="77"/>
              </a:rPr>
              <a:t>What is your Evidence/Proof?</a:t>
            </a:r>
          </a:p>
        </p:txBody>
      </p:sp>
      <p:pic>
        <p:nvPicPr>
          <p:cNvPr id="5" name="Picture 4" descr="PHCA_Logo_color.png">
            <a:extLst>
              <a:ext uri="{FF2B5EF4-FFF2-40B4-BE49-F238E27FC236}">
                <a16:creationId xmlns:a16="http://schemas.microsoft.com/office/drawing/2014/main" id="{A1E090FF-D1C7-E24E-981E-683DC6A5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6" name="Title 2">
            <a:extLst>
              <a:ext uri="{FF2B5EF4-FFF2-40B4-BE49-F238E27FC236}">
                <a16:creationId xmlns:a16="http://schemas.microsoft.com/office/drawing/2014/main" id="{8210EF68-DF90-8247-8116-89A1F4DE54DD}"/>
              </a:ext>
            </a:extLst>
          </p:cNvPr>
          <p:cNvSpPr txBox="1">
            <a:spLocks/>
          </p:cNvSpPr>
          <p:nvPr/>
        </p:nvSpPr>
        <p:spPr bwMode="gray">
          <a:xfrm>
            <a:off x="1065245" y="304801"/>
            <a:ext cx="8929655" cy="7334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rgbClr val="32476E"/>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2476E"/>
                </a:solidFill>
                <a:effectLst/>
                <a:uLnTx/>
                <a:uFillTx/>
                <a:latin typeface="Montserrat" pitchFamily="2" charset="77"/>
                <a:ea typeface="+mj-ea"/>
                <a:cs typeface="Arial" panose="020B0604020202020204" pitchFamily="34" charset="0"/>
              </a:rPr>
              <a:t>Positioning</a:t>
            </a:r>
          </a:p>
        </p:txBody>
      </p:sp>
      <p:grpSp>
        <p:nvGrpSpPr>
          <p:cNvPr id="49166" name="Group 635">
            <a:extLst>
              <a:ext uri="{FF2B5EF4-FFF2-40B4-BE49-F238E27FC236}">
                <a16:creationId xmlns:a16="http://schemas.microsoft.com/office/drawing/2014/main" id="{4CB78F5D-3A95-3126-8A04-61E905F7CA4A}"/>
              </a:ext>
            </a:extLst>
          </p:cNvPr>
          <p:cNvGrpSpPr>
            <a:grpSpLocks/>
          </p:cNvGrpSpPr>
          <p:nvPr/>
        </p:nvGrpSpPr>
        <p:grpSpPr bwMode="auto">
          <a:xfrm>
            <a:off x="7284202" y="1859799"/>
            <a:ext cx="3628595" cy="3726455"/>
            <a:chOff x="3725" y="2708"/>
            <a:chExt cx="1534" cy="1437"/>
          </a:xfrm>
        </p:grpSpPr>
        <p:sp>
          <p:nvSpPr>
            <p:cNvPr id="49167" name="Freeform 636">
              <a:extLst>
                <a:ext uri="{FF2B5EF4-FFF2-40B4-BE49-F238E27FC236}">
                  <a16:creationId xmlns:a16="http://schemas.microsoft.com/office/drawing/2014/main" id="{9970983A-C214-41BB-3784-7BCDCBC9F2C9}"/>
                </a:ext>
              </a:extLst>
            </p:cNvPr>
            <p:cNvSpPr>
              <a:spLocks/>
            </p:cNvSpPr>
            <p:nvPr/>
          </p:nvSpPr>
          <p:spPr bwMode="auto">
            <a:xfrm>
              <a:off x="3742" y="2708"/>
              <a:ext cx="1517" cy="1437"/>
            </a:xfrm>
            <a:custGeom>
              <a:avLst/>
              <a:gdLst>
                <a:gd name="T0" fmla="*/ 0 w 1105"/>
                <a:gd name="T1" fmla="*/ 8348 h 1221"/>
                <a:gd name="T2" fmla="*/ 26254 w 1105"/>
                <a:gd name="T3" fmla="*/ 11940 h 1221"/>
                <a:gd name="T4" fmla="*/ 79224 w 1105"/>
                <a:gd name="T5" fmla="*/ 10963 h 1221"/>
                <a:gd name="T6" fmla="*/ 93373 w 1105"/>
                <a:gd name="T7" fmla="*/ 2805 h 1221"/>
                <a:gd name="T8" fmla="*/ 74761 w 1105"/>
                <a:gd name="T9" fmla="*/ 0 h 1221"/>
                <a:gd name="T10" fmla="*/ 1344 w 1105"/>
                <a:gd name="T11" fmla="*/ 6162 h 1221"/>
                <a:gd name="T12" fmla="*/ 0 w 1105"/>
                <a:gd name="T13" fmla="*/ 8348 h 1221"/>
                <a:gd name="T14" fmla="*/ 0 w 1105"/>
                <a:gd name="T15" fmla="*/ 8348 h 1221"/>
                <a:gd name="T16" fmla="*/ 0 60000 65536"/>
                <a:gd name="T17" fmla="*/ 0 60000 65536"/>
                <a:gd name="T18" fmla="*/ 0 60000 65536"/>
                <a:gd name="T19" fmla="*/ 0 60000 65536"/>
                <a:gd name="T20" fmla="*/ 0 60000 65536"/>
                <a:gd name="T21" fmla="*/ 0 60000 65536"/>
                <a:gd name="T22" fmla="*/ 0 60000 65536"/>
                <a:gd name="T23" fmla="*/ 0 60000 65536"/>
                <a:gd name="T24" fmla="*/ 0 w 1105"/>
                <a:gd name="T25" fmla="*/ 0 h 1221"/>
                <a:gd name="T26" fmla="*/ 1105 w 1105"/>
                <a:gd name="T27" fmla="*/ 1221 h 12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5" h="1221">
                  <a:moveTo>
                    <a:pt x="0" y="853"/>
                  </a:moveTo>
                  <a:lnTo>
                    <a:pt x="311" y="1221"/>
                  </a:lnTo>
                  <a:lnTo>
                    <a:pt x="938" y="1121"/>
                  </a:lnTo>
                  <a:lnTo>
                    <a:pt x="1105" y="286"/>
                  </a:lnTo>
                  <a:lnTo>
                    <a:pt x="885" y="0"/>
                  </a:lnTo>
                  <a:lnTo>
                    <a:pt x="16" y="630"/>
                  </a:lnTo>
                  <a:lnTo>
                    <a:pt x="0" y="853"/>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68" name="Freeform 637">
              <a:extLst>
                <a:ext uri="{FF2B5EF4-FFF2-40B4-BE49-F238E27FC236}">
                  <a16:creationId xmlns:a16="http://schemas.microsoft.com/office/drawing/2014/main" id="{3C744C8C-454E-5114-96EF-4511EF04B072}"/>
                </a:ext>
              </a:extLst>
            </p:cNvPr>
            <p:cNvSpPr>
              <a:spLocks/>
            </p:cNvSpPr>
            <p:nvPr/>
          </p:nvSpPr>
          <p:spPr bwMode="auto">
            <a:xfrm>
              <a:off x="3779" y="3168"/>
              <a:ext cx="413" cy="553"/>
            </a:xfrm>
            <a:custGeom>
              <a:avLst/>
              <a:gdLst>
                <a:gd name="T0" fmla="*/ 0 w 413"/>
                <a:gd name="T1" fmla="*/ 537 h 553"/>
                <a:gd name="T2" fmla="*/ 0 w 413"/>
                <a:gd name="T3" fmla="*/ 397 h 553"/>
                <a:gd name="T4" fmla="*/ 55 w 413"/>
                <a:gd name="T5" fmla="*/ 170 h 553"/>
                <a:gd name="T6" fmla="*/ 110 w 413"/>
                <a:gd name="T7" fmla="*/ 4 h 553"/>
                <a:gd name="T8" fmla="*/ 399 w 413"/>
                <a:gd name="T9" fmla="*/ 0 h 553"/>
                <a:gd name="T10" fmla="*/ 393 w 413"/>
                <a:gd name="T11" fmla="*/ 58 h 553"/>
                <a:gd name="T12" fmla="*/ 413 w 413"/>
                <a:gd name="T13" fmla="*/ 224 h 553"/>
                <a:gd name="T14" fmla="*/ 402 w 413"/>
                <a:gd name="T15" fmla="*/ 301 h 553"/>
                <a:gd name="T16" fmla="*/ 308 w 413"/>
                <a:gd name="T17" fmla="*/ 484 h 553"/>
                <a:gd name="T18" fmla="*/ 294 w 413"/>
                <a:gd name="T19" fmla="*/ 394 h 553"/>
                <a:gd name="T20" fmla="*/ 302 w 413"/>
                <a:gd name="T21" fmla="*/ 314 h 553"/>
                <a:gd name="T22" fmla="*/ 265 w 413"/>
                <a:gd name="T23" fmla="*/ 213 h 553"/>
                <a:gd name="T24" fmla="*/ 111 w 413"/>
                <a:gd name="T25" fmla="*/ 553 h 553"/>
                <a:gd name="T26" fmla="*/ 0 w 413"/>
                <a:gd name="T27" fmla="*/ 537 h 553"/>
                <a:gd name="T28" fmla="*/ 0 w 413"/>
                <a:gd name="T29" fmla="*/ 537 h 5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3"/>
                <a:gd name="T46" fmla="*/ 0 h 553"/>
                <a:gd name="T47" fmla="*/ 413 w 413"/>
                <a:gd name="T48" fmla="*/ 553 h 5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3" h="553">
                  <a:moveTo>
                    <a:pt x="0" y="537"/>
                  </a:moveTo>
                  <a:lnTo>
                    <a:pt x="0" y="397"/>
                  </a:lnTo>
                  <a:lnTo>
                    <a:pt x="55" y="170"/>
                  </a:lnTo>
                  <a:lnTo>
                    <a:pt x="110" y="4"/>
                  </a:lnTo>
                  <a:lnTo>
                    <a:pt x="399" y="0"/>
                  </a:lnTo>
                  <a:lnTo>
                    <a:pt x="393" y="58"/>
                  </a:lnTo>
                  <a:lnTo>
                    <a:pt x="413" y="224"/>
                  </a:lnTo>
                  <a:lnTo>
                    <a:pt x="402" y="301"/>
                  </a:lnTo>
                  <a:lnTo>
                    <a:pt x="308" y="484"/>
                  </a:lnTo>
                  <a:lnTo>
                    <a:pt x="294" y="394"/>
                  </a:lnTo>
                  <a:lnTo>
                    <a:pt x="302" y="314"/>
                  </a:lnTo>
                  <a:lnTo>
                    <a:pt x="265" y="213"/>
                  </a:lnTo>
                  <a:lnTo>
                    <a:pt x="111" y="553"/>
                  </a:lnTo>
                  <a:lnTo>
                    <a:pt x="0" y="537"/>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69" name="Freeform 638">
              <a:extLst>
                <a:ext uri="{FF2B5EF4-FFF2-40B4-BE49-F238E27FC236}">
                  <a16:creationId xmlns:a16="http://schemas.microsoft.com/office/drawing/2014/main" id="{2D16BCB4-0E65-7880-4FB0-52C039CCF37F}"/>
                </a:ext>
              </a:extLst>
            </p:cNvPr>
            <p:cNvSpPr>
              <a:spLocks/>
            </p:cNvSpPr>
            <p:nvPr/>
          </p:nvSpPr>
          <p:spPr bwMode="auto">
            <a:xfrm>
              <a:off x="4125" y="3215"/>
              <a:ext cx="57" cy="127"/>
            </a:xfrm>
            <a:custGeom>
              <a:avLst/>
              <a:gdLst>
                <a:gd name="T0" fmla="*/ 1 w 105"/>
                <a:gd name="T1" fmla="*/ 0 h 234"/>
                <a:gd name="T2" fmla="*/ 0 w 105"/>
                <a:gd name="T3" fmla="*/ 1 h 234"/>
                <a:gd name="T4" fmla="*/ 1 w 105"/>
                <a:gd name="T5" fmla="*/ 1 h 234"/>
                <a:gd name="T6" fmla="*/ 1 w 105"/>
                <a:gd name="T7" fmla="*/ 1 h 234"/>
                <a:gd name="T8" fmla="*/ 1 w 105"/>
                <a:gd name="T9" fmla="*/ 1 h 234"/>
                <a:gd name="T10" fmla="*/ 1 w 105"/>
                <a:gd name="T11" fmla="*/ 1 h 234"/>
                <a:gd name="T12" fmla="*/ 1 w 105"/>
                <a:gd name="T13" fmla="*/ 1 h 234"/>
                <a:gd name="T14" fmla="*/ 1 w 105"/>
                <a:gd name="T15" fmla="*/ 1 h 234"/>
                <a:gd name="T16" fmla="*/ 1 w 105"/>
                <a:gd name="T17" fmla="*/ 1 h 234"/>
                <a:gd name="T18" fmla="*/ 1 w 105"/>
                <a:gd name="T19" fmla="*/ 1 h 234"/>
                <a:gd name="T20" fmla="*/ 1 w 105"/>
                <a:gd name="T21" fmla="*/ 1 h 234"/>
                <a:gd name="T22" fmla="*/ 1 w 105"/>
                <a:gd name="T23" fmla="*/ 1 h 234"/>
                <a:gd name="T24" fmla="*/ 1 w 105"/>
                <a:gd name="T25" fmla="*/ 1 h 234"/>
                <a:gd name="T26" fmla="*/ 1 w 105"/>
                <a:gd name="T27" fmla="*/ 1 h 234"/>
                <a:gd name="T28" fmla="*/ 1 w 105"/>
                <a:gd name="T29" fmla="*/ 1 h 234"/>
                <a:gd name="T30" fmla="*/ 1 w 105"/>
                <a:gd name="T31" fmla="*/ 1 h 234"/>
                <a:gd name="T32" fmla="*/ 1 w 105"/>
                <a:gd name="T33" fmla="*/ 1 h 234"/>
                <a:gd name="T34" fmla="*/ 1 w 105"/>
                <a:gd name="T35" fmla="*/ 1 h 234"/>
                <a:gd name="T36" fmla="*/ 1 w 105"/>
                <a:gd name="T37" fmla="*/ 1 h 234"/>
                <a:gd name="T38" fmla="*/ 1 w 105"/>
                <a:gd name="T39" fmla="*/ 0 h 234"/>
                <a:gd name="T40" fmla="*/ 1 w 105"/>
                <a:gd name="T41" fmla="*/ 0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234"/>
                <a:gd name="T65" fmla="*/ 105 w 105"/>
                <a:gd name="T66" fmla="*/ 234 h 2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234">
                  <a:moveTo>
                    <a:pt x="46" y="0"/>
                  </a:moveTo>
                  <a:lnTo>
                    <a:pt x="0" y="46"/>
                  </a:lnTo>
                  <a:lnTo>
                    <a:pt x="44" y="40"/>
                  </a:lnTo>
                  <a:lnTo>
                    <a:pt x="10" y="71"/>
                  </a:lnTo>
                  <a:lnTo>
                    <a:pt x="50" y="71"/>
                  </a:lnTo>
                  <a:lnTo>
                    <a:pt x="10" y="101"/>
                  </a:lnTo>
                  <a:lnTo>
                    <a:pt x="54" y="101"/>
                  </a:lnTo>
                  <a:lnTo>
                    <a:pt x="16" y="130"/>
                  </a:lnTo>
                  <a:lnTo>
                    <a:pt x="61" y="126"/>
                  </a:lnTo>
                  <a:lnTo>
                    <a:pt x="25" y="156"/>
                  </a:lnTo>
                  <a:lnTo>
                    <a:pt x="67" y="152"/>
                  </a:lnTo>
                  <a:lnTo>
                    <a:pt x="37" y="181"/>
                  </a:lnTo>
                  <a:lnTo>
                    <a:pt x="69" y="175"/>
                  </a:lnTo>
                  <a:lnTo>
                    <a:pt x="42" y="204"/>
                  </a:lnTo>
                  <a:lnTo>
                    <a:pt x="71" y="204"/>
                  </a:lnTo>
                  <a:lnTo>
                    <a:pt x="46" y="230"/>
                  </a:lnTo>
                  <a:lnTo>
                    <a:pt x="80" y="234"/>
                  </a:lnTo>
                  <a:lnTo>
                    <a:pt x="105" y="209"/>
                  </a:lnTo>
                  <a:lnTo>
                    <a:pt x="76" y="12"/>
                  </a:lnTo>
                  <a:lnTo>
                    <a:pt x="46" y="0"/>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0" name="Freeform 639">
              <a:extLst>
                <a:ext uri="{FF2B5EF4-FFF2-40B4-BE49-F238E27FC236}">
                  <a16:creationId xmlns:a16="http://schemas.microsoft.com/office/drawing/2014/main" id="{15F44048-9304-CDAD-5CFC-9729A225965F}"/>
                </a:ext>
              </a:extLst>
            </p:cNvPr>
            <p:cNvSpPr>
              <a:spLocks/>
            </p:cNvSpPr>
            <p:nvPr/>
          </p:nvSpPr>
          <p:spPr bwMode="auto">
            <a:xfrm>
              <a:off x="3832" y="3264"/>
              <a:ext cx="218" cy="455"/>
            </a:xfrm>
            <a:custGeom>
              <a:avLst/>
              <a:gdLst>
                <a:gd name="T0" fmla="*/ 1 w 405"/>
                <a:gd name="T1" fmla="*/ 0 h 838"/>
                <a:gd name="T2" fmla="*/ 1 w 405"/>
                <a:gd name="T3" fmla="*/ 1 h 838"/>
                <a:gd name="T4" fmla="*/ 1 w 405"/>
                <a:gd name="T5" fmla="*/ 1 h 838"/>
                <a:gd name="T6" fmla="*/ 1 w 405"/>
                <a:gd name="T7" fmla="*/ 1 h 838"/>
                <a:gd name="T8" fmla="*/ 1 w 405"/>
                <a:gd name="T9" fmla="*/ 1 h 838"/>
                <a:gd name="T10" fmla="*/ 1 w 405"/>
                <a:gd name="T11" fmla="*/ 1 h 838"/>
                <a:gd name="T12" fmla="*/ 1 w 405"/>
                <a:gd name="T13" fmla="*/ 1 h 838"/>
                <a:gd name="T14" fmla="*/ 1 w 405"/>
                <a:gd name="T15" fmla="*/ 1 h 838"/>
                <a:gd name="T16" fmla="*/ 1 w 405"/>
                <a:gd name="T17" fmla="*/ 1 h 838"/>
                <a:gd name="T18" fmla="*/ 1 w 405"/>
                <a:gd name="T19" fmla="*/ 1 h 838"/>
                <a:gd name="T20" fmla="*/ 1 w 405"/>
                <a:gd name="T21" fmla="*/ 1 h 838"/>
                <a:gd name="T22" fmla="*/ 1 w 405"/>
                <a:gd name="T23" fmla="*/ 1 h 838"/>
                <a:gd name="T24" fmla="*/ 1 w 405"/>
                <a:gd name="T25" fmla="*/ 1 h 838"/>
                <a:gd name="T26" fmla="*/ 1 w 405"/>
                <a:gd name="T27" fmla="*/ 1 h 838"/>
                <a:gd name="T28" fmla="*/ 1 w 405"/>
                <a:gd name="T29" fmla="*/ 1 h 838"/>
                <a:gd name="T30" fmla="*/ 1 w 405"/>
                <a:gd name="T31" fmla="*/ 1 h 838"/>
                <a:gd name="T32" fmla="*/ 1 w 405"/>
                <a:gd name="T33" fmla="*/ 1 h 838"/>
                <a:gd name="T34" fmla="*/ 1 w 405"/>
                <a:gd name="T35" fmla="*/ 1 h 838"/>
                <a:gd name="T36" fmla="*/ 1 w 405"/>
                <a:gd name="T37" fmla="*/ 1 h 838"/>
                <a:gd name="T38" fmla="*/ 1 w 405"/>
                <a:gd name="T39" fmla="*/ 1 h 838"/>
                <a:gd name="T40" fmla="*/ 1 w 405"/>
                <a:gd name="T41" fmla="*/ 1 h 838"/>
                <a:gd name="T42" fmla="*/ 1 w 405"/>
                <a:gd name="T43" fmla="*/ 1 h 838"/>
                <a:gd name="T44" fmla="*/ 1 w 405"/>
                <a:gd name="T45" fmla="*/ 1 h 838"/>
                <a:gd name="T46" fmla="*/ 1 w 405"/>
                <a:gd name="T47" fmla="*/ 1 h 838"/>
                <a:gd name="T48" fmla="*/ 1 w 405"/>
                <a:gd name="T49" fmla="*/ 1 h 838"/>
                <a:gd name="T50" fmla="*/ 1 w 405"/>
                <a:gd name="T51" fmla="*/ 1 h 838"/>
                <a:gd name="T52" fmla="*/ 1 w 405"/>
                <a:gd name="T53" fmla="*/ 1 h 838"/>
                <a:gd name="T54" fmla="*/ 1 w 405"/>
                <a:gd name="T55" fmla="*/ 1 h 838"/>
                <a:gd name="T56" fmla="*/ 0 w 405"/>
                <a:gd name="T57" fmla="*/ 1 h 838"/>
                <a:gd name="T58" fmla="*/ 1 w 405"/>
                <a:gd name="T59" fmla="*/ 1 h 838"/>
                <a:gd name="T60" fmla="*/ 1 w 405"/>
                <a:gd name="T61" fmla="*/ 1 h 838"/>
                <a:gd name="T62" fmla="*/ 1 w 405"/>
                <a:gd name="T63" fmla="*/ 1 h 8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5"/>
                <a:gd name="T97" fmla="*/ 0 h 838"/>
                <a:gd name="T98" fmla="*/ 405 w 405"/>
                <a:gd name="T99" fmla="*/ 838 h 8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5" h="838">
                  <a:moveTo>
                    <a:pt x="405" y="45"/>
                  </a:moveTo>
                  <a:lnTo>
                    <a:pt x="317" y="0"/>
                  </a:lnTo>
                  <a:lnTo>
                    <a:pt x="348" y="32"/>
                  </a:lnTo>
                  <a:lnTo>
                    <a:pt x="308" y="30"/>
                  </a:lnTo>
                  <a:lnTo>
                    <a:pt x="336" y="57"/>
                  </a:lnTo>
                  <a:lnTo>
                    <a:pt x="291" y="59"/>
                  </a:lnTo>
                  <a:lnTo>
                    <a:pt x="321" y="91"/>
                  </a:lnTo>
                  <a:lnTo>
                    <a:pt x="268" y="91"/>
                  </a:lnTo>
                  <a:lnTo>
                    <a:pt x="310" y="125"/>
                  </a:lnTo>
                  <a:lnTo>
                    <a:pt x="251" y="119"/>
                  </a:lnTo>
                  <a:lnTo>
                    <a:pt x="296" y="155"/>
                  </a:lnTo>
                  <a:lnTo>
                    <a:pt x="241" y="155"/>
                  </a:lnTo>
                  <a:lnTo>
                    <a:pt x="283" y="184"/>
                  </a:lnTo>
                  <a:lnTo>
                    <a:pt x="226" y="186"/>
                  </a:lnTo>
                  <a:lnTo>
                    <a:pt x="276" y="209"/>
                  </a:lnTo>
                  <a:lnTo>
                    <a:pt x="215" y="209"/>
                  </a:lnTo>
                  <a:lnTo>
                    <a:pt x="253" y="241"/>
                  </a:lnTo>
                  <a:lnTo>
                    <a:pt x="201" y="243"/>
                  </a:lnTo>
                  <a:lnTo>
                    <a:pt x="249" y="275"/>
                  </a:lnTo>
                  <a:lnTo>
                    <a:pt x="199" y="277"/>
                  </a:lnTo>
                  <a:lnTo>
                    <a:pt x="236" y="304"/>
                  </a:lnTo>
                  <a:lnTo>
                    <a:pt x="184" y="309"/>
                  </a:lnTo>
                  <a:lnTo>
                    <a:pt x="226" y="336"/>
                  </a:lnTo>
                  <a:lnTo>
                    <a:pt x="177" y="336"/>
                  </a:lnTo>
                  <a:lnTo>
                    <a:pt x="215" y="361"/>
                  </a:lnTo>
                  <a:lnTo>
                    <a:pt x="169" y="366"/>
                  </a:lnTo>
                  <a:lnTo>
                    <a:pt x="201" y="391"/>
                  </a:lnTo>
                  <a:lnTo>
                    <a:pt x="163" y="393"/>
                  </a:lnTo>
                  <a:lnTo>
                    <a:pt x="194" y="412"/>
                  </a:lnTo>
                  <a:lnTo>
                    <a:pt x="150" y="420"/>
                  </a:lnTo>
                  <a:lnTo>
                    <a:pt x="179" y="444"/>
                  </a:lnTo>
                  <a:lnTo>
                    <a:pt x="142" y="446"/>
                  </a:lnTo>
                  <a:lnTo>
                    <a:pt x="169" y="471"/>
                  </a:lnTo>
                  <a:lnTo>
                    <a:pt x="131" y="477"/>
                  </a:lnTo>
                  <a:lnTo>
                    <a:pt x="160" y="501"/>
                  </a:lnTo>
                  <a:lnTo>
                    <a:pt x="122" y="503"/>
                  </a:lnTo>
                  <a:lnTo>
                    <a:pt x="148" y="530"/>
                  </a:lnTo>
                  <a:lnTo>
                    <a:pt x="112" y="534"/>
                  </a:lnTo>
                  <a:lnTo>
                    <a:pt x="141" y="553"/>
                  </a:lnTo>
                  <a:lnTo>
                    <a:pt x="101" y="555"/>
                  </a:lnTo>
                  <a:lnTo>
                    <a:pt x="133" y="579"/>
                  </a:lnTo>
                  <a:lnTo>
                    <a:pt x="89" y="583"/>
                  </a:lnTo>
                  <a:lnTo>
                    <a:pt x="123" y="602"/>
                  </a:lnTo>
                  <a:lnTo>
                    <a:pt x="78" y="604"/>
                  </a:lnTo>
                  <a:lnTo>
                    <a:pt x="112" y="623"/>
                  </a:lnTo>
                  <a:lnTo>
                    <a:pt x="72" y="631"/>
                  </a:lnTo>
                  <a:lnTo>
                    <a:pt x="104" y="652"/>
                  </a:lnTo>
                  <a:lnTo>
                    <a:pt x="63" y="655"/>
                  </a:lnTo>
                  <a:lnTo>
                    <a:pt x="89" y="674"/>
                  </a:lnTo>
                  <a:lnTo>
                    <a:pt x="55" y="680"/>
                  </a:lnTo>
                  <a:lnTo>
                    <a:pt x="82" y="701"/>
                  </a:lnTo>
                  <a:lnTo>
                    <a:pt x="40" y="703"/>
                  </a:lnTo>
                  <a:lnTo>
                    <a:pt x="72" y="724"/>
                  </a:lnTo>
                  <a:lnTo>
                    <a:pt x="25" y="724"/>
                  </a:lnTo>
                  <a:lnTo>
                    <a:pt x="59" y="745"/>
                  </a:lnTo>
                  <a:lnTo>
                    <a:pt x="15" y="749"/>
                  </a:lnTo>
                  <a:lnTo>
                    <a:pt x="51" y="771"/>
                  </a:lnTo>
                  <a:lnTo>
                    <a:pt x="0" y="771"/>
                  </a:lnTo>
                  <a:lnTo>
                    <a:pt x="30" y="800"/>
                  </a:lnTo>
                  <a:lnTo>
                    <a:pt x="78" y="838"/>
                  </a:lnTo>
                  <a:lnTo>
                    <a:pt x="160" y="711"/>
                  </a:lnTo>
                  <a:lnTo>
                    <a:pt x="346" y="211"/>
                  </a:lnTo>
                  <a:lnTo>
                    <a:pt x="405" y="45"/>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1" name="Freeform 640">
              <a:extLst>
                <a:ext uri="{FF2B5EF4-FFF2-40B4-BE49-F238E27FC236}">
                  <a16:creationId xmlns:a16="http://schemas.microsoft.com/office/drawing/2014/main" id="{CDB2C8EF-9A3E-CEB5-C714-73C96099B66F}"/>
                </a:ext>
              </a:extLst>
            </p:cNvPr>
            <p:cNvSpPr>
              <a:spLocks/>
            </p:cNvSpPr>
            <p:nvPr/>
          </p:nvSpPr>
          <p:spPr bwMode="auto">
            <a:xfrm>
              <a:off x="3781" y="2830"/>
              <a:ext cx="542" cy="403"/>
            </a:xfrm>
            <a:custGeom>
              <a:avLst/>
              <a:gdLst>
                <a:gd name="T0" fmla="*/ 1 w 1007"/>
                <a:gd name="T1" fmla="*/ 1 h 742"/>
                <a:gd name="T2" fmla="*/ 0 w 1007"/>
                <a:gd name="T3" fmla="*/ 1 h 742"/>
                <a:gd name="T4" fmla="*/ 1 w 1007"/>
                <a:gd name="T5" fmla="*/ 1 h 742"/>
                <a:gd name="T6" fmla="*/ 1 w 1007"/>
                <a:gd name="T7" fmla="*/ 1 h 742"/>
                <a:gd name="T8" fmla="*/ 1 w 1007"/>
                <a:gd name="T9" fmla="*/ 0 h 742"/>
                <a:gd name="T10" fmla="*/ 1 w 1007"/>
                <a:gd name="T11" fmla="*/ 1 h 742"/>
                <a:gd name="T12" fmla="*/ 1 w 1007"/>
                <a:gd name="T13" fmla="*/ 1 h 742"/>
                <a:gd name="T14" fmla="*/ 1 w 1007"/>
                <a:gd name="T15" fmla="*/ 1 h 742"/>
                <a:gd name="T16" fmla="*/ 1 w 1007"/>
                <a:gd name="T17" fmla="*/ 1 h 742"/>
                <a:gd name="T18" fmla="*/ 1 w 1007"/>
                <a:gd name="T19" fmla="*/ 1 h 742"/>
                <a:gd name="T20" fmla="*/ 1 w 1007"/>
                <a:gd name="T21" fmla="*/ 1 h 742"/>
                <a:gd name="T22" fmla="*/ 1 w 1007"/>
                <a:gd name="T23" fmla="*/ 1 h 742"/>
                <a:gd name="T24" fmla="*/ 1 w 1007"/>
                <a:gd name="T25" fmla="*/ 1 h 742"/>
                <a:gd name="T26" fmla="*/ 1 w 1007"/>
                <a:gd name="T27" fmla="*/ 1 h 742"/>
                <a:gd name="T28" fmla="*/ 1 w 1007"/>
                <a:gd name="T29" fmla="*/ 1 h 742"/>
                <a:gd name="T30" fmla="*/ 1 w 1007"/>
                <a:gd name="T31" fmla="*/ 1 h 742"/>
                <a:gd name="T32" fmla="*/ 1 w 1007"/>
                <a:gd name="T33" fmla="*/ 1 h 742"/>
                <a:gd name="T34" fmla="*/ 1 w 1007"/>
                <a:gd name="T35" fmla="*/ 1 h 742"/>
                <a:gd name="T36" fmla="*/ 1 w 1007"/>
                <a:gd name="T37" fmla="*/ 1 h 7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7"/>
                <a:gd name="T58" fmla="*/ 0 h 742"/>
                <a:gd name="T59" fmla="*/ 1007 w 1007"/>
                <a:gd name="T60" fmla="*/ 742 h 7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7" h="742">
                  <a:moveTo>
                    <a:pt x="74" y="576"/>
                  </a:moveTo>
                  <a:lnTo>
                    <a:pt x="0" y="498"/>
                  </a:lnTo>
                  <a:lnTo>
                    <a:pt x="220" y="167"/>
                  </a:lnTo>
                  <a:lnTo>
                    <a:pt x="397" y="31"/>
                  </a:lnTo>
                  <a:lnTo>
                    <a:pt x="538" y="0"/>
                  </a:lnTo>
                  <a:lnTo>
                    <a:pt x="707" y="14"/>
                  </a:lnTo>
                  <a:lnTo>
                    <a:pt x="945" y="196"/>
                  </a:lnTo>
                  <a:lnTo>
                    <a:pt x="1004" y="359"/>
                  </a:lnTo>
                  <a:lnTo>
                    <a:pt x="1007" y="529"/>
                  </a:lnTo>
                  <a:lnTo>
                    <a:pt x="831" y="742"/>
                  </a:lnTo>
                  <a:lnTo>
                    <a:pt x="701" y="698"/>
                  </a:lnTo>
                  <a:lnTo>
                    <a:pt x="716" y="610"/>
                  </a:lnTo>
                  <a:lnTo>
                    <a:pt x="566" y="603"/>
                  </a:lnTo>
                  <a:lnTo>
                    <a:pt x="517" y="713"/>
                  </a:lnTo>
                  <a:lnTo>
                    <a:pt x="327" y="707"/>
                  </a:lnTo>
                  <a:lnTo>
                    <a:pt x="163" y="662"/>
                  </a:lnTo>
                  <a:lnTo>
                    <a:pt x="179" y="538"/>
                  </a:lnTo>
                  <a:lnTo>
                    <a:pt x="74" y="576"/>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2" name="Freeform 641">
              <a:extLst>
                <a:ext uri="{FF2B5EF4-FFF2-40B4-BE49-F238E27FC236}">
                  <a16:creationId xmlns:a16="http://schemas.microsoft.com/office/drawing/2014/main" id="{9720EE7C-3D4A-4BF4-40DC-93F52663ECFB}"/>
                </a:ext>
              </a:extLst>
            </p:cNvPr>
            <p:cNvSpPr>
              <a:spLocks/>
            </p:cNvSpPr>
            <p:nvPr/>
          </p:nvSpPr>
          <p:spPr bwMode="auto">
            <a:xfrm>
              <a:off x="4186" y="3156"/>
              <a:ext cx="51" cy="89"/>
            </a:xfrm>
            <a:custGeom>
              <a:avLst/>
              <a:gdLst>
                <a:gd name="T0" fmla="*/ 1 w 95"/>
                <a:gd name="T1" fmla="*/ 1 h 163"/>
                <a:gd name="T2" fmla="*/ 1 w 95"/>
                <a:gd name="T3" fmla="*/ 1 h 163"/>
                <a:gd name="T4" fmla="*/ 1 w 95"/>
                <a:gd name="T5" fmla="*/ 1 h 163"/>
                <a:gd name="T6" fmla="*/ 1 w 95"/>
                <a:gd name="T7" fmla="*/ 1 h 163"/>
                <a:gd name="T8" fmla="*/ 1 w 95"/>
                <a:gd name="T9" fmla="*/ 1 h 163"/>
                <a:gd name="T10" fmla="*/ 1 w 95"/>
                <a:gd name="T11" fmla="*/ 1 h 163"/>
                <a:gd name="T12" fmla="*/ 1 w 95"/>
                <a:gd name="T13" fmla="*/ 1 h 163"/>
                <a:gd name="T14" fmla="*/ 1 w 95"/>
                <a:gd name="T15" fmla="*/ 1 h 163"/>
                <a:gd name="T16" fmla="*/ 1 w 95"/>
                <a:gd name="T17" fmla="*/ 1 h 163"/>
                <a:gd name="T18" fmla="*/ 0 w 95"/>
                <a:gd name="T19" fmla="*/ 1 h 163"/>
                <a:gd name="T20" fmla="*/ 1 w 95"/>
                <a:gd name="T21" fmla="*/ 1 h 163"/>
                <a:gd name="T22" fmla="*/ 1 w 95"/>
                <a:gd name="T23" fmla="*/ 1 h 163"/>
                <a:gd name="T24" fmla="*/ 1 w 95"/>
                <a:gd name="T25" fmla="*/ 1 h 163"/>
                <a:gd name="T26" fmla="*/ 1 w 95"/>
                <a:gd name="T27" fmla="*/ 0 h 163"/>
                <a:gd name="T28" fmla="*/ 1 w 95"/>
                <a:gd name="T29" fmla="*/ 1 h 163"/>
                <a:gd name="T30" fmla="*/ 1 w 95"/>
                <a:gd name="T31" fmla="*/ 1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163"/>
                <a:gd name="T50" fmla="*/ 95 w 95"/>
                <a:gd name="T51" fmla="*/ 163 h 1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163">
                  <a:moveTo>
                    <a:pt x="66" y="4"/>
                  </a:moveTo>
                  <a:lnTo>
                    <a:pt x="28" y="11"/>
                  </a:lnTo>
                  <a:lnTo>
                    <a:pt x="74" y="34"/>
                  </a:lnTo>
                  <a:lnTo>
                    <a:pt x="22" y="42"/>
                  </a:lnTo>
                  <a:lnTo>
                    <a:pt x="74" y="61"/>
                  </a:lnTo>
                  <a:lnTo>
                    <a:pt x="17" y="59"/>
                  </a:lnTo>
                  <a:lnTo>
                    <a:pt x="76" y="82"/>
                  </a:lnTo>
                  <a:lnTo>
                    <a:pt x="9" y="78"/>
                  </a:lnTo>
                  <a:lnTo>
                    <a:pt x="62" y="103"/>
                  </a:lnTo>
                  <a:lnTo>
                    <a:pt x="0" y="97"/>
                  </a:lnTo>
                  <a:lnTo>
                    <a:pt x="26" y="131"/>
                  </a:lnTo>
                  <a:lnTo>
                    <a:pt x="55" y="163"/>
                  </a:lnTo>
                  <a:lnTo>
                    <a:pt x="95" y="122"/>
                  </a:lnTo>
                  <a:lnTo>
                    <a:pt x="85" y="0"/>
                  </a:lnTo>
                  <a:lnTo>
                    <a:pt x="66" y="4"/>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3" name="Freeform 642">
              <a:extLst>
                <a:ext uri="{FF2B5EF4-FFF2-40B4-BE49-F238E27FC236}">
                  <a16:creationId xmlns:a16="http://schemas.microsoft.com/office/drawing/2014/main" id="{CF0203F5-E115-D2AA-F92B-F4669220E63C}"/>
                </a:ext>
              </a:extLst>
            </p:cNvPr>
            <p:cNvSpPr>
              <a:spLocks/>
            </p:cNvSpPr>
            <p:nvPr/>
          </p:nvSpPr>
          <p:spPr bwMode="auto">
            <a:xfrm>
              <a:off x="4196" y="3159"/>
              <a:ext cx="53" cy="91"/>
            </a:xfrm>
            <a:custGeom>
              <a:avLst/>
              <a:gdLst>
                <a:gd name="T0" fmla="*/ 1 w 98"/>
                <a:gd name="T1" fmla="*/ 1 h 165"/>
                <a:gd name="T2" fmla="*/ 1 w 98"/>
                <a:gd name="T3" fmla="*/ 1 h 165"/>
                <a:gd name="T4" fmla="*/ 1 w 98"/>
                <a:gd name="T5" fmla="*/ 1 h 165"/>
                <a:gd name="T6" fmla="*/ 1 w 98"/>
                <a:gd name="T7" fmla="*/ 1 h 165"/>
                <a:gd name="T8" fmla="*/ 1 w 98"/>
                <a:gd name="T9" fmla="*/ 1 h 165"/>
                <a:gd name="T10" fmla="*/ 1 w 98"/>
                <a:gd name="T11" fmla="*/ 1 h 165"/>
                <a:gd name="T12" fmla="*/ 1 w 98"/>
                <a:gd name="T13" fmla="*/ 1 h 165"/>
                <a:gd name="T14" fmla="*/ 1 w 98"/>
                <a:gd name="T15" fmla="*/ 1 h 165"/>
                <a:gd name="T16" fmla="*/ 1 w 98"/>
                <a:gd name="T17" fmla="*/ 1 h 165"/>
                <a:gd name="T18" fmla="*/ 0 w 98"/>
                <a:gd name="T19" fmla="*/ 1 h 165"/>
                <a:gd name="T20" fmla="*/ 1 w 98"/>
                <a:gd name="T21" fmla="*/ 1 h 165"/>
                <a:gd name="T22" fmla="*/ 1 w 98"/>
                <a:gd name="T23" fmla="*/ 1 h 165"/>
                <a:gd name="T24" fmla="*/ 1 w 98"/>
                <a:gd name="T25" fmla="*/ 1 h 165"/>
                <a:gd name="T26" fmla="*/ 1 w 98"/>
                <a:gd name="T27" fmla="*/ 0 h 165"/>
                <a:gd name="T28" fmla="*/ 1 w 98"/>
                <a:gd name="T29" fmla="*/ 1 h 165"/>
                <a:gd name="T30" fmla="*/ 1 w 98"/>
                <a:gd name="T31" fmla="*/ 1 h 1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165"/>
                <a:gd name="T50" fmla="*/ 98 w 98"/>
                <a:gd name="T51" fmla="*/ 165 h 1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165">
                  <a:moveTo>
                    <a:pt x="68" y="3"/>
                  </a:moveTo>
                  <a:lnTo>
                    <a:pt x="32" y="9"/>
                  </a:lnTo>
                  <a:lnTo>
                    <a:pt x="74" y="32"/>
                  </a:lnTo>
                  <a:lnTo>
                    <a:pt x="24" y="40"/>
                  </a:lnTo>
                  <a:lnTo>
                    <a:pt x="74" y="60"/>
                  </a:lnTo>
                  <a:lnTo>
                    <a:pt x="17" y="60"/>
                  </a:lnTo>
                  <a:lnTo>
                    <a:pt x="76" y="81"/>
                  </a:lnTo>
                  <a:lnTo>
                    <a:pt x="13" y="76"/>
                  </a:lnTo>
                  <a:lnTo>
                    <a:pt x="62" y="100"/>
                  </a:lnTo>
                  <a:lnTo>
                    <a:pt x="0" y="98"/>
                  </a:lnTo>
                  <a:lnTo>
                    <a:pt x="30" y="133"/>
                  </a:lnTo>
                  <a:lnTo>
                    <a:pt x="57" y="165"/>
                  </a:lnTo>
                  <a:lnTo>
                    <a:pt x="98" y="121"/>
                  </a:lnTo>
                  <a:lnTo>
                    <a:pt x="89" y="0"/>
                  </a:lnTo>
                  <a:lnTo>
                    <a:pt x="6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4" name="Freeform 643">
              <a:extLst>
                <a:ext uri="{FF2B5EF4-FFF2-40B4-BE49-F238E27FC236}">
                  <a16:creationId xmlns:a16="http://schemas.microsoft.com/office/drawing/2014/main" id="{DAB5C4FD-06C9-BDAA-EA59-5499C7314A19}"/>
                </a:ext>
              </a:extLst>
            </p:cNvPr>
            <p:cNvSpPr>
              <a:spLocks/>
            </p:cNvSpPr>
            <p:nvPr/>
          </p:nvSpPr>
          <p:spPr bwMode="auto">
            <a:xfrm>
              <a:off x="4093" y="2908"/>
              <a:ext cx="137" cy="304"/>
            </a:xfrm>
            <a:custGeom>
              <a:avLst/>
              <a:gdLst>
                <a:gd name="T0" fmla="*/ 1 w 254"/>
                <a:gd name="T1" fmla="*/ 1 h 557"/>
                <a:gd name="T2" fmla="*/ 0 w 254"/>
                <a:gd name="T3" fmla="*/ 1 h 557"/>
                <a:gd name="T4" fmla="*/ 1 w 254"/>
                <a:gd name="T5" fmla="*/ 1 h 557"/>
                <a:gd name="T6" fmla="*/ 1 w 254"/>
                <a:gd name="T7" fmla="*/ 0 h 557"/>
                <a:gd name="T8" fmla="*/ 1 w 254"/>
                <a:gd name="T9" fmla="*/ 1 h 557"/>
                <a:gd name="T10" fmla="*/ 1 w 254"/>
                <a:gd name="T11" fmla="*/ 1 h 557"/>
                <a:gd name="T12" fmla="*/ 1 w 254"/>
                <a:gd name="T13" fmla="*/ 1 h 557"/>
                <a:gd name="T14" fmla="*/ 1 w 254"/>
                <a:gd name="T15" fmla="*/ 1 h 557"/>
                <a:gd name="T16" fmla="*/ 1 w 254"/>
                <a:gd name="T17" fmla="*/ 1 h 557"/>
                <a:gd name="T18" fmla="*/ 1 w 254"/>
                <a:gd name="T19" fmla="*/ 1 h 5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557"/>
                <a:gd name="T32" fmla="*/ 254 w 254"/>
                <a:gd name="T33" fmla="*/ 557 h 5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557">
                  <a:moveTo>
                    <a:pt x="19" y="557"/>
                  </a:moveTo>
                  <a:lnTo>
                    <a:pt x="0" y="477"/>
                  </a:lnTo>
                  <a:lnTo>
                    <a:pt x="97" y="161"/>
                  </a:lnTo>
                  <a:lnTo>
                    <a:pt x="106" y="0"/>
                  </a:lnTo>
                  <a:lnTo>
                    <a:pt x="254" y="38"/>
                  </a:lnTo>
                  <a:lnTo>
                    <a:pt x="216" y="330"/>
                  </a:lnTo>
                  <a:lnTo>
                    <a:pt x="165" y="479"/>
                  </a:lnTo>
                  <a:lnTo>
                    <a:pt x="40" y="553"/>
                  </a:lnTo>
                  <a:lnTo>
                    <a:pt x="19" y="557"/>
                  </a:lnTo>
                  <a:close/>
                </a:path>
              </a:pathLst>
            </a:custGeom>
            <a:solidFill>
              <a:srgbClr val="00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5" name="Freeform 644">
              <a:extLst>
                <a:ext uri="{FF2B5EF4-FFF2-40B4-BE49-F238E27FC236}">
                  <a16:creationId xmlns:a16="http://schemas.microsoft.com/office/drawing/2014/main" id="{EF0EFF05-52FE-DD6C-F3A6-F28C7D006699}"/>
                </a:ext>
              </a:extLst>
            </p:cNvPr>
            <p:cNvSpPr>
              <a:spLocks/>
            </p:cNvSpPr>
            <p:nvPr/>
          </p:nvSpPr>
          <p:spPr bwMode="auto">
            <a:xfrm>
              <a:off x="4108" y="2929"/>
              <a:ext cx="118" cy="264"/>
            </a:xfrm>
            <a:custGeom>
              <a:avLst/>
              <a:gdLst>
                <a:gd name="T0" fmla="*/ 1 w 221"/>
                <a:gd name="T1" fmla="*/ 1 h 484"/>
                <a:gd name="T2" fmla="*/ 1 w 221"/>
                <a:gd name="T3" fmla="*/ 1 h 484"/>
                <a:gd name="T4" fmla="*/ 1 w 221"/>
                <a:gd name="T5" fmla="*/ 1 h 484"/>
                <a:gd name="T6" fmla="*/ 1 w 221"/>
                <a:gd name="T7" fmla="*/ 1 h 484"/>
                <a:gd name="T8" fmla="*/ 1 w 221"/>
                <a:gd name="T9" fmla="*/ 1 h 484"/>
                <a:gd name="T10" fmla="*/ 1 w 221"/>
                <a:gd name="T11" fmla="*/ 1 h 484"/>
                <a:gd name="T12" fmla="*/ 1 w 221"/>
                <a:gd name="T13" fmla="*/ 1 h 484"/>
                <a:gd name="T14" fmla="*/ 1 w 221"/>
                <a:gd name="T15" fmla="*/ 1 h 484"/>
                <a:gd name="T16" fmla="*/ 1 w 221"/>
                <a:gd name="T17" fmla="*/ 1 h 484"/>
                <a:gd name="T18" fmla="*/ 1 w 221"/>
                <a:gd name="T19" fmla="*/ 1 h 484"/>
                <a:gd name="T20" fmla="*/ 1 w 221"/>
                <a:gd name="T21" fmla="*/ 1 h 484"/>
                <a:gd name="T22" fmla="*/ 1 w 221"/>
                <a:gd name="T23" fmla="*/ 1 h 484"/>
                <a:gd name="T24" fmla="*/ 1 w 221"/>
                <a:gd name="T25" fmla="*/ 1 h 484"/>
                <a:gd name="T26" fmla="*/ 1 w 221"/>
                <a:gd name="T27" fmla="*/ 1 h 484"/>
                <a:gd name="T28" fmla="*/ 1 w 221"/>
                <a:gd name="T29" fmla="*/ 1 h 484"/>
                <a:gd name="T30" fmla="*/ 1 w 221"/>
                <a:gd name="T31" fmla="*/ 1 h 484"/>
                <a:gd name="T32" fmla="*/ 1 w 221"/>
                <a:gd name="T33" fmla="*/ 1 h 484"/>
                <a:gd name="T34" fmla="*/ 1 w 221"/>
                <a:gd name="T35" fmla="*/ 1 h 484"/>
                <a:gd name="T36" fmla="*/ 1 w 221"/>
                <a:gd name="T37" fmla="*/ 1 h 484"/>
                <a:gd name="T38" fmla="*/ 1 w 221"/>
                <a:gd name="T39" fmla="*/ 1 h 484"/>
                <a:gd name="T40" fmla="*/ 1 w 221"/>
                <a:gd name="T41" fmla="*/ 1 h 484"/>
                <a:gd name="T42" fmla="*/ 1 w 221"/>
                <a:gd name="T43" fmla="*/ 1 h 484"/>
                <a:gd name="T44" fmla="*/ 1 w 221"/>
                <a:gd name="T45" fmla="*/ 1 h 484"/>
                <a:gd name="T46" fmla="*/ 1 w 221"/>
                <a:gd name="T47" fmla="*/ 1 h 484"/>
                <a:gd name="T48" fmla="*/ 1 w 221"/>
                <a:gd name="T49" fmla="*/ 1 h 484"/>
                <a:gd name="T50" fmla="*/ 1 w 221"/>
                <a:gd name="T51" fmla="*/ 1 h 484"/>
                <a:gd name="T52" fmla="*/ 1 w 221"/>
                <a:gd name="T53" fmla="*/ 1 h 484"/>
                <a:gd name="T54" fmla="*/ 1 w 221"/>
                <a:gd name="T55" fmla="*/ 1 h 484"/>
                <a:gd name="T56" fmla="*/ 1 w 221"/>
                <a:gd name="T57" fmla="*/ 1 h 484"/>
                <a:gd name="T58" fmla="*/ 1 w 221"/>
                <a:gd name="T59" fmla="*/ 1 h 484"/>
                <a:gd name="T60" fmla="*/ 1 w 221"/>
                <a:gd name="T61" fmla="*/ 1 h 484"/>
                <a:gd name="T62" fmla="*/ 1 w 221"/>
                <a:gd name="T63" fmla="*/ 1 h 484"/>
                <a:gd name="T64" fmla="*/ 1 w 221"/>
                <a:gd name="T65" fmla="*/ 1 h 484"/>
                <a:gd name="T66" fmla="*/ 1 w 221"/>
                <a:gd name="T67" fmla="*/ 1 h 484"/>
                <a:gd name="T68" fmla="*/ 1 w 221"/>
                <a:gd name="T69" fmla="*/ 1 h 484"/>
                <a:gd name="T70" fmla="*/ 1 w 221"/>
                <a:gd name="T71" fmla="*/ 1 h 484"/>
                <a:gd name="T72" fmla="*/ 1 w 221"/>
                <a:gd name="T73" fmla="*/ 1 h 484"/>
                <a:gd name="T74" fmla="*/ 1 w 221"/>
                <a:gd name="T75" fmla="*/ 1 h 484"/>
                <a:gd name="T76" fmla="*/ 0 w 221"/>
                <a:gd name="T77" fmla="*/ 1 h 484"/>
                <a:gd name="T78" fmla="*/ 1 w 221"/>
                <a:gd name="T79" fmla="*/ 1 h 484"/>
                <a:gd name="T80" fmla="*/ 1 w 221"/>
                <a:gd name="T81" fmla="*/ 1 h 484"/>
                <a:gd name="T82" fmla="*/ 1 w 221"/>
                <a:gd name="T83" fmla="*/ 1 h 484"/>
                <a:gd name="T84" fmla="*/ 1 w 221"/>
                <a:gd name="T85" fmla="*/ 1 h 484"/>
                <a:gd name="T86" fmla="*/ 1 w 221"/>
                <a:gd name="T87" fmla="*/ 1 h 484"/>
                <a:gd name="T88" fmla="*/ 1 w 221"/>
                <a:gd name="T89" fmla="*/ 1 h 484"/>
                <a:gd name="T90" fmla="*/ 1 w 221"/>
                <a:gd name="T91" fmla="*/ 0 h 484"/>
                <a:gd name="T92" fmla="*/ 1 w 221"/>
                <a:gd name="T93" fmla="*/ 1 h 484"/>
                <a:gd name="T94" fmla="*/ 1 w 221"/>
                <a:gd name="T95" fmla="*/ 1 h 4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1"/>
                <a:gd name="T145" fmla="*/ 0 h 484"/>
                <a:gd name="T146" fmla="*/ 221 w 221"/>
                <a:gd name="T147" fmla="*/ 484 h 4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1" h="484">
                  <a:moveTo>
                    <a:pt x="145" y="9"/>
                  </a:moveTo>
                  <a:lnTo>
                    <a:pt x="179" y="36"/>
                  </a:lnTo>
                  <a:lnTo>
                    <a:pt x="145" y="34"/>
                  </a:lnTo>
                  <a:lnTo>
                    <a:pt x="177" y="57"/>
                  </a:lnTo>
                  <a:lnTo>
                    <a:pt x="143" y="59"/>
                  </a:lnTo>
                  <a:lnTo>
                    <a:pt x="179" y="80"/>
                  </a:lnTo>
                  <a:lnTo>
                    <a:pt x="150" y="83"/>
                  </a:lnTo>
                  <a:lnTo>
                    <a:pt x="179" y="106"/>
                  </a:lnTo>
                  <a:lnTo>
                    <a:pt x="129" y="102"/>
                  </a:lnTo>
                  <a:lnTo>
                    <a:pt x="150" y="119"/>
                  </a:lnTo>
                  <a:lnTo>
                    <a:pt x="120" y="119"/>
                  </a:lnTo>
                  <a:lnTo>
                    <a:pt x="137" y="137"/>
                  </a:lnTo>
                  <a:lnTo>
                    <a:pt x="114" y="137"/>
                  </a:lnTo>
                  <a:lnTo>
                    <a:pt x="143" y="165"/>
                  </a:lnTo>
                  <a:lnTo>
                    <a:pt x="112" y="167"/>
                  </a:lnTo>
                  <a:lnTo>
                    <a:pt x="150" y="195"/>
                  </a:lnTo>
                  <a:lnTo>
                    <a:pt x="118" y="197"/>
                  </a:lnTo>
                  <a:lnTo>
                    <a:pt x="152" y="220"/>
                  </a:lnTo>
                  <a:lnTo>
                    <a:pt x="112" y="224"/>
                  </a:lnTo>
                  <a:lnTo>
                    <a:pt x="145" y="251"/>
                  </a:lnTo>
                  <a:lnTo>
                    <a:pt x="107" y="247"/>
                  </a:lnTo>
                  <a:lnTo>
                    <a:pt x="137" y="277"/>
                  </a:lnTo>
                  <a:lnTo>
                    <a:pt x="93" y="272"/>
                  </a:lnTo>
                  <a:lnTo>
                    <a:pt x="126" y="306"/>
                  </a:lnTo>
                  <a:lnTo>
                    <a:pt x="86" y="306"/>
                  </a:lnTo>
                  <a:lnTo>
                    <a:pt x="118" y="329"/>
                  </a:lnTo>
                  <a:lnTo>
                    <a:pt x="82" y="330"/>
                  </a:lnTo>
                  <a:lnTo>
                    <a:pt x="108" y="353"/>
                  </a:lnTo>
                  <a:lnTo>
                    <a:pt x="74" y="351"/>
                  </a:lnTo>
                  <a:lnTo>
                    <a:pt x="101" y="380"/>
                  </a:lnTo>
                  <a:lnTo>
                    <a:pt x="61" y="378"/>
                  </a:lnTo>
                  <a:lnTo>
                    <a:pt x="93" y="406"/>
                  </a:lnTo>
                  <a:lnTo>
                    <a:pt x="48" y="405"/>
                  </a:lnTo>
                  <a:lnTo>
                    <a:pt x="78" y="427"/>
                  </a:lnTo>
                  <a:lnTo>
                    <a:pt x="36" y="420"/>
                  </a:lnTo>
                  <a:lnTo>
                    <a:pt x="57" y="445"/>
                  </a:lnTo>
                  <a:lnTo>
                    <a:pt x="17" y="441"/>
                  </a:lnTo>
                  <a:lnTo>
                    <a:pt x="27" y="460"/>
                  </a:lnTo>
                  <a:lnTo>
                    <a:pt x="0" y="460"/>
                  </a:lnTo>
                  <a:lnTo>
                    <a:pt x="19" y="484"/>
                  </a:lnTo>
                  <a:lnTo>
                    <a:pt x="48" y="484"/>
                  </a:lnTo>
                  <a:lnTo>
                    <a:pt x="101" y="464"/>
                  </a:lnTo>
                  <a:lnTo>
                    <a:pt x="148" y="359"/>
                  </a:lnTo>
                  <a:lnTo>
                    <a:pt x="211" y="180"/>
                  </a:lnTo>
                  <a:lnTo>
                    <a:pt x="221" y="3"/>
                  </a:lnTo>
                  <a:lnTo>
                    <a:pt x="148" y="0"/>
                  </a:lnTo>
                  <a:lnTo>
                    <a:pt x="145" y="9"/>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6" name="Freeform 645">
              <a:extLst>
                <a:ext uri="{FF2B5EF4-FFF2-40B4-BE49-F238E27FC236}">
                  <a16:creationId xmlns:a16="http://schemas.microsoft.com/office/drawing/2014/main" id="{1B64D523-BB54-F56B-686C-E983E327148D}"/>
                </a:ext>
              </a:extLst>
            </p:cNvPr>
            <p:cNvSpPr>
              <a:spLocks/>
            </p:cNvSpPr>
            <p:nvPr/>
          </p:nvSpPr>
          <p:spPr bwMode="auto">
            <a:xfrm>
              <a:off x="4253" y="2929"/>
              <a:ext cx="72" cy="186"/>
            </a:xfrm>
            <a:custGeom>
              <a:avLst/>
              <a:gdLst>
                <a:gd name="T0" fmla="*/ 1 w 133"/>
                <a:gd name="T1" fmla="*/ 1 h 342"/>
                <a:gd name="T2" fmla="*/ 1 w 133"/>
                <a:gd name="T3" fmla="*/ 1 h 342"/>
                <a:gd name="T4" fmla="*/ 1 w 133"/>
                <a:gd name="T5" fmla="*/ 1 h 342"/>
                <a:gd name="T6" fmla="*/ 1 w 133"/>
                <a:gd name="T7" fmla="*/ 1 h 342"/>
                <a:gd name="T8" fmla="*/ 1 w 133"/>
                <a:gd name="T9" fmla="*/ 1 h 342"/>
                <a:gd name="T10" fmla="*/ 1 w 133"/>
                <a:gd name="T11" fmla="*/ 1 h 342"/>
                <a:gd name="T12" fmla="*/ 1 w 133"/>
                <a:gd name="T13" fmla="*/ 1 h 342"/>
                <a:gd name="T14" fmla="*/ 1 w 133"/>
                <a:gd name="T15" fmla="*/ 1 h 342"/>
                <a:gd name="T16" fmla="*/ 1 w 133"/>
                <a:gd name="T17" fmla="*/ 1 h 342"/>
                <a:gd name="T18" fmla="*/ 1 w 133"/>
                <a:gd name="T19" fmla="*/ 1 h 342"/>
                <a:gd name="T20" fmla="*/ 1 w 133"/>
                <a:gd name="T21" fmla="*/ 1 h 342"/>
                <a:gd name="T22" fmla="*/ 1 w 133"/>
                <a:gd name="T23" fmla="*/ 1 h 342"/>
                <a:gd name="T24" fmla="*/ 1 w 133"/>
                <a:gd name="T25" fmla="*/ 1 h 342"/>
                <a:gd name="T26" fmla="*/ 1 w 133"/>
                <a:gd name="T27" fmla="*/ 1 h 342"/>
                <a:gd name="T28" fmla="*/ 1 w 133"/>
                <a:gd name="T29" fmla="*/ 1 h 342"/>
                <a:gd name="T30" fmla="*/ 1 w 133"/>
                <a:gd name="T31" fmla="*/ 1 h 342"/>
                <a:gd name="T32" fmla="*/ 1 w 133"/>
                <a:gd name="T33" fmla="*/ 1 h 342"/>
                <a:gd name="T34" fmla="*/ 1 w 133"/>
                <a:gd name="T35" fmla="*/ 1 h 342"/>
                <a:gd name="T36" fmla="*/ 1 w 133"/>
                <a:gd name="T37" fmla="*/ 1 h 342"/>
                <a:gd name="T38" fmla="*/ 1 w 133"/>
                <a:gd name="T39" fmla="*/ 1 h 342"/>
                <a:gd name="T40" fmla="*/ 1 w 133"/>
                <a:gd name="T41" fmla="*/ 1 h 342"/>
                <a:gd name="T42" fmla="*/ 1 w 133"/>
                <a:gd name="T43" fmla="*/ 1 h 342"/>
                <a:gd name="T44" fmla="*/ 1 w 133"/>
                <a:gd name="T45" fmla="*/ 1 h 342"/>
                <a:gd name="T46" fmla="*/ 1 w 133"/>
                <a:gd name="T47" fmla="*/ 1 h 342"/>
                <a:gd name="T48" fmla="*/ 1 w 133"/>
                <a:gd name="T49" fmla="*/ 1 h 342"/>
                <a:gd name="T50" fmla="*/ 1 w 133"/>
                <a:gd name="T51" fmla="*/ 1 h 342"/>
                <a:gd name="T52" fmla="*/ 1 w 133"/>
                <a:gd name="T53" fmla="*/ 1 h 342"/>
                <a:gd name="T54" fmla="*/ 1 w 133"/>
                <a:gd name="T55" fmla="*/ 1 h 342"/>
                <a:gd name="T56" fmla="*/ 0 w 133"/>
                <a:gd name="T57" fmla="*/ 1 h 342"/>
                <a:gd name="T58" fmla="*/ 1 w 133"/>
                <a:gd name="T59" fmla="*/ 1 h 342"/>
                <a:gd name="T60" fmla="*/ 1 w 133"/>
                <a:gd name="T61" fmla="*/ 0 h 342"/>
                <a:gd name="T62" fmla="*/ 1 w 133"/>
                <a:gd name="T63" fmla="*/ 1 h 342"/>
                <a:gd name="T64" fmla="*/ 1 w 133"/>
                <a:gd name="T65" fmla="*/ 1 h 342"/>
                <a:gd name="T66" fmla="*/ 1 w 133"/>
                <a:gd name="T67" fmla="*/ 1 h 342"/>
                <a:gd name="T68" fmla="*/ 1 w 133"/>
                <a:gd name="T69" fmla="*/ 1 h 342"/>
                <a:gd name="T70" fmla="*/ 1 w 133"/>
                <a:gd name="T71" fmla="*/ 1 h 342"/>
                <a:gd name="T72" fmla="*/ 1 w 133"/>
                <a:gd name="T73" fmla="*/ 1 h 3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
                <a:gd name="T112" fmla="*/ 0 h 342"/>
                <a:gd name="T113" fmla="*/ 133 w 133"/>
                <a:gd name="T114" fmla="*/ 342 h 3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 h="342">
                  <a:moveTo>
                    <a:pt x="49" y="329"/>
                  </a:moveTo>
                  <a:lnTo>
                    <a:pt x="74" y="294"/>
                  </a:lnTo>
                  <a:lnTo>
                    <a:pt x="42" y="292"/>
                  </a:lnTo>
                  <a:lnTo>
                    <a:pt x="80" y="272"/>
                  </a:lnTo>
                  <a:lnTo>
                    <a:pt x="49" y="262"/>
                  </a:lnTo>
                  <a:lnTo>
                    <a:pt x="80" y="245"/>
                  </a:lnTo>
                  <a:lnTo>
                    <a:pt x="51" y="237"/>
                  </a:lnTo>
                  <a:lnTo>
                    <a:pt x="76" y="220"/>
                  </a:lnTo>
                  <a:lnTo>
                    <a:pt x="55" y="213"/>
                  </a:lnTo>
                  <a:lnTo>
                    <a:pt x="76" y="201"/>
                  </a:lnTo>
                  <a:lnTo>
                    <a:pt x="51" y="194"/>
                  </a:lnTo>
                  <a:lnTo>
                    <a:pt x="76" y="176"/>
                  </a:lnTo>
                  <a:lnTo>
                    <a:pt x="55" y="175"/>
                  </a:lnTo>
                  <a:lnTo>
                    <a:pt x="74" y="157"/>
                  </a:lnTo>
                  <a:lnTo>
                    <a:pt x="49" y="154"/>
                  </a:lnTo>
                  <a:lnTo>
                    <a:pt x="67" y="135"/>
                  </a:lnTo>
                  <a:lnTo>
                    <a:pt x="42" y="129"/>
                  </a:lnTo>
                  <a:lnTo>
                    <a:pt x="65" y="119"/>
                  </a:lnTo>
                  <a:lnTo>
                    <a:pt x="40" y="112"/>
                  </a:lnTo>
                  <a:lnTo>
                    <a:pt x="57" y="106"/>
                  </a:lnTo>
                  <a:lnTo>
                    <a:pt x="32" y="95"/>
                  </a:lnTo>
                  <a:lnTo>
                    <a:pt x="49" y="85"/>
                  </a:lnTo>
                  <a:lnTo>
                    <a:pt x="27" y="76"/>
                  </a:lnTo>
                  <a:lnTo>
                    <a:pt x="42" y="66"/>
                  </a:lnTo>
                  <a:lnTo>
                    <a:pt x="19" y="61"/>
                  </a:lnTo>
                  <a:lnTo>
                    <a:pt x="32" y="53"/>
                  </a:lnTo>
                  <a:lnTo>
                    <a:pt x="10" y="42"/>
                  </a:lnTo>
                  <a:lnTo>
                    <a:pt x="19" y="34"/>
                  </a:lnTo>
                  <a:lnTo>
                    <a:pt x="0" y="26"/>
                  </a:lnTo>
                  <a:lnTo>
                    <a:pt x="15" y="3"/>
                  </a:lnTo>
                  <a:lnTo>
                    <a:pt x="51" y="0"/>
                  </a:lnTo>
                  <a:lnTo>
                    <a:pt x="118" y="110"/>
                  </a:lnTo>
                  <a:lnTo>
                    <a:pt x="133" y="235"/>
                  </a:lnTo>
                  <a:lnTo>
                    <a:pt x="118" y="313"/>
                  </a:lnTo>
                  <a:lnTo>
                    <a:pt x="59" y="342"/>
                  </a:lnTo>
                  <a:lnTo>
                    <a:pt x="49" y="329"/>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7" name="Freeform 646">
              <a:extLst>
                <a:ext uri="{FF2B5EF4-FFF2-40B4-BE49-F238E27FC236}">
                  <a16:creationId xmlns:a16="http://schemas.microsoft.com/office/drawing/2014/main" id="{CFF58389-B64E-D848-EE35-CC005794CBAB}"/>
                </a:ext>
              </a:extLst>
            </p:cNvPr>
            <p:cNvSpPr>
              <a:spLocks/>
            </p:cNvSpPr>
            <p:nvPr/>
          </p:nvSpPr>
          <p:spPr bwMode="auto">
            <a:xfrm>
              <a:off x="4212" y="2988"/>
              <a:ext cx="59" cy="163"/>
            </a:xfrm>
            <a:custGeom>
              <a:avLst/>
              <a:gdLst>
                <a:gd name="T0" fmla="*/ 1 w 108"/>
                <a:gd name="T1" fmla="*/ 0 h 300"/>
                <a:gd name="T2" fmla="*/ 1 w 108"/>
                <a:gd name="T3" fmla="*/ 1 h 300"/>
                <a:gd name="T4" fmla="*/ 1 w 108"/>
                <a:gd name="T5" fmla="*/ 1 h 300"/>
                <a:gd name="T6" fmla="*/ 1 w 108"/>
                <a:gd name="T7" fmla="*/ 1 h 300"/>
                <a:gd name="T8" fmla="*/ 1 w 108"/>
                <a:gd name="T9" fmla="*/ 1 h 300"/>
                <a:gd name="T10" fmla="*/ 1 w 108"/>
                <a:gd name="T11" fmla="*/ 1 h 300"/>
                <a:gd name="T12" fmla="*/ 1 w 108"/>
                <a:gd name="T13" fmla="*/ 1 h 300"/>
                <a:gd name="T14" fmla="*/ 1 w 108"/>
                <a:gd name="T15" fmla="*/ 1 h 300"/>
                <a:gd name="T16" fmla="*/ 1 w 108"/>
                <a:gd name="T17" fmla="*/ 1 h 300"/>
                <a:gd name="T18" fmla="*/ 1 w 108"/>
                <a:gd name="T19" fmla="*/ 1 h 300"/>
                <a:gd name="T20" fmla="*/ 1 w 108"/>
                <a:gd name="T21" fmla="*/ 1 h 300"/>
                <a:gd name="T22" fmla="*/ 1 w 108"/>
                <a:gd name="T23" fmla="*/ 1 h 300"/>
                <a:gd name="T24" fmla="*/ 1 w 108"/>
                <a:gd name="T25" fmla="*/ 1 h 300"/>
                <a:gd name="T26" fmla="*/ 1 w 108"/>
                <a:gd name="T27" fmla="*/ 1 h 300"/>
                <a:gd name="T28" fmla="*/ 1 w 108"/>
                <a:gd name="T29" fmla="*/ 1 h 300"/>
                <a:gd name="T30" fmla="*/ 1 w 108"/>
                <a:gd name="T31" fmla="*/ 1 h 300"/>
                <a:gd name="T32" fmla="*/ 1 w 108"/>
                <a:gd name="T33" fmla="*/ 1 h 300"/>
                <a:gd name="T34" fmla="*/ 1 w 108"/>
                <a:gd name="T35" fmla="*/ 1 h 300"/>
                <a:gd name="T36" fmla="*/ 1 w 108"/>
                <a:gd name="T37" fmla="*/ 1 h 300"/>
                <a:gd name="T38" fmla="*/ 1 w 108"/>
                <a:gd name="T39" fmla="*/ 1 h 300"/>
                <a:gd name="T40" fmla="*/ 1 w 108"/>
                <a:gd name="T41" fmla="*/ 1 h 300"/>
                <a:gd name="T42" fmla="*/ 1 w 108"/>
                <a:gd name="T43" fmla="*/ 1 h 300"/>
                <a:gd name="T44" fmla="*/ 1 w 108"/>
                <a:gd name="T45" fmla="*/ 1 h 300"/>
                <a:gd name="T46" fmla="*/ 1 w 108"/>
                <a:gd name="T47" fmla="*/ 1 h 300"/>
                <a:gd name="T48" fmla="*/ 1 w 108"/>
                <a:gd name="T49" fmla="*/ 1 h 300"/>
                <a:gd name="T50" fmla="*/ 1 w 108"/>
                <a:gd name="T51" fmla="*/ 1 h 300"/>
                <a:gd name="T52" fmla="*/ 1 w 108"/>
                <a:gd name="T53" fmla="*/ 1 h 300"/>
                <a:gd name="T54" fmla="*/ 1 w 108"/>
                <a:gd name="T55" fmla="*/ 1 h 300"/>
                <a:gd name="T56" fmla="*/ 1 w 108"/>
                <a:gd name="T57" fmla="*/ 1 h 300"/>
                <a:gd name="T58" fmla="*/ 1 w 108"/>
                <a:gd name="T59" fmla="*/ 1 h 300"/>
                <a:gd name="T60" fmla="*/ 1 w 108"/>
                <a:gd name="T61" fmla="*/ 1 h 300"/>
                <a:gd name="T62" fmla="*/ 1 w 108"/>
                <a:gd name="T63" fmla="*/ 1 h 300"/>
                <a:gd name="T64" fmla="*/ 1 w 108"/>
                <a:gd name="T65" fmla="*/ 1 h 300"/>
                <a:gd name="T66" fmla="*/ 1 w 108"/>
                <a:gd name="T67" fmla="*/ 1 h 300"/>
                <a:gd name="T68" fmla="*/ 1 w 108"/>
                <a:gd name="T69" fmla="*/ 1 h 300"/>
                <a:gd name="T70" fmla="*/ 0 w 108"/>
                <a:gd name="T71" fmla="*/ 1 h 300"/>
                <a:gd name="T72" fmla="*/ 1 w 108"/>
                <a:gd name="T73" fmla="*/ 1 h 300"/>
                <a:gd name="T74" fmla="*/ 1 w 108"/>
                <a:gd name="T75" fmla="*/ 1 h 300"/>
                <a:gd name="T76" fmla="*/ 1 w 108"/>
                <a:gd name="T77" fmla="*/ 1 h 300"/>
                <a:gd name="T78" fmla="*/ 1 w 108"/>
                <a:gd name="T79" fmla="*/ 0 h 300"/>
                <a:gd name="T80" fmla="*/ 1 w 108"/>
                <a:gd name="T81" fmla="*/ 0 h 3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300"/>
                <a:gd name="T125" fmla="*/ 108 w 108"/>
                <a:gd name="T126" fmla="*/ 300 h 3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300">
                  <a:moveTo>
                    <a:pt x="108" y="0"/>
                  </a:moveTo>
                  <a:lnTo>
                    <a:pt x="51" y="4"/>
                  </a:lnTo>
                  <a:lnTo>
                    <a:pt x="67" y="12"/>
                  </a:lnTo>
                  <a:lnTo>
                    <a:pt x="49" y="17"/>
                  </a:lnTo>
                  <a:lnTo>
                    <a:pt x="65" y="19"/>
                  </a:lnTo>
                  <a:lnTo>
                    <a:pt x="49" y="29"/>
                  </a:lnTo>
                  <a:lnTo>
                    <a:pt x="67" y="32"/>
                  </a:lnTo>
                  <a:lnTo>
                    <a:pt x="49" y="44"/>
                  </a:lnTo>
                  <a:lnTo>
                    <a:pt x="67" y="46"/>
                  </a:lnTo>
                  <a:lnTo>
                    <a:pt x="46" y="55"/>
                  </a:lnTo>
                  <a:lnTo>
                    <a:pt x="65" y="63"/>
                  </a:lnTo>
                  <a:lnTo>
                    <a:pt x="44" y="72"/>
                  </a:lnTo>
                  <a:lnTo>
                    <a:pt x="61" y="78"/>
                  </a:lnTo>
                  <a:lnTo>
                    <a:pt x="42" y="88"/>
                  </a:lnTo>
                  <a:lnTo>
                    <a:pt x="61" y="91"/>
                  </a:lnTo>
                  <a:lnTo>
                    <a:pt x="36" y="105"/>
                  </a:lnTo>
                  <a:lnTo>
                    <a:pt x="61" y="114"/>
                  </a:lnTo>
                  <a:lnTo>
                    <a:pt x="36" y="120"/>
                  </a:lnTo>
                  <a:lnTo>
                    <a:pt x="57" y="135"/>
                  </a:lnTo>
                  <a:lnTo>
                    <a:pt x="34" y="139"/>
                  </a:lnTo>
                  <a:lnTo>
                    <a:pt x="57" y="147"/>
                  </a:lnTo>
                  <a:lnTo>
                    <a:pt x="27" y="156"/>
                  </a:lnTo>
                  <a:lnTo>
                    <a:pt x="49" y="164"/>
                  </a:lnTo>
                  <a:lnTo>
                    <a:pt x="27" y="177"/>
                  </a:lnTo>
                  <a:lnTo>
                    <a:pt x="49" y="181"/>
                  </a:lnTo>
                  <a:lnTo>
                    <a:pt x="23" y="190"/>
                  </a:lnTo>
                  <a:lnTo>
                    <a:pt x="51" y="196"/>
                  </a:lnTo>
                  <a:lnTo>
                    <a:pt x="19" y="207"/>
                  </a:lnTo>
                  <a:lnTo>
                    <a:pt x="49" y="213"/>
                  </a:lnTo>
                  <a:lnTo>
                    <a:pt x="17" y="224"/>
                  </a:lnTo>
                  <a:lnTo>
                    <a:pt x="46" y="230"/>
                  </a:lnTo>
                  <a:lnTo>
                    <a:pt x="13" y="247"/>
                  </a:lnTo>
                  <a:lnTo>
                    <a:pt x="42" y="247"/>
                  </a:lnTo>
                  <a:lnTo>
                    <a:pt x="10" y="266"/>
                  </a:lnTo>
                  <a:lnTo>
                    <a:pt x="36" y="268"/>
                  </a:lnTo>
                  <a:lnTo>
                    <a:pt x="0" y="283"/>
                  </a:lnTo>
                  <a:lnTo>
                    <a:pt x="34" y="300"/>
                  </a:lnTo>
                  <a:lnTo>
                    <a:pt x="68" y="281"/>
                  </a:lnTo>
                  <a:lnTo>
                    <a:pt x="108" y="61"/>
                  </a:lnTo>
                  <a:lnTo>
                    <a:pt x="108" y="0"/>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8" name="Freeform 647">
              <a:extLst>
                <a:ext uri="{FF2B5EF4-FFF2-40B4-BE49-F238E27FC236}">
                  <a16:creationId xmlns:a16="http://schemas.microsoft.com/office/drawing/2014/main" id="{D06C376D-B71A-1CDD-0993-B05E5C61E704}"/>
                </a:ext>
              </a:extLst>
            </p:cNvPr>
            <p:cNvSpPr>
              <a:spLocks/>
            </p:cNvSpPr>
            <p:nvPr/>
          </p:nvSpPr>
          <p:spPr bwMode="auto">
            <a:xfrm>
              <a:off x="3927" y="2897"/>
              <a:ext cx="225" cy="320"/>
            </a:xfrm>
            <a:custGeom>
              <a:avLst/>
              <a:gdLst>
                <a:gd name="T0" fmla="*/ 0 w 418"/>
                <a:gd name="T1" fmla="*/ 1 h 587"/>
                <a:gd name="T2" fmla="*/ 1 w 418"/>
                <a:gd name="T3" fmla="*/ 1 h 587"/>
                <a:gd name="T4" fmla="*/ 1 w 418"/>
                <a:gd name="T5" fmla="*/ 1 h 587"/>
                <a:gd name="T6" fmla="*/ 1 w 418"/>
                <a:gd name="T7" fmla="*/ 1 h 587"/>
                <a:gd name="T8" fmla="*/ 1 w 418"/>
                <a:gd name="T9" fmla="*/ 1 h 587"/>
                <a:gd name="T10" fmla="*/ 1 w 418"/>
                <a:gd name="T11" fmla="*/ 1 h 587"/>
                <a:gd name="T12" fmla="*/ 1 w 418"/>
                <a:gd name="T13" fmla="*/ 1 h 587"/>
                <a:gd name="T14" fmla="*/ 1 w 418"/>
                <a:gd name="T15" fmla="*/ 1 h 587"/>
                <a:gd name="T16" fmla="*/ 1 w 418"/>
                <a:gd name="T17" fmla="*/ 1 h 587"/>
                <a:gd name="T18" fmla="*/ 1 w 418"/>
                <a:gd name="T19" fmla="*/ 1 h 587"/>
                <a:gd name="T20" fmla="*/ 1 w 418"/>
                <a:gd name="T21" fmla="*/ 1 h 587"/>
                <a:gd name="T22" fmla="*/ 1 w 418"/>
                <a:gd name="T23" fmla="*/ 1 h 587"/>
                <a:gd name="T24" fmla="*/ 1 w 418"/>
                <a:gd name="T25" fmla="*/ 1 h 587"/>
                <a:gd name="T26" fmla="*/ 1 w 418"/>
                <a:gd name="T27" fmla="*/ 1 h 587"/>
                <a:gd name="T28" fmla="*/ 1 w 418"/>
                <a:gd name="T29" fmla="*/ 1 h 587"/>
                <a:gd name="T30" fmla="*/ 1 w 418"/>
                <a:gd name="T31" fmla="*/ 1 h 587"/>
                <a:gd name="T32" fmla="*/ 1 w 418"/>
                <a:gd name="T33" fmla="*/ 1 h 587"/>
                <a:gd name="T34" fmla="*/ 1 w 418"/>
                <a:gd name="T35" fmla="*/ 1 h 587"/>
                <a:gd name="T36" fmla="*/ 1 w 418"/>
                <a:gd name="T37" fmla="*/ 1 h 587"/>
                <a:gd name="T38" fmla="*/ 1 w 418"/>
                <a:gd name="T39" fmla="*/ 1 h 587"/>
                <a:gd name="T40" fmla="*/ 1 w 418"/>
                <a:gd name="T41" fmla="*/ 1 h 587"/>
                <a:gd name="T42" fmla="*/ 1 w 418"/>
                <a:gd name="T43" fmla="*/ 1 h 587"/>
                <a:gd name="T44" fmla="*/ 1 w 418"/>
                <a:gd name="T45" fmla="*/ 1 h 587"/>
                <a:gd name="T46" fmla="*/ 1 w 418"/>
                <a:gd name="T47" fmla="*/ 1 h 587"/>
                <a:gd name="T48" fmla="*/ 1 w 418"/>
                <a:gd name="T49" fmla="*/ 1 h 587"/>
                <a:gd name="T50" fmla="*/ 1 w 418"/>
                <a:gd name="T51" fmla="*/ 1 h 587"/>
                <a:gd name="T52" fmla="*/ 1 w 418"/>
                <a:gd name="T53" fmla="*/ 1 h 587"/>
                <a:gd name="T54" fmla="*/ 1 w 418"/>
                <a:gd name="T55" fmla="*/ 1 h 587"/>
                <a:gd name="T56" fmla="*/ 1 w 418"/>
                <a:gd name="T57" fmla="*/ 1 h 587"/>
                <a:gd name="T58" fmla="*/ 1 w 418"/>
                <a:gd name="T59" fmla="*/ 1 h 587"/>
                <a:gd name="T60" fmla="*/ 1 w 418"/>
                <a:gd name="T61" fmla="*/ 1 h 587"/>
                <a:gd name="T62" fmla="*/ 1 w 418"/>
                <a:gd name="T63" fmla="*/ 1 h 587"/>
                <a:gd name="T64" fmla="*/ 1 w 418"/>
                <a:gd name="T65" fmla="*/ 1 h 587"/>
                <a:gd name="T66" fmla="*/ 1 w 418"/>
                <a:gd name="T67" fmla="*/ 1 h 587"/>
                <a:gd name="T68" fmla="*/ 1 w 418"/>
                <a:gd name="T69" fmla="*/ 1 h 587"/>
                <a:gd name="T70" fmla="*/ 1 w 418"/>
                <a:gd name="T71" fmla="*/ 1 h 587"/>
                <a:gd name="T72" fmla="*/ 1 w 418"/>
                <a:gd name="T73" fmla="*/ 1 h 587"/>
                <a:gd name="T74" fmla="*/ 1 w 418"/>
                <a:gd name="T75" fmla="*/ 1 h 587"/>
                <a:gd name="T76" fmla="*/ 1 w 418"/>
                <a:gd name="T77" fmla="*/ 1 h 587"/>
                <a:gd name="T78" fmla="*/ 1 w 418"/>
                <a:gd name="T79" fmla="*/ 1 h 587"/>
                <a:gd name="T80" fmla="*/ 1 w 418"/>
                <a:gd name="T81" fmla="*/ 1 h 587"/>
                <a:gd name="T82" fmla="*/ 1 w 418"/>
                <a:gd name="T83" fmla="*/ 1 h 587"/>
                <a:gd name="T84" fmla="*/ 1 w 418"/>
                <a:gd name="T85" fmla="*/ 1 h 587"/>
                <a:gd name="T86" fmla="*/ 1 w 418"/>
                <a:gd name="T87" fmla="*/ 1 h 587"/>
                <a:gd name="T88" fmla="*/ 1 w 418"/>
                <a:gd name="T89" fmla="*/ 1 h 587"/>
                <a:gd name="T90" fmla="*/ 1 w 418"/>
                <a:gd name="T91" fmla="*/ 1 h 587"/>
                <a:gd name="T92" fmla="*/ 1 w 418"/>
                <a:gd name="T93" fmla="*/ 1 h 587"/>
                <a:gd name="T94" fmla="*/ 1 w 418"/>
                <a:gd name="T95" fmla="*/ 1 h 587"/>
                <a:gd name="T96" fmla="*/ 1 w 418"/>
                <a:gd name="T97" fmla="*/ 1 h 587"/>
                <a:gd name="T98" fmla="*/ 1 w 418"/>
                <a:gd name="T99" fmla="*/ 1 h 587"/>
                <a:gd name="T100" fmla="*/ 1 w 418"/>
                <a:gd name="T101" fmla="*/ 0 h 587"/>
                <a:gd name="T102" fmla="*/ 1 w 418"/>
                <a:gd name="T103" fmla="*/ 1 h 587"/>
                <a:gd name="T104" fmla="*/ 1 w 418"/>
                <a:gd name="T105" fmla="*/ 1 h 587"/>
                <a:gd name="T106" fmla="*/ 1 w 418"/>
                <a:gd name="T107" fmla="*/ 1 h 587"/>
                <a:gd name="T108" fmla="*/ 1 w 418"/>
                <a:gd name="T109" fmla="*/ 1 h 587"/>
                <a:gd name="T110" fmla="*/ 1 w 418"/>
                <a:gd name="T111" fmla="*/ 1 h 587"/>
                <a:gd name="T112" fmla="*/ 0 w 418"/>
                <a:gd name="T113" fmla="*/ 1 h 587"/>
                <a:gd name="T114" fmla="*/ 0 w 418"/>
                <a:gd name="T115" fmla="*/ 1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8"/>
                <a:gd name="T175" fmla="*/ 0 h 587"/>
                <a:gd name="T176" fmla="*/ 418 w 418"/>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8" h="587">
                  <a:moveTo>
                    <a:pt x="0" y="543"/>
                  </a:moveTo>
                  <a:lnTo>
                    <a:pt x="156" y="545"/>
                  </a:lnTo>
                  <a:lnTo>
                    <a:pt x="51" y="519"/>
                  </a:lnTo>
                  <a:lnTo>
                    <a:pt x="194" y="530"/>
                  </a:lnTo>
                  <a:lnTo>
                    <a:pt x="97" y="492"/>
                  </a:lnTo>
                  <a:lnTo>
                    <a:pt x="211" y="513"/>
                  </a:lnTo>
                  <a:lnTo>
                    <a:pt x="137" y="473"/>
                  </a:lnTo>
                  <a:lnTo>
                    <a:pt x="222" y="488"/>
                  </a:lnTo>
                  <a:lnTo>
                    <a:pt x="169" y="452"/>
                  </a:lnTo>
                  <a:lnTo>
                    <a:pt x="230" y="460"/>
                  </a:lnTo>
                  <a:lnTo>
                    <a:pt x="194" y="437"/>
                  </a:lnTo>
                  <a:lnTo>
                    <a:pt x="251" y="441"/>
                  </a:lnTo>
                  <a:lnTo>
                    <a:pt x="218" y="420"/>
                  </a:lnTo>
                  <a:lnTo>
                    <a:pt x="266" y="424"/>
                  </a:lnTo>
                  <a:lnTo>
                    <a:pt x="233" y="403"/>
                  </a:lnTo>
                  <a:lnTo>
                    <a:pt x="273" y="405"/>
                  </a:lnTo>
                  <a:lnTo>
                    <a:pt x="249" y="382"/>
                  </a:lnTo>
                  <a:lnTo>
                    <a:pt x="285" y="388"/>
                  </a:lnTo>
                  <a:lnTo>
                    <a:pt x="262" y="361"/>
                  </a:lnTo>
                  <a:lnTo>
                    <a:pt x="292" y="361"/>
                  </a:lnTo>
                  <a:lnTo>
                    <a:pt x="275" y="336"/>
                  </a:lnTo>
                  <a:lnTo>
                    <a:pt x="302" y="334"/>
                  </a:lnTo>
                  <a:lnTo>
                    <a:pt x="285" y="310"/>
                  </a:lnTo>
                  <a:lnTo>
                    <a:pt x="311" y="312"/>
                  </a:lnTo>
                  <a:lnTo>
                    <a:pt x="292" y="289"/>
                  </a:lnTo>
                  <a:lnTo>
                    <a:pt x="319" y="293"/>
                  </a:lnTo>
                  <a:lnTo>
                    <a:pt x="294" y="270"/>
                  </a:lnTo>
                  <a:lnTo>
                    <a:pt x="325" y="268"/>
                  </a:lnTo>
                  <a:lnTo>
                    <a:pt x="300" y="243"/>
                  </a:lnTo>
                  <a:lnTo>
                    <a:pt x="334" y="239"/>
                  </a:lnTo>
                  <a:lnTo>
                    <a:pt x="313" y="220"/>
                  </a:lnTo>
                  <a:lnTo>
                    <a:pt x="344" y="211"/>
                  </a:lnTo>
                  <a:lnTo>
                    <a:pt x="317" y="194"/>
                  </a:lnTo>
                  <a:lnTo>
                    <a:pt x="346" y="188"/>
                  </a:lnTo>
                  <a:lnTo>
                    <a:pt x="319" y="171"/>
                  </a:lnTo>
                  <a:lnTo>
                    <a:pt x="348" y="167"/>
                  </a:lnTo>
                  <a:lnTo>
                    <a:pt x="325" y="146"/>
                  </a:lnTo>
                  <a:lnTo>
                    <a:pt x="355" y="146"/>
                  </a:lnTo>
                  <a:lnTo>
                    <a:pt x="330" y="125"/>
                  </a:lnTo>
                  <a:lnTo>
                    <a:pt x="355" y="125"/>
                  </a:lnTo>
                  <a:lnTo>
                    <a:pt x="334" y="108"/>
                  </a:lnTo>
                  <a:lnTo>
                    <a:pt x="361" y="106"/>
                  </a:lnTo>
                  <a:lnTo>
                    <a:pt x="338" y="85"/>
                  </a:lnTo>
                  <a:lnTo>
                    <a:pt x="367" y="83"/>
                  </a:lnTo>
                  <a:lnTo>
                    <a:pt x="338" y="66"/>
                  </a:lnTo>
                  <a:lnTo>
                    <a:pt x="367" y="62"/>
                  </a:lnTo>
                  <a:lnTo>
                    <a:pt x="340" y="42"/>
                  </a:lnTo>
                  <a:lnTo>
                    <a:pt x="368" y="42"/>
                  </a:lnTo>
                  <a:lnTo>
                    <a:pt x="340" y="21"/>
                  </a:lnTo>
                  <a:lnTo>
                    <a:pt x="370" y="21"/>
                  </a:lnTo>
                  <a:lnTo>
                    <a:pt x="340" y="0"/>
                  </a:lnTo>
                  <a:lnTo>
                    <a:pt x="418" y="2"/>
                  </a:lnTo>
                  <a:lnTo>
                    <a:pt x="389" y="260"/>
                  </a:lnTo>
                  <a:lnTo>
                    <a:pt x="285" y="500"/>
                  </a:lnTo>
                  <a:lnTo>
                    <a:pt x="218" y="587"/>
                  </a:lnTo>
                  <a:lnTo>
                    <a:pt x="57" y="572"/>
                  </a:lnTo>
                  <a:lnTo>
                    <a:pt x="0" y="543"/>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79" name="Freeform 648">
              <a:extLst>
                <a:ext uri="{FF2B5EF4-FFF2-40B4-BE49-F238E27FC236}">
                  <a16:creationId xmlns:a16="http://schemas.microsoft.com/office/drawing/2014/main" id="{05BB8677-64A6-AE76-1DD3-386707832E0E}"/>
                </a:ext>
              </a:extLst>
            </p:cNvPr>
            <p:cNvSpPr>
              <a:spLocks/>
            </p:cNvSpPr>
            <p:nvPr/>
          </p:nvSpPr>
          <p:spPr bwMode="auto">
            <a:xfrm>
              <a:off x="3797" y="2902"/>
              <a:ext cx="264" cy="242"/>
            </a:xfrm>
            <a:custGeom>
              <a:avLst/>
              <a:gdLst>
                <a:gd name="T0" fmla="*/ 1 w 491"/>
                <a:gd name="T1" fmla="*/ 1 h 447"/>
                <a:gd name="T2" fmla="*/ 1 w 491"/>
                <a:gd name="T3" fmla="*/ 0 h 447"/>
                <a:gd name="T4" fmla="*/ 1 w 491"/>
                <a:gd name="T5" fmla="*/ 1 h 447"/>
                <a:gd name="T6" fmla="*/ 1 w 491"/>
                <a:gd name="T7" fmla="*/ 1 h 447"/>
                <a:gd name="T8" fmla="*/ 1 w 491"/>
                <a:gd name="T9" fmla="*/ 1 h 447"/>
                <a:gd name="T10" fmla="*/ 1 w 491"/>
                <a:gd name="T11" fmla="*/ 1 h 447"/>
                <a:gd name="T12" fmla="*/ 1 w 491"/>
                <a:gd name="T13" fmla="*/ 1 h 447"/>
                <a:gd name="T14" fmla="*/ 1 w 491"/>
                <a:gd name="T15" fmla="*/ 1 h 447"/>
                <a:gd name="T16" fmla="*/ 1 w 491"/>
                <a:gd name="T17" fmla="*/ 1 h 447"/>
                <a:gd name="T18" fmla="*/ 1 w 491"/>
                <a:gd name="T19" fmla="*/ 1 h 447"/>
                <a:gd name="T20" fmla="*/ 1 w 491"/>
                <a:gd name="T21" fmla="*/ 1 h 447"/>
                <a:gd name="T22" fmla="*/ 1 w 491"/>
                <a:gd name="T23" fmla="*/ 1 h 447"/>
                <a:gd name="T24" fmla="*/ 1 w 491"/>
                <a:gd name="T25" fmla="*/ 1 h 447"/>
                <a:gd name="T26" fmla="*/ 1 w 491"/>
                <a:gd name="T27" fmla="*/ 1 h 447"/>
                <a:gd name="T28" fmla="*/ 1 w 491"/>
                <a:gd name="T29" fmla="*/ 1 h 447"/>
                <a:gd name="T30" fmla="*/ 1 w 491"/>
                <a:gd name="T31" fmla="*/ 1 h 447"/>
                <a:gd name="T32" fmla="*/ 1 w 491"/>
                <a:gd name="T33" fmla="*/ 1 h 447"/>
                <a:gd name="T34" fmla="*/ 1 w 491"/>
                <a:gd name="T35" fmla="*/ 1 h 447"/>
                <a:gd name="T36" fmla="*/ 1 w 491"/>
                <a:gd name="T37" fmla="*/ 1 h 447"/>
                <a:gd name="T38" fmla="*/ 1 w 491"/>
                <a:gd name="T39" fmla="*/ 1 h 447"/>
                <a:gd name="T40" fmla="*/ 1 w 491"/>
                <a:gd name="T41" fmla="*/ 1 h 447"/>
                <a:gd name="T42" fmla="*/ 1 w 491"/>
                <a:gd name="T43" fmla="*/ 1 h 447"/>
                <a:gd name="T44" fmla="*/ 1 w 491"/>
                <a:gd name="T45" fmla="*/ 1 h 447"/>
                <a:gd name="T46" fmla="*/ 1 w 491"/>
                <a:gd name="T47" fmla="*/ 1 h 447"/>
                <a:gd name="T48" fmla="*/ 1 w 491"/>
                <a:gd name="T49" fmla="*/ 1 h 447"/>
                <a:gd name="T50" fmla="*/ 1 w 491"/>
                <a:gd name="T51" fmla="*/ 1 h 447"/>
                <a:gd name="T52" fmla="*/ 1 w 491"/>
                <a:gd name="T53" fmla="*/ 1 h 447"/>
                <a:gd name="T54" fmla="*/ 1 w 491"/>
                <a:gd name="T55" fmla="*/ 1 h 447"/>
                <a:gd name="T56" fmla="*/ 1 w 491"/>
                <a:gd name="T57" fmla="*/ 1 h 447"/>
                <a:gd name="T58" fmla="*/ 1 w 491"/>
                <a:gd name="T59" fmla="*/ 1 h 447"/>
                <a:gd name="T60" fmla="*/ 1 w 491"/>
                <a:gd name="T61" fmla="*/ 1 h 447"/>
                <a:gd name="T62" fmla="*/ 1 w 491"/>
                <a:gd name="T63" fmla="*/ 1 h 447"/>
                <a:gd name="T64" fmla="*/ 1 w 491"/>
                <a:gd name="T65" fmla="*/ 1 h 447"/>
                <a:gd name="T66" fmla="*/ 1 w 491"/>
                <a:gd name="T67" fmla="*/ 1 h 447"/>
                <a:gd name="T68" fmla="*/ 1 w 491"/>
                <a:gd name="T69" fmla="*/ 1 h 447"/>
                <a:gd name="T70" fmla="*/ 1 w 491"/>
                <a:gd name="T71" fmla="*/ 1 h 447"/>
                <a:gd name="T72" fmla="*/ 1 w 491"/>
                <a:gd name="T73" fmla="*/ 1 h 447"/>
                <a:gd name="T74" fmla="*/ 1 w 491"/>
                <a:gd name="T75" fmla="*/ 1 h 447"/>
                <a:gd name="T76" fmla="*/ 1 w 491"/>
                <a:gd name="T77" fmla="*/ 1 h 447"/>
                <a:gd name="T78" fmla="*/ 1 w 491"/>
                <a:gd name="T79" fmla="*/ 1 h 447"/>
                <a:gd name="T80" fmla="*/ 1 w 491"/>
                <a:gd name="T81" fmla="*/ 1 h 447"/>
                <a:gd name="T82" fmla="*/ 1 w 491"/>
                <a:gd name="T83" fmla="*/ 1 h 447"/>
                <a:gd name="T84" fmla="*/ 1 w 491"/>
                <a:gd name="T85" fmla="*/ 1 h 447"/>
                <a:gd name="T86" fmla="*/ 1 w 491"/>
                <a:gd name="T87" fmla="*/ 1 h 447"/>
                <a:gd name="T88" fmla="*/ 1 w 491"/>
                <a:gd name="T89" fmla="*/ 1 h 447"/>
                <a:gd name="T90" fmla="*/ 1 w 491"/>
                <a:gd name="T91" fmla="*/ 1 h 447"/>
                <a:gd name="T92" fmla="*/ 0 w 491"/>
                <a:gd name="T93" fmla="*/ 1 h 447"/>
                <a:gd name="T94" fmla="*/ 1 w 491"/>
                <a:gd name="T95" fmla="*/ 1 h 447"/>
                <a:gd name="T96" fmla="*/ 1 w 491"/>
                <a:gd name="T97" fmla="*/ 1 h 447"/>
                <a:gd name="T98" fmla="*/ 1 w 491"/>
                <a:gd name="T99" fmla="*/ 1 h 447"/>
                <a:gd name="T100" fmla="*/ 1 w 491"/>
                <a:gd name="T101" fmla="*/ 1 h 447"/>
                <a:gd name="T102" fmla="*/ 1 w 491"/>
                <a:gd name="T103" fmla="*/ 1 h 447"/>
                <a:gd name="T104" fmla="*/ 1 w 491"/>
                <a:gd name="T105" fmla="*/ 1 h 4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1"/>
                <a:gd name="T160" fmla="*/ 0 h 447"/>
                <a:gd name="T161" fmla="*/ 491 w 491"/>
                <a:gd name="T162" fmla="*/ 447 h 4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1" h="447">
                  <a:moveTo>
                    <a:pt x="491" y="19"/>
                  </a:moveTo>
                  <a:lnTo>
                    <a:pt x="417" y="0"/>
                  </a:lnTo>
                  <a:lnTo>
                    <a:pt x="441" y="21"/>
                  </a:lnTo>
                  <a:lnTo>
                    <a:pt x="407" y="17"/>
                  </a:lnTo>
                  <a:lnTo>
                    <a:pt x="432" y="35"/>
                  </a:lnTo>
                  <a:lnTo>
                    <a:pt x="392" y="33"/>
                  </a:lnTo>
                  <a:lnTo>
                    <a:pt x="424" y="50"/>
                  </a:lnTo>
                  <a:lnTo>
                    <a:pt x="379" y="50"/>
                  </a:lnTo>
                  <a:lnTo>
                    <a:pt x="413" y="69"/>
                  </a:lnTo>
                  <a:lnTo>
                    <a:pt x="365" y="69"/>
                  </a:lnTo>
                  <a:lnTo>
                    <a:pt x="399" y="95"/>
                  </a:lnTo>
                  <a:lnTo>
                    <a:pt x="358" y="88"/>
                  </a:lnTo>
                  <a:lnTo>
                    <a:pt x="390" y="116"/>
                  </a:lnTo>
                  <a:lnTo>
                    <a:pt x="346" y="111"/>
                  </a:lnTo>
                  <a:lnTo>
                    <a:pt x="375" y="137"/>
                  </a:lnTo>
                  <a:lnTo>
                    <a:pt x="333" y="132"/>
                  </a:lnTo>
                  <a:lnTo>
                    <a:pt x="367" y="160"/>
                  </a:lnTo>
                  <a:lnTo>
                    <a:pt x="320" y="151"/>
                  </a:lnTo>
                  <a:lnTo>
                    <a:pt x="352" y="177"/>
                  </a:lnTo>
                  <a:lnTo>
                    <a:pt x="302" y="171"/>
                  </a:lnTo>
                  <a:lnTo>
                    <a:pt x="333" y="202"/>
                  </a:lnTo>
                  <a:lnTo>
                    <a:pt x="289" y="190"/>
                  </a:lnTo>
                  <a:lnTo>
                    <a:pt x="316" y="221"/>
                  </a:lnTo>
                  <a:lnTo>
                    <a:pt x="272" y="211"/>
                  </a:lnTo>
                  <a:lnTo>
                    <a:pt x="297" y="242"/>
                  </a:lnTo>
                  <a:lnTo>
                    <a:pt x="247" y="236"/>
                  </a:lnTo>
                  <a:lnTo>
                    <a:pt x="276" y="268"/>
                  </a:lnTo>
                  <a:lnTo>
                    <a:pt x="228" y="255"/>
                  </a:lnTo>
                  <a:lnTo>
                    <a:pt x="251" y="287"/>
                  </a:lnTo>
                  <a:lnTo>
                    <a:pt x="200" y="270"/>
                  </a:lnTo>
                  <a:lnTo>
                    <a:pt x="234" y="306"/>
                  </a:lnTo>
                  <a:lnTo>
                    <a:pt x="179" y="289"/>
                  </a:lnTo>
                  <a:lnTo>
                    <a:pt x="207" y="322"/>
                  </a:lnTo>
                  <a:lnTo>
                    <a:pt x="156" y="299"/>
                  </a:lnTo>
                  <a:lnTo>
                    <a:pt x="190" y="339"/>
                  </a:lnTo>
                  <a:lnTo>
                    <a:pt x="131" y="316"/>
                  </a:lnTo>
                  <a:lnTo>
                    <a:pt x="171" y="352"/>
                  </a:lnTo>
                  <a:lnTo>
                    <a:pt x="116" y="331"/>
                  </a:lnTo>
                  <a:lnTo>
                    <a:pt x="147" y="363"/>
                  </a:lnTo>
                  <a:lnTo>
                    <a:pt x="84" y="341"/>
                  </a:lnTo>
                  <a:lnTo>
                    <a:pt x="114" y="379"/>
                  </a:lnTo>
                  <a:lnTo>
                    <a:pt x="61" y="352"/>
                  </a:lnTo>
                  <a:lnTo>
                    <a:pt x="84" y="394"/>
                  </a:lnTo>
                  <a:lnTo>
                    <a:pt x="33" y="363"/>
                  </a:lnTo>
                  <a:lnTo>
                    <a:pt x="61" y="405"/>
                  </a:lnTo>
                  <a:lnTo>
                    <a:pt x="14" y="379"/>
                  </a:lnTo>
                  <a:lnTo>
                    <a:pt x="0" y="398"/>
                  </a:lnTo>
                  <a:lnTo>
                    <a:pt x="52" y="447"/>
                  </a:lnTo>
                  <a:lnTo>
                    <a:pt x="251" y="348"/>
                  </a:lnTo>
                  <a:lnTo>
                    <a:pt x="398" y="206"/>
                  </a:lnTo>
                  <a:lnTo>
                    <a:pt x="479" y="36"/>
                  </a:lnTo>
                  <a:lnTo>
                    <a:pt x="491" y="19"/>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0" name="Freeform 649">
              <a:extLst>
                <a:ext uri="{FF2B5EF4-FFF2-40B4-BE49-F238E27FC236}">
                  <a16:creationId xmlns:a16="http://schemas.microsoft.com/office/drawing/2014/main" id="{50A5C1AE-31B3-D4E0-C416-DC45E3B75369}"/>
                </a:ext>
              </a:extLst>
            </p:cNvPr>
            <p:cNvSpPr>
              <a:spLocks/>
            </p:cNvSpPr>
            <p:nvPr/>
          </p:nvSpPr>
          <p:spPr bwMode="auto">
            <a:xfrm>
              <a:off x="3739" y="3115"/>
              <a:ext cx="83" cy="93"/>
            </a:xfrm>
            <a:custGeom>
              <a:avLst/>
              <a:gdLst>
                <a:gd name="T0" fmla="*/ 1 w 154"/>
                <a:gd name="T1" fmla="*/ 1 h 171"/>
                <a:gd name="T2" fmla="*/ 0 w 154"/>
                <a:gd name="T3" fmla="*/ 1 h 171"/>
                <a:gd name="T4" fmla="*/ 1 w 154"/>
                <a:gd name="T5" fmla="*/ 1 h 171"/>
                <a:gd name="T6" fmla="*/ 1 w 154"/>
                <a:gd name="T7" fmla="*/ 0 h 171"/>
                <a:gd name="T8" fmla="*/ 1 w 154"/>
                <a:gd name="T9" fmla="*/ 1 h 171"/>
                <a:gd name="T10" fmla="*/ 1 w 154"/>
                <a:gd name="T11" fmla="*/ 1 h 171"/>
                <a:gd name="T12" fmla="*/ 1 w 154"/>
                <a:gd name="T13" fmla="*/ 1 h 171"/>
                <a:gd name="T14" fmla="*/ 1 w 154"/>
                <a:gd name="T15" fmla="*/ 1 h 171"/>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171"/>
                <a:gd name="T26" fmla="*/ 154 w 154"/>
                <a:gd name="T27" fmla="*/ 171 h 1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171">
                  <a:moveTo>
                    <a:pt x="13" y="171"/>
                  </a:moveTo>
                  <a:lnTo>
                    <a:pt x="0" y="70"/>
                  </a:lnTo>
                  <a:lnTo>
                    <a:pt x="55" y="45"/>
                  </a:lnTo>
                  <a:lnTo>
                    <a:pt x="103" y="0"/>
                  </a:lnTo>
                  <a:lnTo>
                    <a:pt x="154" y="51"/>
                  </a:lnTo>
                  <a:lnTo>
                    <a:pt x="93" y="165"/>
                  </a:lnTo>
                  <a:lnTo>
                    <a:pt x="13" y="171"/>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1" name="Freeform 650">
              <a:extLst>
                <a:ext uri="{FF2B5EF4-FFF2-40B4-BE49-F238E27FC236}">
                  <a16:creationId xmlns:a16="http://schemas.microsoft.com/office/drawing/2014/main" id="{2F9120C9-F72F-7478-1679-941B3FF9250F}"/>
                </a:ext>
              </a:extLst>
            </p:cNvPr>
            <p:cNvSpPr>
              <a:spLocks/>
            </p:cNvSpPr>
            <p:nvPr/>
          </p:nvSpPr>
          <p:spPr bwMode="auto">
            <a:xfrm>
              <a:off x="4235" y="3094"/>
              <a:ext cx="142" cy="136"/>
            </a:xfrm>
            <a:custGeom>
              <a:avLst/>
              <a:gdLst>
                <a:gd name="T0" fmla="*/ 0 w 264"/>
                <a:gd name="T1" fmla="*/ 1 h 249"/>
                <a:gd name="T2" fmla="*/ 1 w 264"/>
                <a:gd name="T3" fmla="*/ 0 h 249"/>
                <a:gd name="T4" fmla="*/ 1 w 264"/>
                <a:gd name="T5" fmla="*/ 1 h 249"/>
                <a:gd name="T6" fmla="*/ 1 w 264"/>
                <a:gd name="T7" fmla="*/ 1 h 249"/>
                <a:gd name="T8" fmla="*/ 1 w 264"/>
                <a:gd name="T9" fmla="*/ 1 h 249"/>
                <a:gd name="T10" fmla="*/ 1 w 264"/>
                <a:gd name="T11" fmla="*/ 1 h 249"/>
                <a:gd name="T12" fmla="*/ 1 w 264"/>
                <a:gd name="T13" fmla="*/ 1 h 249"/>
                <a:gd name="T14" fmla="*/ 0 w 264"/>
                <a:gd name="T15" fmla="*/ 1 h 249"/>
                <a:gd name="T16" fmla="*/ 0 w 264"/>
                <a:gd name="T17" fmla="*/ 1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49"/>
                <a:gd name="T29" fmla="*/ 264 w 264"/>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49">
                  <a:moveTo>
                    <a:pt x="0" y="116"/>
                  </a:moveTo>
                  <a:lnTo>
                    <a:pt x="160" y="0"/>
                  </a:lnTo>
                  <a:lnTo>
                    <a:pt x="236" y="59"/>
                  </a:lnTo>
                  <a:lnTo>
                    <a:pt x="264" y="123"/>
                  </a:lnTo>
                  <a:lnTo>
                    <a:pt x="237" y="192"/>
                  </a:lnTo>
                  <a:lnTo>
                    <a:pt x="114" y="249"/>
                  </a:lnTo>
                  <a:lnTo>
                    <a:pt x="17" y="218"/>
                  </a:lnTo>
                  <a:lnTo>
                    <a:pt x="0" y="116"/>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2" name="Freeform 651">
              <a:extLst>
                <a:ext uri="{FF2B5EF4-FFF2-40B4-BE49-F238E27FC236}">
                  <a16:creationId xmlns:a16="http://schemas.microsoft.com/office/drawing/2014/main" id="{1F6E5D10-A7A2-6F29-C4A2-1E5A5B13DE44}"/>
                </a:ext>
              </a:extLst>
            </p:cNvPr>
            <p:cNvSpPr>
              <a:spLocks/>
            </p:cNvSpPr>
            <p:nvPr/>
          </p:nvSpPr>
          <p:spPr bwMode="auto">
            <a:xfrm>
              <a:off x="4122" y="2744"/>
              <a:ext cx="195" cy="189"/>
            </a:xfrm>
            <a:custGeom>
              <a:avLst/>
              <a:gdLst>
                <a:gd name="T0" fmla="*/ 1 w 361"/>
                <a:gd name="T1" fmla="*/ 1 h 348"/>
                <a:gd name="T2" fmla="*/ 0 w 361"/>
                <a:gd name="T3" fmla="*/ 1 h 348"/>
                <a:gd name="T4" fmla="*/ 1 w 361"/>
                <a:gd name="T5" fmla="*/ 1 h 348"/>
                <a:gd name="T6" fmla="*/ 1 w 361"/>
                <a:gd name="T7" fmla="*/ 1 h 348"/>
                <a:gd name="T8" fmla="*/ 1 w 361"/>
                <a:gd name="T9" fmla="*/ 0 h 348"/>
                <a:gd name="T10" fmla="*/ 1 w 361"/>
                <a:gd name="T11" fmla="*/ 1 h 348"/>
                <a:gd name="T12" fmla="*/ 1 w 361"/>
                <a:gd name="T13" fmla="*/ 1 h 348"/>
                <a:gd name="T14" fmla="*/ 1 w 361"/>
                <a:gd name="T15" fmla="*/ 1 h 348"/>
                <a:gd name="T16" fmla="*/ 1 w 361"/>
                <a:gd name="T17" fmla="*/ 1 h 348"/>
                <a:gd name="T18" fmla="*/ 1 w 361"/>
                <a:gd name="T19" fmla="*/ 1 h 348"/>
                <a:gd name="T20" fmla="*/ 1 w 361"/>
                <a:gd name="T21" fmla="*/ 1 h 348"/>
                <a:gd name="T22" fmla="*/ 1 w 361"/>
                <a:gd name="T23" fmla="*/ 1 h 348"/>
                <a:gd name="T24" fmla="*/ 1 w 361"/>
                <a:gd name="T25" fmla="*/ 1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1"/>
                <a:gd name="T40" fmla="*/ 0 h 348"/>
                <a:gd name="T41" fmla="*/ 361 w 361"/>
                <a:gd name="T42" fmla="*/ 348 h 3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1" h="348">
                  <a:moveTo>
                    <a:pt x="24" y="267"/>
                  </a:moveTo>
                  <a:lnTo>
                    <a:pt x="0" y="183"/>
                  </a:lnTo>
                  <a:lnTo>
                    <a:pt x="13" y="99"/>
                  </a:lnTo>
                  <a:lnTo>
                    <a:pt x="108" y="8"/>
                  </a:lnTo>
                  <a:lnTo>
                    <a:pt x="216" y="0"/>
                  </a:lnTo>
                  <a:lnTo>
                    <a:pt x="310" y="37"/>
                  </a:lnTo>
                  <a:lnTo>
                    <a:pt x="361" y="147"/>
                  </a:lnTo>
                  <a:lnTo>
                    <a:pt x="323" y="276"/>
                  </a:lnTo>
                  <a:lnTo>
                    <a:pt x="270" y="333"/>
                  </a:lnTo>
                  <a:lnTo>
                    <a:pt x="161" y="348"/>
                  </a:lnTo>
                  <a:lnTo>
                    <a:pt x="83" y="331"/>
                  </a:lnTo>
                  <a:lnTo>
                    <a:pt x="24" y="267"/>
                  </a:lnTo>
                  <a:close/>
                </a:path>
              </a:pathLst>
            </a:custGeom>
            <a:solidFill>
              <a:srgbClr val="E085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3" name="Freeform 652">
              <a:extLst>
                <a:ext uri="{FF2B5EF4-FFF2-40B4-BE49-F238E27FC236}">
                  <a16:creationId xmlns:a16="http://schemas.microsoft.com/office/drawing/2014/main" id="{523C4313-3331-8F6E-27F6-AFD1B04CC0E8}"/>
                </a:ext>
              </a:extLst>
            </p:cNvPr>
            <p:cNvSpPr>
              <a:spLocks/>
            </p:cNvSpPr>
            <p:nvPr/>
          </p:nvSpPr>
          <p:spPr bwMode="auto">
            <a:xfrm>
              <a:off x="4291" y="3105"/>
              <a:ext cx="81" cy="79"/>
            </a:xfrm>
            <a:custGeom>
              <a:avLst/>
              <a:gdLst>
                <a:gd name="T0" fmla="*/ 1 w 151"/>
                <a:gd name="T1" fmla="*/ 1 h 146"/>
                <a:gd name="T2" fmla="*/ 0 w 151"/>
                <a:gd name="T3" fmla="*/ 1 h 146"/>
                <a:gd name="T4" fmla="*/ 1 w 151"/>
                <a:gd name="T5" fmla="*/ 1 h 146"/>
                <a:gd name="T6" fmla="*/ 1 w 151"/>
                <a:gd name="T7" fmla="*/ 1 h 146"/>
                <a:gd name="T8" fmla="*/ 1 w 151"/>
                <a:gd name="T9" fmla="*/ 1 h 146"/>
                <a:gd name="T10" fmla="*/ 1 w 151"/>
                <a:gd name="T11" fmla="*/ 1 h 146"/>
                <a:gd name="T12" fmla="*/ 1 w 151"/>
                <a:gd name="T13" fmla="*/ 1 h 146"/>
                <a:gd name="T14" fmla="*/ 1 w 151"/>
                <a:gd name="T15" fmla="*/ 1 h 146"/>
                <a:gd name="T16" fmla="*/ 1 w 151"/>
                <a:gd name="T17" fmla="*/ 1 h 146"/>
                <a:gd name="T18" fmla="*/ 1 w 151"/>
                <a:gd name="T19" fmla="*/ 1 h 146"/>
                <a:gd name="T20" fmla="*/ 1 w 151"/>
                <a:gd name="T21" fmla="*/ 1 h 146"/>
                <a:gd name="T22" fmla="*/ 1 w 151"/>
                <a:gd name="T23" fmla="*/ 1 h 146"/>
                <a:gd name="T24" fmla="*/ 1 w 151"/>
                <a:gd name="T25" fmla="*/ 1 h 146"/>
                <a:gd name="T26" fmla="*/ 1 w 151"/>
                <a:gd name="T27" fmla="*/ 1 h 146"/>
                <a:gd name="T28" fmla="*/ 1 w 151"/>
                <a:gd name="T29" fmla="*/ 1 h 146"/>
                <a:gd name="T30" fmla="*/ 1 w 151"/>
                <a:gd name="T31" fmla="*/ 1 h 146"/>
                <a:gd name="T32" fmla="*/ 1 w 151"/>
                <a:gd name="T33" fmla="*/ 0 h 146"/>
                <a:gd name="T34" fmla="*/ 1 w 151"/>
                <a:gd name="T35" fmla="*/ 1 h 146"/>
                <a:gd name="T36" fmla="*/ 1 w 151"/>
                <a:gd name="T37" fmla="*/ 1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146"/>
                <a:gd name="T59" fmla="*/ 151 w 151"/>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146">
                  <a:moveTo>
                    <a:pt x="18" y="7"/>
                  </a:moveTo>
                  <a:lnTo>
                    <a:pt x="0" y="63"/>
                  </a:lnTo>
                  <a:lnTo>
                    <a:pt x="46" y="42"/>
                  </a:lnTo>
                  <a:lnTo>
                    <a:pt x="29" y="78"/>
                  </a:lnTo>
                  <a:lnTo>
                    <a:pt x="80" y="70"/>
                  </a:lnTo>
                  <a:lnTo>
                    <a:pt x="59" y="91"/>
                  </a:lnTo>
                  <a:lnTo>
                    <a:pt x="95" y="87"/>
                  </a:lnTo>
                  <a:lnTo>
                    <a:pt x="84" y="106"/>
                  </a:lnTo>
                  <a:lnTo>
                    <a:pt x="109" y="101"/>
                  </a:lnTo>
                  <a:lnTo>
                    <a:pt x="97" y="118"/>
                  </a:lnTo>
                  <a:lnTo>
                    <a:pt x="116" y="116"/>
                  </a:lnTo>
                  <a:lnTo>
                    <a:pt x="107" y="133"/>
                  </a:lnTo>
                  <a:lnTo>
                    <a:pt x="124" y="133"/>
                  </a:lnTo>
                  <a:lnTo>
                    <a:pt x="114" y="146"/>
                  </a:lnTo>
                  <a:lnTo>
                    <a:pt x="135" y="146"/>
                  </a:lnTo>
                  <a:lnTo>
                    <a:pt x="151" y="110"/>
                  </a:lnTo>
                  <a:lnTo>
                    <a:pt x="63" y="0"/>
                  </a:lnTo>
                  <a:lnTo>
                    <a:pt x="18" y="7"/>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4" name="Freeform 653">
              <a:extLst>
                <a:ext uri="{FF2B5EF4-FFF2-40B4-BE49-F238E27FC236}">
                  <a16:creationId xmlns:a16="http://schemas.microsoft.com/office/drawing/2014/main" id="{266C7BBF-5801-646A-78AC-ECCF84F881F4}"/>
                </a:ext>
              </a:extLst>
            </p:cNvPr>
            <p:cNvSpPr>
              <a:spLocks/>
            </p:cNvSpPr>
            <p:nvPr/>
          </p:nvSpPr>
          <p:spPr bwMode="auto">
            <a:xfrm>
              <a:off x="4148" y="2737"/>
              <a:ext cx="152" cy="196"/>
            </a:xfrm>
            <a:custGeom>
              <a:avLst/>
              <a:gdLst>
                <a:gd name="T0" fmla="*/ 1 w 282"/>
                <a:gd name="T1" fmla="*/ 1 h 361"/>
                <a:gd name="T2" fmla="*/ 1 w 282"/>
                <a:gd name="T3" fmla="*/ 1 h 361"/>
                <a:gd name="T4" fmla="*/ 1 w 282"/>
                <a:gd name="T5" fmla="*/ 1 h 361"/>
                <a:gd name="T6" fmla="*/ 1 w 282"/>
                <a:gd name="T7" fmla="*/ 1 h 361"/>
                <a:gd name="T8" fmla="*/ 1 w 282"/>
                <a:gd name="T9" fmla="*/ 1 h 361"/>
                <a:gd name="T10" fmla="*/ 1 w 282"/>
                <a:gd name="T11" fmla="*/ 1 h 361"/>
                <a:gd name="T12" fmla="*/ 1 w 282"/>
                <a:gd name="T13" fmla="*/ 1 h 361"/>
                <a:gd name="T14" fmla="*/ 1 w 282"/>
                <a:gd name="T15" fmla="*/ 1 h 361"/>
                <a:gd name="T16" fmla="*/ 1 w 282"/>
                <a:gd name="T17" fmla="*/ 1 h 361"/>
                <a:gd name="T18" fmla="*/ 1 w 282"/>
                <a:gd name="T19" fmla="*/ 1 h 361"/>
                <a:gd name="T20" fmla="*/ 1 w 282"/>
                <a:gd name="T21" fmla="*/ 1 h 361"/>
                <a:gd name="T22" fmla="*/ 1 w 282"/>
                <a:gd name="T23" fmla="*/ 1 h 361"/>
                <a:gd name="T24" fmla="*/ 1 w 282"/>
                <a:gd name="T25" fmla="*/ 1 h 361"/>
                <a:gd name="T26" fmla="*/ 1 w 282"/>
                <a:gd name="T27" fmla="*/ 1 h 361"/>
                <a:gd name="T28" fmla="*/ 1 w 282"/>
                <a:gd name="T29" fmla="*/ 1 h 361"/>
                <a:gd name="T30" fmla="*/ 1 w 282"/>
                <a:gd name="T31" fmla="*/ 1 h 361"/>
                <a:gd name="T32" fmla="*/ 1 w 282"/>
                <a:gd name="T33" fmla="*/ 1 h 361"/>
                <a:gd name="T34" fmla="*/ 1 w 282"/>
                <a:gd name="T35" fmla="*/ 1 h 361"/>
                <a:gd name="T36" fmla="*/ 1 w 282"/>
                <a:gd name="T37" fmla="*/ 1 h 361"/>
                <a:gd name="T38" fmla="*/ 1 w 282"/>
                <a:gd name="T39" fmla="*/ 1 h 361"/>
                <a:gd name="T40" fmla="*/ 1 w 282"/>
                <a:gd name="T41" fmla="*/ 1 h 361"/>
                <a:gd name="T42" fmla="*/ 1 w 282"/>
                <a:gd name="T43" fmla="*/ 1 h 361"/>
                <a:gd name="T44" fmla="*/ 0 w 282"/>
                <a:gd name="T45" fmla="*/ 1 h 361"/>
                <a:gd name="T46" fmla="*/ 1 w 282"/>
                <a:gd name="T47" fmla="*/ 1 h 361"/>
                <a:gd name="T48" fmla="*/ 1 w 282"/>
                <a:gd name="T49" fmla="*/ 1 h 361"/>
                <a:gd name="T50" fmla="*/ 1 w 282"/>
                <a:gd name="T51" fmla="*/ 1 h 361"/>
                <a:gd name="T52" fmla="*/ 1 w 282"/>
                <a:gd name="T53" fmla="*/ 1 h 361"/>
                <a:gd name="T54" fmla="*/ 1 w 282"/>
                <a:gd name="T55" fmla="*/ 1 h 361"/>
                <a:gd name="T56" fmla="*/ 1 w 282"/>
                <a:gd name="T57" fmla="*/ 1 h 361"/>
                <a:gd name="T58" fmla="*/ 1 w 282"/>
                <a:gd name="T59" fmla="*/ 0 h 361"/>
                <a:gd name="T60" fmla="*/ 1 w 282"/>
                <a:gd name="T61" fmla="*/ 1 h 361"/>
                <a:gd name="T62" fmla="*/ 1 w 282"/>
                <a:gd name="T63" fmla="*/ 1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2"/>
                <a:gd name="T97" fmla="*/ 0 h 361"/>
                <a:gd name="T98" fmla="*/ 282 w 282"/>
                <a:gd name="T99" fmla="*/ 361 h 3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2" h="361">
                  <a:moveTo>
                    <a:pt x="128" y="36"/>
                  </a:moveTo>
                  <a:lnTo>
                    <a:pt x="185" y="86"/>
                  </a:lnTo>
                  <a:lnTo>
                    <a:pt x="149" y="76"/>
                  </a:lnTo>
                  <a:lnTo>
                    <a:pt x="188" y="110"/>
                  </a:lnTo>
                  <a:lnTo>
                    <a:pt x="145" y="108"/>
                  </a:lnTo>
                  <a:lnTo>
                    <a:pt x="206" y="146"/>
                  </a:lnTo>
                  <a:lnTo>
                    <a:pt x="158" y="139"/>
                  </a:lnTo>
                  <a:lnTo>
                    <a:pt x="206" y="179"/>
                  </a:lnTo>
                  <a:lnTo>
                    <a:pt x="154" y="167"/>
                  </a:lnTo>
                  <a:lnTo>
                    <a:pt x="202" y="204"/>
                  </a:lnTo>
                  <a:lnTo>
                    <a:pt x="149" y="196"/>
                  </a:lnTo>
                  <a:lnTo>
                    <a:pt x="192" y="228"/>
                  </a:lnTo>
                  <a:lnTo>
                    <a:pt x="135" y="219"/>
                  </a:lnTo>
                  <a:lnTo>
                    <a:pt x="179" y="257"/>
                  </a:lnTo>
                  <a:lnTo>
                    <a:pt x="107" y="245"/>
                  </a:lnTo>
                  <a:lnTo>
                    <a:pt x="152" y="283"/>
                  </a:lnTo>
                  <a:lnTo>
                    <a:pt x="90" y="261"/>
                  </a:lnTo>
                  <a:lnTo>
                    <a:pt x="130" y="299"/>
                  </a:lnTo>
                  <a:lnTo>
                    <a:pt x="67" y="268"/>
                  </a:lnTo>
                  <a:lnTo>
                    <a:pt x="103" y="310"/>
                  </a:lnTo>
                  <a:lnTo>
                    <a:pt x="34" y="280"/>
                  </a:lnTo>
                  <a:lnTo>
                    <a:pt x="71" y="323"/>
                  </a:lnTo>
                  <a:lnTo>
                    <a:pt x="0" y="283"/>
                  </a:lnTo>
                  <a:lnTo>
                    <a:pt x="33" y="344"/>
                  </a:lnTo>
                  <a:lnTo>
                    <a:pt x="63" y="361"/>
                  </a:lnTo>
                  <a:lnTo>
                    <a:pt x="171" y="352"/>
                  </a:lnTo>
                  <a:lnTo>
                    <a:pt x="253" y="283"/>
                  </a:lnTo>
                  <a:lnTo>
                    <a:pt x="282" y="160"/>
                  </a:lnTo>
                  <a:lnTo>
                    <a:pt x="223" y="36"/>
                  </a:lnTo>
                  <a:lnTo>
                    <a:pt x="137" y="0"/>
                  </a:lnTo>
                  <a:lnTo>
                    <a:pt x="128" y="36"/>
                  </a:lnTo>
                  <a:close/>
                </a:path>
              </a:pathLst>
            </a:custGeom>
            <a:solidFill>
              <a:srgbClr val="A84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5" name="Freeform 654">
              <a:extLst>
                <a:ext uri="{FF2B5EF4-FFF2-40B4-BE49-F238E27FC236}">
                  <a16:creationId xmlns:a16="http://schemas.microsoft.com/office/drawing/2014/main" id="{5ED1D04A-357A-C41F-0398-37C3EEBC7848}"/>
                </a:ext>
              </a:extLst>
            </p:cNvPr>
            <p:cNvSpPr>
              <a:spLocks/>
            </p:cNvSpPr>
            <p:nvPr/>
          </p:nvSpPr>
          <p:spPr bwMode="auto">
            <a:xfrm>
              <a:off x="4303" y="3097"/>
              <a:ext cx="79" cy="79"/>
            </a:xfrm>
            <a:custGeom>
              <a:avLst/>
              <a:gdLst>
                <a:gd name="T0" fmla="*/ 1 w 149"/>
                <a:gd name="T1" fmla="*/ 1 h 142"/>
                <a:gd name="T2" fmla="*/ 0 w 149"/>
                <a:gd name="T3" fmla="*/ 1 h 142"/>
                <a:gd name="T4" fmla="*/ 1 w 149"/>
                <a:gd name="T5" fmla="*/ 1 h 142"/>
                <a:gd name="T6" fmla="*/ 1 w 149"/>
                <a:gd name="T7" fmla="*/ 1 h 142"/>
                <a:gd name="T8" fmla="*/ 1 w 149"/>
                <a:gd name="T9" fmla="*/ 1 h 142"/>
                <a:gd name="T10" fmla="*/ 1 w 149"/>
                <a:gd name="T11" fmla="*/ 1 h 142"/>
                <a:gd name="T12" fmla="*/ 1 w 149"/>
                <a:gd name="T13" fmla="*/ 1 h 142"/>
                <a:gd name="T14" fmla="*/ 1 w 149"/>
                <a:gd name="T15" fmla="*/ 1 h 142"/>
                <a:gd name="T16" fmla="*/ 1 w 149"/>
                <a:gd name="T17" fmla="*/ 1 h 142"/>
                <a:gd name="T18" fmla="*/ 1 w 149"/>
                <a:gd name="T19" fmla="*/ 1 h 142"/>
                <a:gd name="T20" fmla="*/ 1 w 149"/>
                <a:gd name="T21" fmla="*/ 1 h 142"/>
                <a:gd name="T22" fmla="*/ 1 w 149"/>
                <a:gd name="T23" fmla="*/ 1 h 142"/>
                <a:gd name="T24" fmla="*/ 1 w 149"/>
                <a:gd name="T25" fmla="*/ 1 h 142"/>
                <a:gd name="T26" fmla="*/ 1 w 149"/>
                <a:gd name="T27" fmla="*/ 1 h 142"/>
                <a:gd name="T28" fmla="*/ 1 w 149"/>
                <a:gd name="T29" fmla="*/ 1 h 142"/>
                <a:gd name="T30" fmla="*/ 1 w 149"/>
                <a:gd name="T31" fmla="*/ 1 h 142"/>
                <a:gd name="T32" fmla="*/ 1 w 149"/>
                <a:gd name="T33" fmla="*/ 0 h 142"/>
                <a:gd name="T34" fmla="*/ 1 w 149"/>
                <a:gd name="T35" fmla="*/ 1 h 142"/>
                <a:gd name="T36" fmla="*/ 1 w 149"/>
                <a:gd name="T37" fmla="*/ 1 h 1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
                <a:gd name="T58" fmla="*/ 0 h 142"/>
                <a:gd name="T59" fmla="*/ 149 w 149"/>
                <a:gd name="T60" fmla="*/ 142 h 1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 h="142">
                  <a:moveTo>
                    <a:pt x="25" y="17"/>
                  </a:moveTo>
                  <a:lnTo>
                    <a:pt x="0" y="58"/>
                  </a:lnTo>
                  <a:lnTo>
                    <a:pt x="44" y="38"/>
                  </a:lnTo>
                  <a:lnTo>
                    <a:pt x="27" y="76"/>
                  </a:lnTo>
                  <a:lnTo>
                    <a:pt x="76" y="68"/>
                  </a:lnTo>
                  <a:lnTo>
                    <a:pt x="59" y="91"/>
                  </a:lnTo>
                  <a:lnTo>
                    <a:pt x="93" y="85"/>
                  </a:lnTo>
                  <a:lnTo>
                    <a:pt x="82" y="104"/>
                  </a:lnTo>
                  <a:lnTo>
                    <a:pt x="107" y="100"/>
                  </a:lnTo>
                  <a:lnTo>
                    <a:pt x="95" y="114"/>
                  </a:lnTo>
                  <a:lnTo>
                    <a:pt x="114" y="114"/>
                  </a:lnTo>
                  <a:lnTo>
                    <a:pt x="105" y="129"/>
                  </a:lnTo>
                  <a:lnTo>
                    <a:pt x="120" y="129"/>
                  </a:lnTo>
                  <a:lnTo>
                    <a:pt x="112" y="142"/>
                  </a:lnTo>
                  <a:lnTo>
                    <a:pt x="135" y="142"/>
                  </a:lnTo>
                  <a:lnTo>
                    <a:pt x="149" y="110"/>
                  </a:lnTo>
                  <a:lnTo>
                    <a:pt x="61" y="0"/>
                  </a:lnTo>
                  <a:lnTo>
                    <a:pt x="2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6" name="Freeform 655">
              <a:extLst>
                <a:ext uri="{FF2B5EF4-FFF2-40B4-BE49-F238E27FC236}">
                  <a16:creationId xmlns:a16="http://schemas.microsoft.com/office/drawing/2014/main" id="{A5ED8BFF-1339-1E25-AE0A-2C3FE2E7D9DF}"/>
                </a:ext>
              </a:extLst>
            </p:cNvPr>
            <p:cNvSpPr>
              <a:spLocks/>
            </p:cNvSpPr>
            <p:nvPr/>
          </p:nvSpPr>
          <p:spPr bwMode="auto">
            <a:xfrm>
              <a:off x="4140" y="3213"/>
              <a:ext cx="55" cy="127"/>
            </a:xfrm>
            <a:custGeom>
              <a:avLst/>
              <a:gdLst>
                <a:gd name="T0" fmla="*/ 1 w 103"/>
                <a:gd name="T1" fmla="*/ 0 h 233"/>
                <a:gd name="T2" fmla="*/ 0 w 103"/>
                <a:gd name="T3" fmla="*/ 1 h 233"/>
                <a:gd name="T4" fmla="*/ 1 w 103"/>
                <a:gd name="T5" fmla="*/ 1 h 233"/>
                <a:gd name="T6" fmla="*/ 1 w 103"/>
                <a:gd name="T7" fmla="*/ 1 h 233"/>
                <a:gd name="T8" fmla="*/ 1 w 103"/>
                <a:gd name="T9" fmla="*/ 1 h 233"/>
                <a:gd name="T10" fmla="*/ 1 w 103"/>
                <a:gd name="T11" fmla="*/ 1 h 233"/>
                <a:gd name="T12" fmla="*/ 1 w 103"/>
                <a:gd name="T13" fmla="*/ 1 h 233"/>
                <a:gd name="T14" fmla="*/ 1 w 103"/>
                <a:gd name="T15" fmla="*/ 1 h 233"/>
                <a:gd name="T16" fmla="*/ 1 w 103"/>
                <a:gd name="T17" fmla="*/ 1 h 233"/>
                <a:gd name="T18" fmla="*/ 1 w 103"/>
                <a:gd name="T19" fmla="*/ 1 h 233"/>
                <a:gd name="T20" fmla="*/ 1 w 103"/>
                <a:gd name="T21" fmla="*/ 1 h 233"/>
                <a:gd name="T22" fmla="*/ 1 w 103"/>
                <a:gd name="T23" fmla="*/ 1 h 233"/>
                <a:gd name="T24" fmla="*/ 1 w 103"/>
                <a:gd name="T25" fmla="*/ 1 h 233"/>
                <a:gd name="T26" fmla="*/ 1 w 103"/>
                <a:gd name="T27" fmla="*/ 1 h 233"/>
                <a:gd name="T28" fmla="*/ 1 w 103"/>
                <a:gd name="T29" fmla="*/ 1 h 233"/>
                <a:gd name="T30" fmla="*/ 1 w 103"/>
                <a:gd name="T31" fmla="*/ 1 h 233"/>
                <a:gd name="T32" fmla="*/ 1 w 103"/>
                <a:gd name="T33" fmla="*/ 1 h 233"/>
                <a:gd name="T34" fmla="*/ 1 w 103"/>
                <a:gd name="T35" fmla="*/ 1 h 233"/>
                <a:gd name="T36" fmla="*/ 1 w 103"/>
                <a:gd name="T37" fmla="*/ 1 h 233"/>
                <a:gd name="T38" fmla="*/ 1 w 103"/>
                <a:gd name="T39" fmla="*/ 0 h 233"/>
                <a:gd name="T40" fmla="*/ 1 w 103"/>
                <a:gd name="T41" fmla="*/ 0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233"/>
                <a:gd name="T65" fmla="*/ 103 w 103"/>
                <a:gd name="T66" fmla="*/ 233 h 2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233">
                  <a:moveTo>
                    <a:pt x="48" y="0"/>
                  </a:moveTo>
                  <a:lnTo>
                    <a:pt x="0" y="41"/>
                  </a:lnTo>
                  <a:lnTo>
                    <a:pt x="44" y="38"/>
                  </a:lnTo>
                  <a:lnTo>
                    <a:pt x="10" y="68"/>
                  </a:lnTo>
                  <a:lnTo>
                    <a:pt x="48" y="68"/>
                  </a:lnTo>
                  <a:lnTo>
                    <a:pt x="10" y="100"/>
                  </a:lnTo>
                  <a:lnTo>
                    <a:pt x="51" y="100"/>
                  </a:lnTo>
                  <a:lnTo>
                    <a:pt x="15" y="127"/>
                  </a:lnTo>
                  <a:lnTo>
                    <a:pt x="61" y="125"/>
                  </a:lnTo>
                  <a:lnTo>
                    <a:pt x="25" y="154"/>
                  </a:lnTo>
                  <a:lnTo>
                    <a:pt x="67" y="152"/>
                  </a:lnTo>
                  <a:lnTo>
                    <a:pt x="36" y="178"/>
                  </a:lnTo>
                  <a:lnTo>
                    <a:pt x="68" y="174"/>
                  </a:lnTo>
                  <a:lnTo>
                    <a:pt x="42" y="201"/>
                  </a:lnTo>
                  <a:lnTo>
                    <a:pt x="68" y="201"/>
                  </a:lnTo>
                  <a:lnTo>
                    <a:pt x="48" y="228"/>
                  </a:lnTo>
                  <a:lnTo>
                    <a:pt x="82" y="233"/>
                  </a:lnTo>
                  <a:lnTo>
                    <a:pt x="103" y="209"/>
                  </a:lnTo>
                  <a:lnTo>
                    <a:pt x="76" y="9"/>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7" name="Freeform 656">
              <a:extLst>
                <a:ext uri="{FF2B5EF4-FFF2-40B4-BE49-F238E27FC236}">
                  <a16:creationId xmlns:a16="http://schemas.microsoft.com/office/drawing/2014/main" id="{8D4FA419-F60B-5DC8-A267-00C010EC200D}"/>
                </a:ext>
              </a:extLst>
            </p:cNvPr>
            <p:cNvSpPr>
              <a:spLocks/>
            </p:cNvSpPr>
            <p:nvPr/>
          </p:nvSpPr>
          <p:spPr bwMode="auto">
            <a:xfrm>
              <a:off x="3856" y="3277"/>
              <a:ext cx="217" cy="444"/>
            </a:xfrm>
            <a:custGeom>
              <a:avLst/>
              <a:gdLst>
                <a:gd name="T0" fmla="*/ 1 w 402"/>
                <a:gd name="T1" fmla="*/ 0 h 818"/>
                <a:gd name="T2" fmla="*/ 1 w 402"/>
                <a:gd name="T3" fmla="*/ 1 h 818"/>
                <a:gd name="T4" fmla="*/ 1 w 402"/>
                <a:gd name="T5" fmla="*/ 1 h 818"/>
                <a:gd name="T6" fmla="*/ 1 w 402"/>
                <a:gd name="T7" fmla="*/ 1 h 818"/>
                <a:gd name="T8" fmla="*/ 1 w 402"/>
                <a:gd name="T9" fmla="*/ 1 h 818"/>
                <a:gd name="T10" fmla="*/ 1 w 402"/>
                <a:gd name="T11" fmla="*/ 1 h 818"/>
                <a:gd name="T12" fmla="*/ 1 w 402"/>
                <a:gd name="T13" fmla="*/ 1 h 818"/>
                <a:gd name="T14" fmla="*/ 1 w 402"/>
                <a:gd name="T15" fmla="*/ 1 h 818"/>
                <a:gd name="T16" fmla="*/ 1 w 402"/>
                <a:gd name="T17" fmla="*/ 1 h 818"/>
                <a:gd name="T18" fmla="*/ 1 w 402"/>
                <a:gd name="T19" fmla="*/ 1 h 818"/>
                <a:gd name="T20" fmla="*/ 1 w 402"/>
                <a:gd name="T21" fmla="*/ 1 h 818"/>
                <a:gd name="T22" fmla="*/ 1 w 402"/>
                <a:gd name="T23" fmla="*/ 1 h 818"/>
                <a:gd name="T24" fmla="*/ 1 w 402"/>
                <a:gd name="T25" fmla="*/ 1 h 818"/>
                <a:gd name="T26" fmla="*/ 1 w 402"/>
                <a:gd name="T27" fmla="*/ 1 h 818"/>
                <a:gd name="T28" fmla="*/ 1 w 402"/>
                <a:gd name="T29" fmla="*/ 1 h 818"/>
                <a:gd name="T30" fmla="*/ 1 w 402"/>
                <a:gd name="T31" fmla="*/ 1 h 818"/>
                <a:gd name="T32" fmla="*/ 1 w 402"/>
                <a:gd name="T33" fmla="*/ 1 h 818"/>
                <a:gd name="T34" fmla="*/ 1 w 402"/>
                <a:gd name="T35" fmla="*/ 1 h 818"/>
                <a:gd name="T36" fmla="*/ 1 w 402"/>
                <a:gd name="T37" fmla="*/ 1 h 818"/>
                <a:gd name="T38" fmla="*/ 1 w 402"/>
                <a:gd name="T39" fmla="*/ 1 h 818"/>
                <a:gd name="T40" fmla="*/ 1 w 402"/>
                <a:gd name="T41" fmla="*/ 1 h 818"/>
                <a:gd name="T42" fmla="*/ 1 w 402"/>
                <a:gd name="T43" fmla="*/ 1 h 818"/>
                <a:gd name="T44" fmla="*/ 1 w 402"/>
                <a:gd name="T45" fmla="*/ 1 h 818"/>
                <a:gd name="T46" fmla="*/ 1 w 402"/>
                <a:gd name="T47" fmla="*/ 1 h 818"/>
                <a:gd name="T48" fmla="*/ 1 w 402"/>
                <a:gd name="T49" fmla="*/ 1 h 818"/>
                <a:gd name="T50" fmla="*/ 1 w 402"/>
                <a:gd name="T51" fmla="*/ 1 h 818"/>
                <a:gd name="T52" fmla="*/ 1 w 402"/>
                <a:gd name="T53" fmla="*/ 1 h 818"/>
                <a:gd name="T54" fmla="*/ 1 w 402"/>
                <a:gd name="T55" fmla="*/ 1 h 818"/>
                <a:gd name="T56" fmla="*/ 0 w 402"/>
                <a:gd name="T57" fmla="*/ 1 h 818"/>
                <a:gd name="T58" fmla="*/ 1 w 402"/>
                <a:gd name="T59" fmla="*/ 1 h 818"/>
                <a:gd name="T60" fmla="*/ 1 w 402"/>
                <a:gd name="T61" fmla="*/ 1 h 818"/>
                <a:gd name="T62" fmla="*/ 1 w 402"/>
                <a:gd name="T63" fmla="*/ 1 h 8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2"/>
                <a:gd name="T97" fmla="*/ 0 h 818"/>
                <a:gd name="T98" fmla="*/ 402 w 402"/>
                <a:gd name="T99" fmla="*/ 818 h 8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2" h="818">
                  <a:moveTo>
                    <a:pt x="402" y="44"/>
                  </a:moveTo>
                  <a:lnTo>
                    <a:pt x="314" y="0"/>
                  </a:lnTo>
                  <a:lnTo>
                    <a:pt x="348" y="33"/>
                  </a:lnTo>
                  <a:lnTo>
                    <a:pt x="303" y="27"/>
                  </a:lnTo>
                  <a:lnTo>
                    <a:pt x="335" y="57"/>
                  </a:lnTo>
                  <a:lnTo>
                    <a:pt x="288" y="57"/>
                  </a:lnTo>
                  <a:lnTo>
                    <a:pt x="322" y="90"/>
                  </a:lnTo>
                  <a:lnTo>
                    <a:pt x="265" y="90"/>
                  </a:lnTo>
                  <a:lnTo>
                    <a:pt x="307" y="122"/>
                  </a:lnTo>
                  <a:lnTo>
                    <a:pt x="250" y="118"/>
                  </a:lnTo>
                  <a:lnTo>
                    <a:pt x="293" y="152"/>
                  </a:lnTo>
                  <a:lnTo>
                    <a:pt x="240" y="154"/>
                  </a:lnTo>
                  <a:lnTo>
                    <a:pt x="280" y="185"/>
                  </a:lnTo>
                  <a:lnTo>
                    <a:pt x="223" y="185"/>
                  </a:lnTo>
                  <a:lnTo>
                    <a:pt x="274" y="210"/>
                  </a:lnTo>
                  <a:lnTo>
                    <a:pt x="213" y="210"/>
                  </a:lnTo>
                  <a:lnTo>
                    <a:pt x="250" y="238"/>
                  </a:lnTo>
                  <a:lnTo>
                    <a:pt x="200" y="244"/>
                  </a:lnTo>
                  <a:lnTo>
                    <a:pt x="246" y="276"/>
                  </a:lnTo>
                  <a:lnTo>
                    <a:pt x="196" y="276"/>
                  </a:lnTo>
                  <a:lnTo>
                    <a:pt x="236" y="305"/>
                  </a:lnTo>
                  <a:lnTo>
                    <a:pt x="183" y="306"/>
                  </a:lnTo>
                  <a:lnTo>
                    <a:pt x="223" y="335"/>
                  </a:lnTo>
                  <a:lnTo>
                    <a:pt x="177" y="337"/>
                  </a:lnTo>
                  <a:lnTo>
                    <a:pt x="210" y="358"/>
                  </a:lnTo>
                  <a:lnTo>
                    <a:pt x="166" y="365"/>
                  </a:lnTo>
                  <a:lnTo>
                    <a:pt x="200" y="390"/>
                  </a:lnTo>
                  <a:lnTo>
                    <a:pt x="158" y="390"/>
                  </a:lnTo>
                  <a:lnTo>
                    <a:pt x="191" y="411"/>
                  </a:lnTo>
                  <a:lnTo>
                    <a:pt x="149" y="421"/>
                  </a:lnTo>
                  <a:lnTo>
                    <a:pt x="179" y="443"/>
                  </a:lnTo>
                  <a:lnTo>
                    <a:pt x="139" y="447"/>
                  </a:lnTo>
                  <a:lnTo>
                    <a:pt x="166" y="470"/>
                  </a:lnTo>
                  <a:lnTo>
                    <a:pt x="128" y="474"/>
                  </a:lnTo>
                  <a:lnTo>
                    <a:pt x="158" y="498"/>
                  </a:lnTo>
                  <a:lnTo>
                    <a:pt x="118" y="504"/>
                  </a:lnTo>
                  <a:lnTo>
                    <a:pt x="147" y="529"/>
                  </a:lnTo>
                  <a:lnTo>
                    <a:pt x="107" y="531"/>
                  </a:lnTo>
                  <a:lnTo>
                    <a:pt x="139" y="550"/>
                  </a:lnTo>
                  <a:lnTo>
                    <a:pt x="99" y="554"/>
                  </a:lnTo>
                  <a:lnTo>
                    <a:pt x="132" y="576"/>
                  </a:lnTo>
                  <a:lnTo>
                    <a:pt x="88" y="580"/>
                  </a:lnTo>
                  <a:lnTo>
                    <a:pt x="120" y="599"/>
                  </a:lnTo>
                  <a:lnTo>
                    <a:pt x="77" y="605"/>
                  </a:lnTo>
                  <a:lnTo>
                    <a:pt x="107" y="624"/>
                  </a:lnTo>
                  <a:lnTo>
                    <a:pt x="69" y="630"/>
                  </a:lnTo>
                  <a:lnTo>
                    <a:pt x="99" y="649"/>
                  </a:lnTo>
                  <a:lnTo>
                    <a:pt x="59" y="652"/>
                  </a:lnTo>
                  <a:lnTo>
                    <a:pt x="86" y="673"/>
                  </a:lnTo>
                  <a:lnTo>
                    <a:pt x="52" y="679"/>
                  </a:lnTo>
                  <a:lnTo>
                    <a:pt x="80" y="698"/>
                  </a:lnTo>
                  <a:lnTo>
                    <a:pt x="37" y="700"/>
                  </a:lnTo>
                  <a:lnTo>
                    <a:pt x="69" y="723"/>
                  </a:lnTo>
                  <a:lnTo>
                    <a:pt x="23" y="725"/>
                  </a:lnTo>
                  <a:lnTo>
                    <a:pt x="59" y="744"/>
                  </a:lnTo>
                  <a:lnTo>
                    <a:pt x="12" y="747"/>
                  </a:lnTo>
                  <a:lnTo>
                    <a:pt x="48" y="768"/>
                  </a:lnTo>
                  <a:lnTo>
                    <a:pt x="0" y="768"/>
                  </a:lnTo>
                  <a:lnTo>
                    <a:pt x="29" y="801"/>
                  </a:lnTo>
                  <a:lnTo>
                    <a:pt x="69" y="818"/>
                  </a:lnTo>
                  <a:lnTo>
                    <a:pt x="130" y="700"/>
                  </a:lnTo>
                  <a:lnTo>
                    <a:pt x="343" y="210"/>
                  </a:lnTo>
                  <a:lnTo>
                    <a:pt x="40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8" name="Freeform 657">
              <a:extLst>
                <a:ext uri="{FF2B5EF4-FFF2-40B4-BE49-F238E27FC236}">
                  <a16:creationId xmlns:a16="http://schemas.microsoft.com/office/drawing/2014/main" id="{32A64F41-2778-A5A1-4011-6A521311001F}"/>
                </a:ext>
              </a:extLst>
            </p:cNvPr>
            <p:cNvSpPr>
              <a:spLocks/>
            </p:cNvSpPr>
            <p:nvPr/>
          </p:nvSpPr>
          <p:spPr bwMode="auto">
            <a:xfrm>
              <a:off x="3810" y="2905"/>
              <a:ext cx="266" cy="244"/>
            </a:xfrm>
            <a:custGeom>
              <a:avLst/>
              <a:gdLst>
                <a:gd name="T0" fmla="*/ 1 w 492"/>
                <a:gd name="T1" fmla="*/ 1 h 447"/>
                <a:gd name="T2" fmla="*/ 1 w 492"/>
                <a:gd name="T3" fmla="*/ 0 h 447"/>
                <a:gd name="T4" fmla="*/ 1 w 492"/>
                <a:gd name="T5" fmla="*/ 1 h 447"/>
                <a:gd name="T6" fmla="*/ 1 w 492"/>
                <a:gd name="T7" fmla="*/ 1 h 447"/>
                <a:gd name="T8" fmla="*/ 1 w 492"/>
                <a:gd name="T9" fmla="*/ 1 h 447"/>
                <a:gd name="T10" fmla="*/ 1 w 492"/>
                <a:gd name="T11" fmla="*/ 1 h 447"/>
                <a:gd name="T12" fmla="*/ 1 w 492"/>
                <a:gd name="T13" fmla="*/ 1 h 447"/>
                <a:gd name="T14" fmla="*/ 1 w 492"/>
                <a:gd name="T15" fmla="*/ 1 h 447"/>
                <a:gd name="T16" fmla="*/ 1 w 492"/>
                <a:gd name="T17" fmla="*/ 1 h 447"/>
                <a:gd name="T18" fmla="*/ 1 w 492"/>
                <a:gd name="T19" fmla="*/ 1 h 447"/>
                <a:gd name="T20" fmla="*/ 1 w 492"/>
                <a:gd name="T21" fmla="*/ 1 h 447"/>
                <a:gd name="T22" fmla="*/ 1 w 492"/>
                <a:gd name="T23" fmla="*/ 1 h 447"/>
                <a:gd name="T24" fmla="*/ 1 w 492"/>
                <a:gd name="T25" fmla="*/ 1 h 447"/>
                <a:gd name="T26" fmla="*/ 1 w 492"/>
                <a:gd name="T27" fmla="*/ 1 h 447"/>
                <a:gd name="T28" fmla="*/ 1 w 492"/>
                <a:gd name="T29" fmla="*/ 1 h 447"/>
                <a:gd name="T30" fmla="*/ 1 w 492"/>
                <a:gd name="T31" fmla="*/ 1 h 447"/>
                <a:gd name="T32" fmla="*/ 1 w 492"/>
                <a:gd name="T33" fmla="*/ 1 h 447"/>
                <a:gd name="T34" fmla="*/ 1 w 492"/>
                <a:gd name="T35" fmla="*/ 1 h 447"/>
                <a:gd name="T36" fmla="*/ 1 w 492"/>
                <a:gd name="T37" fmla="*/ 1 h 447"/>
                <a:gd name="T38" fmla="*/ 1 w 492"/>
                <a:gd name="T39" fmla="*/ 1 h 447"/>
                <a:gd name="T40" fmla="*/ 1 w 492"/>
                <a:gd name="T41" fmla="*/ 1 h 447"/>
                <a:gd name="T42" fmla="*/ 1 w 492"/>
                <a:gd name="T43" fmla="*/ 1 h 447"/>
                <a:gd name="T44" fmla="*/ 1 w 492"/>
                <a:gd name="T45" fmla="*/ 1 h 447"/>
                <a:gd name="T46" fmla="*/ 1 w 492"/>
                <a:gd name="T47" fmla="*/ 1 h 447"/>
                <a:gd name="T48" fmla="*/ 1 w 492"/>
                <a:gd name="T49" fmla="*/ 1 h 447"/>
                <a:gd name="T50" fmla="*/ 1 w 492"/>
                <a:gd name="T51" fmla="*/ 1 h 447"/>
                <a:gd name="T52" fmla="*/ 1 w 492"/>
                <a:gd name="T53" fmla="*/ 1 h 447"/>
                <a:gd name="T54" fmla="*/ 1 w 492"/>
                <a:gd name="T55" fmla="*/ 1 h 447"/>
                <a:gd name="T56" fmla="*/ 1 w 492"/>
                <a:gd name="T57" fmla="*/ 1 h 447"/>
                <a:gd name="T58" fmla="*/ 1 w 492"/>
                <a:gd name="T59" fmla="*/ 1 h 447"/>
                <a:gd name="T60" fmla="*/ 1 w 492"/>
                <a:gd name="T61" fmla="*/ 1 h 447"/>
                <a:gd name="T62" fmla="*/ 1 w 492"/>
                <a:gd name="T63" fmla="*/ 1 h 447"/>
                <a:gd name="T64" fmla="*/ 1 w 492"/>
                <a:gd name="T65" fmla="*/ 1 h 447"/>
                <a:gd name="T66" fmla="*/ 1 w 492"/>
                <a:gd name="T67" fmla="*/ 1 h 447"/>
                <a:gd name="T68" fmla="*/ 1 w 492"/>
                <a:gd name="T69" fmla="*/ 1 h 447"/>
                <a:gd name="T70" fmla="*/ 1 w 492"/>
                <a:gd name="T71" fmla="*/ 1 h 447"/>
                <a:gd name="T72" fmla="*/ 1 w 492"/>
                <a:gd name="T73" fmla="*/ 1 h 447"/>
                <a:gd name="T74" fmla="*/ 1 w 492"/>
                <a:gd name="T75" fmla="*/ 1 h 447"/>
                <a:gd name="T76" fmla="*/ 1 w 492"/>
                <a:gd name="T77" fmla="*/ 1 h 447"/>
                <a:gd name="T78" fmla="*/ 1 w 492"/>
                <a:gd name="T79" fmla="*/ 1 h 447"/>
                <a:gd name="T80" fmla="*/ 1 w 492"/>
                <a:gd name="T81" fmla="*/ 1 h 447"/>
                <a:gd name="T82" fmla="*/ 1 w 492"/>
                <a:gd name="T83" fmla="*/ 1 h 447"/>
                <a:gd name="T84" fmla="*/ 1 w 492"/>
                <a:gd name="T85" fmla="*/ 1 h 447"/>
                <a:gd name="T86" fmla="*/ 1 w 492"/>
                <a:gd name="T87" fmla="*/ 1 h 447"/>
                <a:gd name="T88" fmla="*/ 1 w 492"/>
                <a:gd name="T89" fmla="*/ 1 h 447"/>
                <a:gd name="T90" fmla="*/ 1 w 492"/>
                <a:gd name="T91" fmla="*/ 1 h 447"/>
                <a:gd name="T92" fmla="*/ 0 w 492"/>
                <a:gd name="T93" fmla="*/ 1 h 447"/>
                <a:gd name="T94" fmla="*/ 1 w 492"/>
                <a:gd name="T95" fmla="*/ 1 h 447"/>
                <a:gd name="T96" fmla="*/ 1 w 492"/>
                <a:gd name="T97" fmla="*/ 1 h 447"/>
                <a:gd name="T98" fmla="*/ 1 w 492"/>
                <a:gd name="T99" fmla="*/ 1 h 447"/>
                <a:gd name="T100" fmla="*/ 1 w 492"/>
                <a:gd name="T101" fmla="*/ 1 h 447"/>
                <a:gd name="T102" fmla="*/ 1 w 492"/>
                <a:gd name="T103" fmla="*/ 1 h 447"/>
                <a:gd name="T104" fmla="*/ 1 w 492"/>
                <a:gd name="T105" fmla="*/ 1 h 4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2"/>
                <a:gd name="T160" fmla="*/ 0 h 447"/>
                <a:gd name="T161" fmla="*/ 492 w 492"/>
                <a:gd name="T162" fmla="*/ 447 h 4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2" h="447">
                  <a:moveTo>
                    <a:pt x="492" y="19"/>
                  </a:moveTo>
                  <a:lnTo>
                    <a:pt x="418" y="0"/>
                  </a:lnTo>
                  <a:lnTo>
                    <a:pt x="445" y="21"/>
                  </a:lnTo>
                  <a:lnTo>
                    <a:pt x="409" y="17"/>
                  </a:lnTo>
                  <a:lnTo>
                    <a:pt x="433" y="34"/>
                  </a:lnTo>
                  <a:lnTo>
                    <a:pt x="393" y="32"/>
                  </a:lnTo>
                  <a:lnTo>
                    <a:pt x="428" y="51"/>
                  </a:lnTo>
                  <a:lnTo>
                    <a:pt x="382" y="47"/>
                  </a:lnTo>
                  <a:lnTo>
                    <a:pt x="418" y="68"/>
                  </a:lnTo>
                  <a:lnTo>
                    <a:pt x="369" y="68"/>
                  </a:lnTo>
                  <a:lnTo>
                    <a:pt x="403" y="95"/>
                  </a:lnTo>
                  <a:lnTo>
                    <a:pt x="361" y="87"/>
                  </a:lnTo>
                  <a:lnTo>
                    <a:pt x="392" y="114"/>
                  </a:lnTo>
                  <a:lnTo>
                    <a:pt x="348" y="112"/>
                  </a:lnTo>
                  <a:lnTo>
                    <a:pt x="378" y="137"/>
                  </a:lnTo>
                  <a:lnTo>
                    <a:pt x="336" y="131"/>
                  </a:lnTo>
                  <a:lnTo>
                    <a:pt x="369" y="162"/>
                  </a:lnTo>
                  <a:lnTo>
                    <a:pt x="325" y="152"/>
                  </a:lnTo>
                  <a:lnTo>
                    <a:pt x="354" y="179"/>
                  </a:lnTo>
                  <a:lnTo>
                    <a:pt x="308" y="171"/>
                  </a:lnTo>
                  <a:lnTo>
                    <a:pt x="336" y="201"/>
                  </a:lnTo>
                  <a:lnTo>
                    <a:pt x="291" y="190"/>
                  </a:lnTo>
                  <a:lnTo>
                    <a:pt x="317" y="220"/>
                  </a:lnTo>
                  <a:lnTo>
                    <a:pt x="274" y="213"/>
                  </a:lnTo>
                  <a:lnTo>
                    <a:pt x="298" y="241"/>
                  </a:lnTo>
                  <a:lnTo>
                    <a:pt x="249" y="234"/>
                  </a:lnTo>
                  <a:lnTo>
                    <a:pt x="277" y="268"/>
                  </a:lnTo>
                  <a:lnTo>
                    <a:pt x="232" y="255"/>
                  </a:lnTo>
                  <a:lnTo>
                    <a:pt x="257" y="287"/>
                  </a:lnTo>
                  <a:lnTo>
                    <a:pt x="205" y="270"/>
                  </a:lnTo>
                  <a:lnTo>
                    <a:pt x="236" y="306"/>
                  </a:lnTo>
                  <a:lnTo>
                    <a:pt x="181" y="291"/>
                  </a:lnTo>
                  <a:lnTo>
                    <a:pt x="209" y="321"/>
                  </a:lnTo>
                  <a:lnTo>
                    <a:pt x="162" y="298"/>
                  </a:lnTo>
                  <a:lnTo>
                    <a:pt x="192" y="338"/>
                  </a:lnTo>
                  <a:lnTo>
                    <a:pt x="133" y="316"/>
                  </a:lnTo>
                  <a:lnTo>
                    <a:pt x="173" y="350"/>
                  </a:lnTo>
                  <a:lnTo>
                    <a:pt x="118" y="331"/>
                  </a:lnTo>
                  <a:lnTo>
                    <a:pt x="148" y="365"/>
                  </a:lnTo>
                  <a:lnTo>
                    <a:pt x="87" y="340"/>
                  </a:lnTo>
                  <a:lnTo>
                    <a:pt x="116" y="380"/>
                  </a:lnTo>
                  <a:lnTo>
                    <a:pt x="63" y="354"/>
                  </a:lnTo>
                  <a:lnTo>
                    <a:pt x="87" y="395"/>
                  </a:lnTo>
                  <a:lnTo>
                    <a:pt x="36" y="365"/>
                  </a:lnTo>
                  <a:lnTo>
                    <a:pt x="63" y="405"/>
                  </a:lnTo>
                  <a:lnTo>
                    <a:pt x="15" y="378"/>
                  </a:lnTo>
                  <a:lnTo>
                    <a:pt x="0" y="397"/>
                  </a:lnTo>
                  <a:lnTo>
                    <a:pt x="55" y="447"/>
                  </a:lnTo>
                  <a:lnTo>
                    <a:pt x="257" y="348"/>
                  </a:lnTo>
                  <a:lnTo>
                    <a:pt x="399" y="205"/>
                  </a:lnTo>
                  <a:lnTo>
                    <a:pt x="483" y="36"/>
                  </a:lnTo>
                  <a:lnTo>
                    <a:pt x="49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89" name="Freeform 658">
              <a:extLst>
                <a:ext uri="{FF2B5EF4-FFF2-40B4-BE49-F238E27FC236}">
                  <a16:creationId xmlns:a16="http://schemas.microsoft.com/office/drawing/2014/main" id="{EFB3FEB4-4BAF-AFFA-CE15-02F11C6975B9}"/>
                </a:ext>
              </a:extLst>
            </p:cNvPr>
            <p:cNvSpPr>
              <a:spLocks/>
            </p:cNvSpPr>
            <p:nvPr/>
          </p:nvSpPr>
          <p:spPr bwMode="auto">
            <a:xfrm>
              <a:off x="3945" y="2903"/>
              <a:ext cx="211" cy="318"/>
            </a:xfrm>
            <a:custGeom>
              <a:avLst/>
              <a:gdLst>
                <a:gd name="T0" fmla="*/ 0 w 393"/>
                <a:gd name="T1" fmla="*/ 1 h 588"/>
                <a:gd name="T2" fmla="*/ 1 w 393"/>
                <a:gd name="T3" fmla="*/ 1 h 588"/>
                <a:gd name="T4" fmla="*/ 1 w 393"/>
                <a:gd name="T5" fmla="*/ 1 h 588"/>
                <a:gd name="T6" fmla="*/ 1 w 393"/>
                <a:gd name="T7" fmla="*/ 1 h 588"/>
                <a:gd name="T8" fmla="*/ 1 w 393"/>
                <a:gd name="T9" fmla="*/ 1 h 588"/>
                <a:gd name="T10" fmla="*/ 1 w 393"/>
                <a:gd name="T11" fmla="*/ 1 h 588"/>
                <a:gd name="T12" fmla="*/ 1 w 393"/>
                <a:gd name="T13" fmla="*/ 1 h 588"/>
                <a:gd name="T14" fmla="*/ 1 w 393"/>
                <a:gd name="T15" fmla="*/ 1 h 588"/>
                <a:gd name="T16" fmla="*/ 1 w 393"/>
                <a:gd name="T17" fmla="*/ 1 h 588"/>
                <a:gd name="T18" fmla="*/ 1 w 393"/>
                <a:gd name="T19" fmla="*/ 1 h 588"/>
                <a:gd name="T20" fmla="*/ 1 w 393"/>
                <a:gd name="T21" fmla="*/ 1 h 588"/>
                <a:gd name="T22" fmla="*/ 1 w 393"/>
                <a:gd name="T23" fmla="*/ 1 h 588"/>
                <a:gd name="T24" fmla="*/ 1 w 393"/>
                <a:gd name="T25" fmla="*/ 1 h 588"/>
                <a:gd name="T26" fmla="*/ 1 w 393"/>
                <a:gd name="T27" fmla="*/ 1 h 588"/>
                <a:gd name="T28" fmla="*/ 1 w 393"/>
                <a:gd name="T29" fmla="*/ 1 h 588"/>
                <a:gd name="T30" fmla="*/ 1 w 393"/>
                <a:gd name="T31" fmla="*/ 1 h 588"/>
                <a:gd name="T32" fmla="*/ 1 w 393"/>
                <a:gd name="T33" fmla="*/ 1 h 588"/>
                <a:gd name="T34" fmla="*/ 1 w 393"/>
                <a:gd name="T35" fmla="*/ 1 h 588"/>
                <a:gd name="T36" fmla="*/ 1 w 393"/>
                <a:gd name="T37" fmla="*/ 1 h 588"/>
                <a:gd name="T38" fmla="*/ 1 w 393"/>
                <a:gd name="T39" fmla="*/ 1 h 588"/>
                <a:gd name="T40" fmla="*/ 1 w 393"/>
                <a:gd name="T41" fmla="*/ 1 h 588"/>
                <a:gd name="T42" fmla="*/ 1 w 393"/>
                <a:gd name="T43" fmla="*/ 1 h 588"/>
                <a:gd name="T44" fmla="*/ 1 w 393"/>
                <a:gd name="T45" fmla="*/ 1 h 588"/>
                <a:gd name="T46" fmla="*/ 1 w 393"/>
                <a:gd name="T47" fmla="*/ 1 h 588"/>
                <a:gd name="T48" fmla="*/ 1 w 393"/>
                <a:gd name="T49" fmla="*/ 1 h 588"/>
                <a:gd name="T50" fmla="*/ 1 w 393"/>
                <a:gd name="T51" fmla="*/ 1 h 588"/>
                <a:gd name="T52" fmla="*/ 1 w 393"/>
                <a:gd name="T53" fmla="*/ 1 h 588"/>
                <a:gd name="T54" fmla="*/ 1 w 393"/>
                <a:gd name="T55" fmla="*/ 1 h 588"/>
                <a:gd name="T56" fmla="*/ 1 w 393"/>
                <a:gd name="T57" fmla="*/ 1 h 588"/>
                <a:gd name="T58" fmla="*/ 1 w 393"/>
                <a:gd name="T59" fmla="*/ 1 h 588"/>
                <a:gd name="T60" fmla="*/ 1 w 393"/>
                <a:gd name="T61" fmla="*/ 1 h 588"/>
                <a:gd name="T62" fmla="*/ 1 w 393"/>
                <a:gd name="T63" fmla="*/ 1 h 588"/>
                <a:gd name="T64" fmla="*/ 1 w 393"/>
                <a:gd name="T65" fmla="*/ 1 h 588"/>
                <a:gd name="T66" fmla="*/ 1 w 393"/>
                <a:gd name="T67" fmla="*/ 1 h 588"/>
                <a:gd name="T68" fmla="*/ 1 w 393"/>
                <a:gd name="T69" fmla="*/ 1 h 588"/>
                <a:gd name="T70" fmla="*/ 1 w 393"/>
                <a:gd name="T71" fmla="*/ 1 h 588"/>
                <a:gd name="T72" fmla="*/ 1 w 393"/>
                <a:gd name="T73" fmla="*/ 1 h 588"/>
                <a:gd name="T74" fmla="*/ 1 w 393"/>
                <a:gd name="T75" fmla="*/ 1 h 588"/>
                <a:gd name="T76" fmla="*/ 1 w 393"/>
                <a:gd name="T77" fmla="*/ 1 h 588"/>
                <a:gd name="T78" fmla="*/ 1 w 393"/>
                <a:gd name="T79" fmla="*/ 1 h 588"/>
                <a:gd name="T80" fmla="*/ 1 w 393"/>
                <a:gd name="T81" fmla="*/ 1 h 588"/>
                <a:gd name="T82" fmla="*/ 1 w 393"/>
                <a:gd name="T83" fmla="*/ 1 h 588"/>
                <a:gd name="T84" fmla="*/ 1 w 393"/>
                <a:gd name="T85" fmla="*/ 1 h 588"/>
                <a:gd name="T86" fmla="*/ 1 w 393"/>
                <a:gd name="T87" fmla="*/ 1 h 588"/>
                <a:gd name="T88" fmla="*/ 1 w 393"/>
                <a:gd name="T89" fmla="*/ 1 h 588"/>
                <a:gd name="T90" fmla="*/ 1 w 393"/>
                <a:gd name="T91" fmla="*/ 1 h 588"/>
                <a:gd name="T92" fmla="*/ 1 w 393"/>
                <a:gd name="T93" fmla="*/ 1 h 588"/>
                <a:gd name="T94" fmla="*/ 1 w 393"/>
                <a:gd name="T95" fmla="*/ 1 h 588"/>
                <a:gd name="T96" fmla="*/ 1 w 393"/>
                <a:gd name="T97" fmla="*/ 1 h 588"/>
                <a:gd name="T98" fmla="*/ 1 w 393"/>
                <a:gd name="T99" fmla="*/ 1 h 588"/>
                <a:gd name="T100" fmla="*/ 1 w 393"/>
                <a:gd name="T101" fmla="*/ 0 h 588"/>
                <a:gd name="T102" fmla="*/ 1 w 393"/>
                <a:gd name="T103" fmla="*/ 1 h 588"/>
                <a:gd name="T104" fmla="*/ 1 w 393"/>
                <a:gd name="T105" fmla="*/ 1 h 588"/>
                <a:gd name="T106" fmla="*/ 1 w 393"/>
                <a:gd name="T107" fmla="*/ 1 h 588"/>
                <a:gd name="T108" fmla="*/ 1 w 393"/>
                <a:gd name="T109" fmla="*/ 1 h 588"/>
                <a:gd name="T110" fmla="*/ 1 w 393"/>
                <a:gd name="T111" fmla="*/ 1 h 588"/>
                <a:gd name="T112" fmla="*/ 0 w 393"/>
                <a:gd name="T113" fmla="*/ 1 h 588"/>
                <a:gd name="T114" fmla="*/ 0 w 393"/>
                <a:gd name="T115" fmla="*/ 1 h 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3"/>
                <a:gd name="T175" fmla="*/ 0 h 588"/>
                <a:gd name="T176" fmla="*/ 393 w 393"/>
                <a:gd name="T177" fmla="*/ 588 h 5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3" h="588">
                  <a:moveTo>
                    <a:pt x="0" y="544"/>
                  </a:moveTo>
                  <a:lnTo>
                    <a:pt x="154" y="546"/>
                  </a:lnTo>
                  <a:lnTo>
                    <a:pt x="51" y="521"/>
                  </a:lnTo>
                  <a:lnTo>
                    <a:pt x="194" y="531"/>
                  </a:lnTo>
                  <a:lnTo>
                    <a:pt x="95" y="496"/>
                  </a:lnTo>
                  <a:lnTo>
                    <a:pt x="211" y="515"/>
                  </a:lnTo>
                  <a:lnTo>
                    <a:pt x="137" y="477"/>
                  </a:lnTo>
                  <a:lnTo>
                    <a:pt x="220" y="489"/>
                  </a:lnTo>
                  <a:lnTo>
                    <a:pt x="169" y="455"/>
                  </a:lnTo>
                  <a:lnTo>
                    <a:pt x="230" y="462"/>
                  </a:lnTo>
                  <a:lnTo>
                    <a:pt x="194" y="439"/>
                  </a:lnTo>
                  <a:lnTo>
                    <a:pt x="249" y="443"/>
                  </a:lnTo>
                  <a:lnTo>
                    <a:pt x="219" y="420"/>
                  </a:lnTo>
                  <a:lnTo>
                    <a:pt x="264" y="424"/>
                  </a:lnTo>
                  <a:lnTo>
                    <a:pt x="234" y="403"/>
                  </a:lnTo>
                  <a:lnTo>
                    <a:pt x="272" y="409"/>
                  </a:lnTo>
                  <a:lnTo>
                    <a:pt x="247" y="384"/>
                  </a:lnTo>
                  <a:lnTo>
                    <a:pt x="281" y="388"/>
                  </a:lnTo>
                  <a:lnTo>
                    <a:pt x="262" y="361"/>
                  </a:lnTo>
                  <a:lnTo>
                    <a:pt x="293" y="361"/>
                  </a:lnTo>
                  <a:lnTo>
                    <a:pt x="276" y="339"/>
                  </a:lnTo>
                  <a:lnTo>
                    <a:pt x="302" y="337"/>
                  </a:lnTo>
                  <a:lnTo>
                    <a:pt x="285" y="312"/>
                  </a:lnTo>
                  <a:lnTo>
                    <a:pt x="312" y="314"/>
                  </a:lnTo>
                  <a:lnTo>
                    <a:pt x="293" y="293"/>
                  </a:lnTo>
                  <a:lnTo>
                    <a:pt x="319" y="295"/>
                  </a:lnTo>
                  <a:lnTo>
                    <a:pt x="295" y="274"/>
                  </a:lnTo>
                  <a:lnTo>
                    <a:pt x="323" y="268"/>
                  </a:lnTo>
                  <a:lnTo>
                    <a:pt x="298" y="245"/>
                  </a:lnTo>
                  <a:lnTo>
                    <a:pt x="335" y="244"/>
                  </a:lnTo>
                  <a:lnTo>
                    <a:pt x="314" y="221"/>
                  </a:lnTo>
                  <a:lnTo>
                    <a:pt x="340" y="211"/>
                  </a:lnTo>
                  <a:lnTo>
                    <a:pt x="316" y="196"/>
                  </a:lnTo>
                  <a:lnTo>
                    <a:pt x="344" y="188"/>
                  </a:lnTo>
                  <a:lnTo>
                    <a:pt x="319" y="175"/>
                  </a:lnTo>
                  <a:lnTo>
                    <a:pt x="348" y="169"/>
                  </a:lnTo>
                  <a:lnTo>
                    <a:pt x="321" y="149"/>
                  </a:lnTo>
                  <a:lnTo>
                    <a:pt x="355" y="150"/>
                  </a:lnTo>
                  <a:lnTo>
                    <a:pt x="331" y="128"/>
                  </a:lnTo>
                  <a:lnTo>
                    <a:pt x="355" y="128"/>
                  </a:lnTo>
                  <a:lnTo>
                    <a:pt x="335" y="109"/>
                  </a:lnTo>
                  <a:lnTo>
                    <a:pt x="361" y="107"/>
                  </a:lnTo>
                  <a:lnTo>
                    <a:pt x="338" y="90"/>
                  </a:lnTo>
                  <a:lnTo>
                    <a:pt x="363" y="84"/>
                  </a:lnTo>
                  <a:lnTo>
                    <a:pt x="338" y="69"/>
                  </a:lnTo>
                  <a:lnTo>
                    <a:pt x="363" y="63"/>
                  </a:lnTo>
                  <a:lnTo>
                    <a:pt x="340" y="44"/>
                  </a:lnTo>
                  <a:lnTo>
                    <a:pt x="367" y="44"/>
                  </a:lnTo>
                  <a:lnTo>
                    <a:pt x="340" y="25"/>
                  </a:lnTo>
                  <a:lnTo>
                    <a:pt x="371" y="23"/>
                  </a:lnTo>
                  <a:lnTo>
                    <a:pt x="340" y="0"/>
                  </a:lnTo>
                  <a:lnTo>
                    <a:pt x="393" y="6"/>
                  </a:lnTo>
                  <a:lnTo>
                    <a:pt x="361" y="244"/>
                  </a:lnTo>
                  <a:lnTo>
                    <a:pt x="285" y="502"/>
                  </a:lnTo>
                  <a:lnTo>
                    <a:pt x="219" y="588"/>
                  </a:lnTo>
                  <a:lnTo>
                    <a:pt x="57" y="574"/>
                  </a:lnTo>
                  <a:lnTo>
                    <a:pt x="0" y="5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0" name="Freeform 659">
              <a:extLst>
                <a:ext uri="{FF2B5EF4-FFF2-40B4-BE49-F238E27FC236}">
                  <a16:creationId xmlns:a16="http://schemas.microsoft.com/office/drawing/2014/main" id="{E3750C52-EFD9-4100-D13C-78217D6A9E5A}"/>
                </a:ext>
              </a:extLst>
            </p:cNvPr>
            <p:cNvSpPr>
              <a:spLocks/>
            </p:cNvSpPr>
            <p:nvPr/>
          </p:nvSpPr>
          <p:spPr bwMode="auto">
            <a:xfrm>
              <a:off x="4039" y="3319"/>
              <a:ext cx="86" cy="299"/>
            </a:xfrm>
            <a:custGeom>
              <a:avLst/>
              <a:gdLst>
                <a:gd name="T0" fmla="*/ 1 w 159"/>
                <a:gd name="T1" fmla="*/ 1 h 552"/>
                <a:gd name="T2" fmla="*/ 1 w 159"/>
                <a:gd name="T3" fmla="*/ 0 h 552"/>
                <a:gd name="T4" fmla="*/ 1 w 159"/>
                <a:gd name="T5" fmla="*/ 1 h 552"/>
                <a:gd name="T6" fmla="*/ 1 w 159"/>
                <a:gd name="T7" fmla="*/ 1 h 552"/>
                <a:gd name="T8" fmla="*/ 1 w 159"/>
                <a:gd name="T9" fmla="*/ 1 h 552"/>
                <a:gd name="T10" fmla="*/ 1 w 159"/>
                <a:gd name="T11" fmla="*/ 1 h 552"/>
                <a:gd name="T12" fmla="*/ 1 w 159"/>
                <a:gd name="T13" fmla="*/ 1 h 552"/>
                <a:gd name="T14" fmla="*/ 1 w 159"/>
                <a:gd name="T15" fmla="*/ 1 h 552"/>
                <a:gd name="T16" fmla="*/ 1 w 159"/>
                <a:gd name="T17" fmla="*/ 1 h 552"/>
                <a:gd name="T18" fmla="*/ 1 w 159"/>
                <a:gd name="T19" fmla="*/ 1 h 552"/>
                <a:gd name="T20" fmla="*/ 1 w 159"/>
                <a:gd name="T21" fmla="*/ 1 h 552"/>
                <a:gd name="T22" fmla="*/ 1 w 159"/>
                <a:gd name="T23" fmla="*/ 1 h 552"/>
                <a:gd name="T24" fmla="*/ 1 w 159"/>
                <a:gd name="T25" fmla="*/ 1 h 552"/>
                <a:gd name="T26" fmla="*/ 1 w 159"/>
                <a:gd name="T27" fmla="*/ 1 h 552"/>
                <a:gd name="T28" fmla="*/ 1 w 159"/>
                <a:gd name="T29" fmla="*/ 1 h 552"/>
                <a:gd name="T30" fmla="*/ 1 w 159"/>
                <a:gd name="T31" fmla="*/ 1 h 552"/>
                <a:gd name="T32" fmla="*/ 1 w 159"/>
                <a:gd name="T33" fmla="*/ 1 h 552"/>
                <a:gd name="T34" fmla="*/ 1 w 159"/>
                <a:gd name="T35" fmla="*/ 1 h 552"/>
                <a:gd name="T36" fmla="*/ 1 w 159"/>
                <a:gd name="T37" fmla="*/ 1 h 552"/>
                <a:gd name="T38" fmla="*/ 1 w 159"/>
                <a:gd name="T39" fmla="*/ 1 h 552"/>
                <a:gd name="T40" fmla="*/ 1 w 159"/>
                <a:gd name="T41" fmla="*/ 1 h 552"/>
                <a:gd name="T42" fmla="*/ 1 w 159"/>
                <a:gd name="T43" fmla="*/ 1 h 552"/>
                <a:gd name="T44" fmla="*/ 1 w 159"/>
                <a:gd name="T45" fmla="*/ 1 h 552"/>
                <a:gd name="T46" fmla="*/ 1 w 159"/>
                <a:gd name="T47" fmla="*/ 1 h 552"/>
                <a:gd name="T48" fmla="*/ 1 w 159"/>
                <a:gd name="T49" fmla="*/ 1 h 552"/>
                <a:gd name="T50" fmla="*/ 1 w 159"/>
                <a:gd name="T51" fmla="*/ 1 h 552"/>
                <a:gd name="T52" fmla="*/ 1 w 159"/>
                <a:gd name="T53" fmla="*/ 1 h 552"/>
                <a:gd name="T54" fmla="*/ 1 w 159"/>
                <a:gd name="T55" fmla="*/ 1 h 552"/>
                <a:gd name="T56" fmla="*/ 1 w 159"/>
                <a:gd name="T57" fmla="*/ 1 h 552"/>
                <a:gd name="T58" fmla="*/ 1 w 159"/>
                <a:gd name="T59" fmla="*/ 1 h 552"/>
                <a:gd name="T60" fmla="*/ 1 w 159"/>
                <a:gd name="T61" fmla="*/ 1 h 552"/>
                <a:gd name="T62" fmla="*/ 1 w 159"/>
                <a:gd name="T63" fmla="*/ 1 h 552"/>
                <a:gd name="T64" fmla="*/ 0 w 159"/>
                <a:gd name="T65" fmla="*/ 1 h 552"/>
                <a:gd name="T66" fmla="*/ 1 w 159"/>
                <a:gd name="T67" fmla="*/ 1 h 552"/>
                <a:gd name="T68" fmla="*/ 1 w 159"/>
                <a:gd name="T69" fmla="*/ 1 h 5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552"/>
                <a:gd name="T107" fmla="*/ 159 w 159"/>
                <a:gd name="T108" fmla="*/ 552 h 5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552">
                  <a:moveTo>
                    <a:pt x="57" y="8"/>
                  </a:moveTo>
                  <a:lnTo>
                    <a:pt x="102" y="0"/>
                  </a:lnTo>
                  <a:lnTo>
                    <a:pt x="66" y="44"/>
                  </a:lnTo>
                  <a:lnTo>
                    <a:pt x="102" y="44"/>
                  </a:lnTo>
                  <a:lnTo>
                    <a:pt x="59" y="76"/>
                  </a:lnTo>
                  <a:lnTo>
                    <a:pt x="108" y="76"/>
                  </a:lnTo>
                  <a:lnTo>
                    <a:pt x="64" y="107"/>
                  </a:lnTo>
                  <a:lnTo>
                    <a:pt x="112" y="107"/>
                  </a:lnTo>
                  <a:lnTo>
                    <a:pt x="78" y="143"/>
                  </a:lnTo>
                  <a:lnTo>
                    <a:pt x="131" y="143"/>
                  </a:lnTo>
                  <a:lnTo>
                    <a:pt x="87" y="181"/>
                  </a:lnTo>
                  <a:lnTo>
                    <a:pt x="142" y="181"/>
                  </a:lnTo>
                  <a:lnTo>
                    <a:pt x="99" y="215"/>
                  </a:lnTo>
                  <a:lnTo>
                    <a:pt x="150" y="217"/>
                  </a:lnTo>
                  <a:lnTo>
                    <a:pt x="101" y="251"/>
                  </a:lnTo>
                  <a:lnTo>
                    <a:pt x="158" y="253"/>
                  </a:lnTo>
                  <a:lnTo>
                    <a:pt x="116" y="291"/>
                  </a:lnTo>
                  <a:lnTo>
                    <a:pt x="158" y="291"/>
                  </a:lnTo>
                  <a:lnTo>
                    <a:pt x="116" y="320"/>
                  </a:lnTo>
                  <a:lnTo>
                    <a:pt x="158" y="320"/>
                  </a:lnTo>
                  <a:lnTo>
                    <a:pt x="118" y="350"/>
                  </a:lnTo>
                  <a:lnTo>
                    <a:pt x="159" y="360"/>
                  </a:lnTo>
                  <a:lnTo>
                    <a:pt x="116" y="386"/>
                  </a:lnTo>
                  <a:lnTo>
                    <a:pt x="152" y="398"/>
                  </a:lnTo>
                  <a:lnTo>
                    <a:pt x="108" y="417"/>
                  </a:lnTo>
                  <a:lnTo>
                    <a:pt x="152" y="438"/>
                  </a:lnTo>
                  <a:lnTo>
                    <a:pt x="110" y="453"/>
                  </a:lnTo>
                  <a:lnTo>
                    <a:pt x="137" y="470"/>
                  </a:lnTo>
                  <a:lnTo>
                    <a:pt x="72" y="552"/>
                  </a:lnTo>
                  <a:lnTo>
                    <a:pt x="72" y="403"/>
                  </a:lnTo>
                  <a:lnTo>
                    <a:pt x="66" y="306"/>
                  </a:lnTo>
                  <a:lnTo>
                    <a:pt x="59" y="189"/>
                  </a:lnTo>
                  <a:lnTo>
                    <a:pt x="0" y="109"/>
                  </a:lnTo>
                  <a:lnTo>
                    <a:pt x="57" y="8"/>
                  </a:lnTo>
                  <a:close/>
                </a:path>
              </a:pathLst>
            </a:custGeom>
            <a:solidFill>
              <a:srgbClr val="CC80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1" name="Freeform 660">
              <a:extLst>
                <a:ext uri="{FF2B5EF4-FFF2-40B4-BE49-F238E27FC236}">
                  <a16:creationId xmlns:a16="http://schemas.microsoft.com/office/drawing/2014/main" id="{CEFA99CD-DE48-997C-0B9A-631EAF09AD84}"/>
                </a:ext>
              </a:extLst>
            </p:cNvPr>
            <p:cNvSpPr>
              <a:spLocks/>
            </p:cNvSpPr>
            <p:nvPr/>
          </p:nvSpPr>
          <p:spPr bwMode="auto">
            <a:xfrm>
              <a:off x="4223" y="2989"/>
              <a:ext cx="50" cy="164"/>
            </a:xfrm>
            <a:custGeom>
              <a:avLst/>
              <a:gdLst>
                <a:gd name="T0" fmla="*/ 1 w 93"/>
                <a:gd name="T1" fmla="*/ 0 h 300"/>
                <a:gd name="T2" fmla="*/ 1 w 93"/>
                <a:gd name="T3" fmla="*/ 1 h 300"/>
                <a:gd name="T4" fmla="*/ 1 w 93"/>
                <a:gd name="T5" fmla="*/ 1 h 300"/>
                <a:gd name="T6" fmla="*/ 1 w 93"/>
                <a:gd name="T7" fmla="*/ 1 h 300"/>
                <a:gd name="T8" fmla="*/ 1 w 93"/>
                <a:gd name="T9" fmla="*/ 1 h 300"/>
                <a:gd name="T10" fmla="*/ 1 w 93"/>
                <a:gd name="T11" fmla="*/ 1 h 300"/>
                <a:gd name="T12" fmla="*/ 1 w 93"/>
                <a:gd name="T13" fmla="*/ 1 h 300"/>
                <a:gd name="T14" fmla="*/ 1 w 93"/>
                <a:gd name="T15" fmla="*/ 1 h 300"/>
                <a:gd name="T16" fmla="*/ 1 w 93"/>
                <a:gd name="T17" fmla="*/ 1 h 300"/>
                <a:gd name="T18" fmla="*/ 1 w 93"/>
                <a:gd name="T19" fmla="*/ 1 h 300"/>
                <a:gd name="T20" fmla="*/ 1 w 93"/>
                <a:gd name="T21" fmla="*/ 1 h 300"/>
                <a:gd name="T22" fmla="*/ 1 w 93"/>
                <a:gd name="T23" fmla="*/ 1 h 300"/>
                <a:gd name="T24" fmla="*/ 1 w 93"/>
                <a:gd name="T25" fmla="*/ 1 h 300"/>
                <a:gd name="T26" fmla="*/ 1 w 93"/>
                <a:gd name="T27" fmla="*/ 1 h 300"/>
                <a:gd name="T28" fmla="*/ 1 w 93"/>
                <a:gd name="T29" fmla="*/ 1 h 300"/>
                <a:gd name="T30" fmla="*/ 1 w 93"/>
                <a:gd name="T31" fmla="*/ 1 h 300"/>
                <a:gd name="T32" fmla="*/ 1 w 93"/>
                <a:gd name="T33" fmla="*/ 1 h 300"/>
                <a:gd name="T34" fmla="*/ 1 w 93"/>
                <a:gd name="T35" fmla="*/ 1 h 300"/>
                <a:gd name="T36" fmla="*/ 1 w 93"/>
                <a:gd name="T37" fmla="*/ 1 h 300"/>
                <a:gd name="T38" fmla="*/ 1 w 93"/>
                <a:gd name="T39" fmla="*/ 1 h 300"/>
                <a:gd name="T40" fmla="*/ 1 w 93"/>
                <a:gd name="T41" fmla="*/ 1 h 300"/>
                <a:gd name="T42" fmla="*/ 1 w 93"/>
                <a:gd name="T43" fmla="*/ 1 h 300"/>
                <a:gd name="T44" fmla="*/ 1 w 93"/>
                <a:gd name="T45" fmla="*/ 1 h 300"/>
                <a:gd name="T46" fmla="*/ 1 w 93"/>
                <a:gd name="T47" fmla="*/ 1 h 300"/>
                <a:gd name="T48" fmla="*/ 1 w 93"/>
                <a:gd name="T49" fmla="*/ 1 h 300"/>
                <a:gd name="T50" fmla="*/ 1 w 93"/>
                <a:gd name="T51" fmla="*/ 1 h 300"/>
                <a:gd name="T52" fmla="*/ 1 w 93"/>
                <a:gd name="T53" fmla="*/ 1 h 300"/>
                <a:gd name="T54" fmla="*/ 1 w 93"/>
                <a:gd name="T55" fmla="*/ 1 h 300"/>
                <a:gd name="T56" fmla="*/ 1 w 93"/>
                <a:gd name="T57" fmla="*/ 1 h 300"/>
                <a:gd name="T58" fmla="*/ 1 w 93"/>
                <a:gd name="T59" fmla="*/ 1 h 300"/>
                <a:gd name="T60" fmla="*/ 1 w 93"/>
                <a:gd name="T61" fmla="*/ 1 h 300"/>
                <a:gd name="T62" fmla="*/ 1 w 93"/>
                <a:gd name="T63" fmla="*/ 1 h 300"/>
                <a:gd name="T64" fmla="*/ 1 w 93"/>
                <a:gd name="T65" fmla="*/ 1 h 300"/>
                <a:gd name="T66" fmla="*/ 1 w 93"/>
                <a:gd name="T67" fmla="*/ 1 h 300"/>
                <a:gd name="T68" fmla="*/ 1 w 93"/>
                <a:gd name="T69" fmla="*/ 1 h 300"/>
                <a:gd name="T70" fmla="*/ 0 w 93"/>
                <a:gd name="T71" fmla="*/ 1 h 300"/>
                <a:gd name="T72" fmla="*/ 1 w 93"/>
                <a:gd name="T73" fmla="*/ 1 h 300"/>
                <a:gd name="T74" fmla="*/ 1 w 93"/>
                <a:gd name="T75" fmla="*/ 1 h 300"/>
                <a:gd name="T76" fmla="*/ 1 w 93"/>
                <a:gd name="T77" fmla="*/ 1 h 300"/>
                <a:gd name="T78" fmla="*/ 1 w 93"/>
                <a:gd name="T79" fmla="*/ 0 h 300"/>
                <a:gd name="T80" fmla="*/ 1 w 93"/>
                <a:gd name="T81" fmla="*/ 0 h 3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300"/>
                <a:gd name="T125" fmla="*/ 93 w 93"/>
                <a:gd name="T126" fmla="*/ 300 h 3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300">
                  <a:moveTo>
                    <a:pt x="72" y="0"/>
                  </a:moveTo>
                  <a:lnTo>
                    <a:pt x="55" y="2"/>
                  </a:lnTo>
                  <a:lnTo>
                    <a:pt x="67" y="9"/>
                  </a:lnTo>
                  <a:lnTo>
                    <a:pt x="53" y="15"/>
                  </a:lnTo>
                  <a:lnTo>
                    <a:pt x="67" y="17"/>
                  </a:lnTo>
                  <a:lnTo>
                    <a:pt x="53" y="27"/>
                  </a:lnTo>
                  <a:lnTo>
                    <a:pt x="67" y="32"/>
                  </a:lnTo>
                  <a:lnTo>
                    <a:pt x="49" y="42"/>
                  </a:lnTo>
                  <a:lnTo>
                    <a:pt x="67" y="44"/>
                  </a:lnTo>
                  <a:lnTo>
                    <a:pt x="48" y="55"/>
                  </a:lnTo>
                  <a:lnTo>
                    <a:pt x="65" y="61"/>
                  </a:lnTo>
                  <a:lnTo>
                    <a:pt x="46" y="70"/>
                  </a:lnTo>
                  <a:lnTo>
                    <a:pt x="63" y="76"/>
                  </a:lnTo>
                  <a:lnTo>
                    <a:pt x="46" y="85"/>
                  </a:lnTo>
                  <a:lnTo>
                    <a:pt x="65" y="91"/>
                  </a:lnTo>
                  <a:lnTo>
                    <a:pt x="40" y="103"/>
                  </a:lnTo>
                  <a:lnTo>
                    <a:pt x="63" y="110"/>
                  </a:lnTo>
                  <a:lnTo>
                    <a:pt x="38" y="118"/>
                  </a:lnTo>
                  <a:lnTo>
                    <a:pt x="57" y="131"/>
                  </a:lnTo>
                  <a:lnTo>
                    <a:pt x="34" y="137"/>
                  </a:lnTo>
                  <a:lnTo>
                    <a:pt x="57" y="144"/>
                  </a:lnTo>
                  <a:lnTo>
                    <a:pt x="30" y="152"/>
                  </a:lnTo>
                  <a:lnTo>
                    <a:pt x="53" y="162"/>
                  </a:lnTo>
                  <a:lnTo>
                    <a:pt x="27" y="173"/>
                  </a:lnTo>
                  <a:lnTo>
                    <a:pt x="49" y="179"/>
                  </a:lnTo>
                  <a:lnTo>
                    <a:pt x="23" y="190"/>
                  </a:lnTo>
                  <a:lnTo>
                    <a:pt x="55" y="194"/>
                  </a:lnTo>
                  <a:lnTo>
                    <a:pt x="19" y="205"/>
                  </a:lnTo>
                  <a:lnTo>
                    <a:pt x="53" y="211"/>
                  </a:lnTo>
                  <a:lnTo>
                    <a:pt x="17" y="224"/>
                  </a:lnTo>
                  <a:lnTo>
                    <a:pt x="48" y="228"/>
                  </a:lnTo>
                  <a:lnTo>
                    <a:pt x="13" y="245"/>
                  </a:lnTo>
                  <a:lnTo>
                    <a:pt x="42" y="245"/>
                  </a:lnTo>
                  <a:lnTo>
                    <a:pt x="10" y="262"/>
                  </a:lnTo>
                  <a:lnTo>
                    <a:pt x="40" y="268"/>
                  </a:lnTo>
                  <a:lnTo>
                    <a:pt x="0" y="283"/>
                  </a:lnTo>
                  <a:lnTo>
                    <a:pt x="34" y="300"/>
                  </a:lnTo>
                  <a:lnTo>
                    <a:pt x="72" y="279"/>
                  </a:lnTo>
                  <a:lnTo>
                    <a:pt x="93" y="57"/>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2" name="Freeform 661">
              <a:extLst>
                <a:ext uri="{FF2B5EF4-FFF2-40B4-BE49-F238E27FC236}">
                  <a16:creationId xmlns:a16="http://schemas.microsoft.com/office/drawing/2014/main" id="{C94C2AF3-CDD0-8AC6-EC46-9F13698929C0}"/>
                </a:ext>
              </a:extLst>
            </p:cNvPr>
            <p:cNvSpPr>
              <a:spLocks/>
            </p:cNvSpPr>
            <p:nvPr/>
          </p:nvSpPr>
          <p:spPr bwMode="auto">
            <a:xfrm>
              <a:off x="4267" y="2928"/>
              <a:ext cx="63" cy="185"/>
            </a:xfrm>
            <a:custGeom>
              <a:avLst/>
              <a:gdLst>
                <a:gd name="T0" fmla="*/ 1 w 116"/>
                <a:gd name="T1" fmla="*/ 1 h 338"/>
                <a:gd name="T2" fmla="*/ 1 w 116"/>
                <a:gd name="T3" fmla="*/ 1 h 338"/>
                <a:gd name="T4" fmla="*/ 1 w 116"/>
                <a:gd name="T5" fmla="*/ 1 h 338"/>
                <a:gd name="T6" fmla="*/ 1 w 116"/>
                <a:gd name="T7" fmla="*/ 1 h 338"/>
                <a:gd name="T8" fmla="*/ 1 w 116"/>
                <a:gd name="T9" fmla="*/ 1 h 338"/>
                <a:gd name="T10" fmla="*/ 1 w 116"/>
                <a:gd name="T11" fmla="*/ 1 h 338"/>
                <a:gd name="T12" fmla="*/ 1 w 116"/>
                <a:gd name="T13" fmla="*/ 1 h 338"/>
                <a:gd name="T14" fmla="*/ 1 w 116"/>
                <a:gd name="T15" fmla="*/ 1 h 338"/>
                <a:gd name="T16" fmla="*/ 1 w 116"/>
                <a:gd name="T17" fmla="*/ 1 h 338"/>
                <a:gd name="T18" fmla="*/ 1 w 116"/>
                <a:gd name="T19" fmla="*/ 1 h 338"/>
                <a:gd name="T20" fmla="*/ 1 w 116"/>
                <a:gd name="T21" fmla="*/ 1 h 338"/>
                <a:gd name="T22" fmla="*/ 1 w 116"/>
                <a:gd name="T23" fmla="*/ 1 h 338"/>
                <a:gd name="T24" fmla="*/ 1 w 116"/>
                <a:gd name="T25" fmla="*/ 1 h 338"/>
                <a:gd name="T26" fmla="*/ 1 w 116"/>
                <a:gd name="T27" fmla="*/ 1 h 338"/>
                <a:gd name="T28" fmla="*/ 1 w 116"/>
                <a:gd name="T29" fmla="*/ 1 h 338"/>
                <a:gd name="T30" fmla="*/ 1 w 116"/>
                <a:gd name="T31" fmla="*/ 1 h 338"/>
                <a:gd name="T32" fmla="*/ 1 w 116"/>
                <a:gd name="T33" fmla="*/ 1 h 338"/>
                <a:gd name="T34" fmla="*/ 1 w 116"/>
                <a:gd name="T35" fmla="*/ 1 h 338"/>
                <a:gd name="T36" fmla="*/ 1 w 116"/>
                <a:gd name="T37" fmla="*/ 1 h 338"/>
                <a:gd name="T38" fmla="*/ 1 w 116"/>
                <a:gd name="T39" fmla="*/ 1 h 338"/>
                <a:gd name="T40" fmla="*/ 1 w 116"/>
                <a:gd name="T41" fmla="*/ 1 h 338"/>
                <a:gd name="T42" fmla="*/ 1 w 116"/>
                <a:gd name="T43" fmla="*/ 1 h 338"/>
                <a:gd name="T44" fmla="*/ 1 w 116"/>
                <a:gd name="T45" fmla="*/ 1 h 338"/>
                <a:gd name="T46" fmla="*/ 1 w 116"/>
                <a:gd name="T47" fmla="*/ 1 h 338"/>
                <a:gd name="T48" fmla="*/ 1 w 116"/>
                <a:gd name="T49" fmla="*/ 1 h 338"/>
                <a:gd name="T50" fmla="*/ 1 w 116"/>
                <a:gd name="T51" fmla="*/ 1 h 338"/>
                <a:gd name="T52" fmla="*/ 1 w 116"/>
                <a:gd name="T53" fmla="*/ 1 h 338"/>
                <a:gd name="T54" fmla="*/ 1 w 116"/>
                <a:gd name="T55" fmla="*/ 1 h 338"/>
                <a:gd name="T56" fmla="*/ 0 w 116"/>
                <a:gd name="T57" fmla="*/ 1 h 338"/>
                <a:gd name="T58" fmla="*/ 1 w 116"/>
                <a:gd name="T59" fmla="*/ 0 h 338"/>
                <a:gd name="T60" fmla="*/ 1 w 116"/>
                <a:gd name="T61" fmla="*/ 0 h 338"/>
                <a:gd name="T62" fmla="*/ 1 w 116"/>
                <a:gd name="T63" fmla="*/ 1 h 338"/>
                <a:gd name="T64" fmla="*/ 1 w 116"/>
                <a:gd name="T65" fmla="*/ 1 h 338"/>
                <a:gd name="T66" fmla="*/ 1 w 116"/>
                <a:gd name="T67" fmla="*/ 1 h 338"/>
                <a:gd name="T68" fmla="*/ 1 w 116"/>
                <a:gd name="T69" fmla="*/ 1 h 338"/>
                <a:gd name="T70" fmla="*/ 1 w 116"/>
                <a:gd name="T71" fmla="*/ 1 h 338"/>
                <a:gd name="T72" fmla="*/ 1 w 116"/>
                <a:gd name="T73" fmla="*/ 1 h 3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338"/>
                <a:gd name="T113" fmla="*/ 116 w 116"/>
                <a:gd name="T114" fmla="*/ 338 h 3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338">
                  <a:moveTo>
                    <a:pt x="49" y="323"/>
                  </a:moveTo>
                  <a:lnTo>
                    <a:pt x="74" y="291"/>
                  </a:lnTo>
                  <a:lnTo>
                    <a:pt x="42" y="289"/>
                  </a:lnTo>
                  <a:lnTo>
                    <a:pt x="81" y="270"/>
                  </a:lnTo>
                  <a:lnTo>
                    <a:pt x="47" y="258"/>
                  </a:lnTo>
                  <a:lnTo>
                    <a:pt x="81" y="243"/>
                  </a:lnTo>
                  <a:lnTo>
                    <a:pt x="51" y="236"/>
                  </a:lnTo>
                  <a:lnTo>
                    <a:pt x="76" y="218"/>
                  </a:lnTo>
                  <a:lnTo>
                    <a:pt x="51" y="211"/>
                  </a:lnTo>
                  <a:lnTo>
                    <a:pt x="74" y="197"/>
                  </a:lnTo>
                  <a:lnTo>
                    <a:pt x="49" y="190"/>
                  </a:lnTo>
                  <a:lnTo>
                    <a:pt x="74" y="173"/>
                  </a:lnTo>
                  <a:lnTo>
                    <a:pt x="51" y="171"/>
                  </a:lnTo>
                  <a:lnTo>
                    <a:pt x="74" y="154"/>
                  </a:lnTo>
                  <a:lnTo>
                    <a:pt x="47" y="152"/>
                  </a:lnTo>
                  <a:lnTo>
                    <a:pt x="66" y="131"/>
                  </a:lnTo>
                  <a:lnTo>
                    <a:pt x="42" y="127"/>
                  </a:lnTo>
                  <a:lnTo>
                    <a:pt x="64" y="118"/>
                  </a:lnTo>
                  <a:lnTo>
                    <a:pt x="40" y="110"/>
                  </a:lnTo>
                  <a:lnTo>
                    <a:pt x="53" y="101"/>
                  </a:lnTo>
                  <a:lnTo>
                    <a:pt x="32" y="93"/>
                  </a:lnTo>
                  <a:lnTo>
                    <a:pt x="49" y="80"/>
                  </a:lnTo>
                  <a:lnTo>
                    <a:pt x="24" y="72"/>
                  </a:lnTo>
                  <a:lnTo>
                    <a:pt x="42" y="61"/>
                  </a:lnTo>
                  <a:lnTo>
                    <a:pt x="21" y="59"/>
                  </a:lnTo>
                  <a:lnTo>
                    <a:pt x="32" y="51"/>
                  </a:lnTo>
                  <a:lnTo>
                    <a:pt x="7" y="38"/>
                  </a:lnTo>
                  <a:lnTo>
                    <a:pt x="21" y="30"/>
                  </a:lnTo>
                  <a:lnTo>
                    <a:pt x="0" y="21"/>
                  </a:lnTo>
                  <a:lnTo>
                    <a:pt x="15" y="0"/>
                  </a:lnTo>
                  <a:lnTo>
                    <a:pt x="34" y="0"/>
                  </a:lnTo>
                  <a:lnTo>
                    <a:pt x="93" y="118"/>
                  </a:lnTo>
                  <a:lnTo>
                    <a:pt x="116" y="230"/>
                  </a:lnTo>
                  <a:lnTo>
                    <a:pt x="116" y="312"/>
                  </a:lnTo>
                  <a:lnTo>
                    <a:pt x="59" y="338"/>
                  </a:lnTo>
                  <a:lnTo>
                    <a:pt x="49" y="3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3" name="Freeform 662">
              <a:extLst>
                <a:ext uri="{FF2B5EF4-FFF2-40B4-BE49-F238E27FC236}">
                  <a16:creationId xmlns:a16="http://schemas.microsoft.com/office/drawing/2014/main" id="{9EB586A4-0EE2-BCD6-68D3-812441B7BE38}"/>
                </a:ext>
              </a:extLst>
            </p:cNvPr>
            <p:cNvSpPr>
              <a:spLocks/>
            </p:cNvSpPr>
            <p:nvPr/>
          </p:nvSpPr>
          <p:spPr bwMode="auto">
            <a:xfrm>
              <a:off x="4120" y="2931"/>
              <a:ext cx="110" cy="265"/>
            </a:xfrm>
            <a:custGeom>
              <a:avLst/>
              <a:gdLst>
                <a:gd name="T0" fmla="*/ 1 w 203"/>
                <a:gd name="T1" fmla="*/ 1 h 487"/>
                <a:gd name="T2" fmla="*/ 1 w 203"/>
                <a:gd name="T3" fmla="*/ 1 h 487"/>
                <a:gd name="T4" fmla="*/ 1 w 203"/>
                <a:gd name="T5" fmla="*/ 1 h 487"/>
                <a:gd name="T6" fmla="*/ 1 w 203"/>
                <a:gd name="T7" fmla="*/ 1 h 487"/>
                <a:gd name="T8" fmla="*/ 1 w 203"/>
                <a:gd name="T9" fmla="*/ 1 h 487"/>
                <a:gd name="T10" fmla="*/ 1 w 203"/>
                <a:gd name="T11" fmla="*/ 1 h 487"/>
                <a:gd name="T12" fmla="*/ 1 w 203"/>
                <a:gd name="T13" fmla="*/ 1 h 487"/>
                <a:gd name="T14" fmla="*/ 1 w 203"/>
                <a:gd name="T15" fmla="*/ 1 h 487"/>
                <a:gd name="T16" fmla="*/ 1 w 203"/>
                <a:gd name="T17" fmla="*/ 1 h 487"/>
                <a:gd name="T18" fmla="*/ 1 w 203"/>
                <a:gd name="T19" fmla="*/ 1 h 487"/>
                <a:gd name="T20" fmla="*/ 1 w 203"/>
                <a:gd name="T21" fmla="*/ 1 h 487"/>
                <a:gd name="T22" fmla="*/ 1 w 203"/>
                <a:gd name="T23" fmla="*/ 1 h 487"/>
                <a:gd name="T24" fmla="*/ 1 w 203"/>
                <a:gd name="T25" fmla="*/ 1 h 487"/>
                <a:gd name="T26" fmla="*/ 1 w 203"/>
                <a:gd name="T27" fmla="*/ 1 h 487"/>
                <a:gd name="T28" fmla="*/ 1 w 203"/>
                <a:gd name="T29" fmla="*/ 1 h 487"/>
                <a:gd name="T30" fmla="*/ 1 w 203"/>
                <a:gd name="T31" fmla="*/ 1 h 487"/>
                <a:gd name="T32" fmla="*/ 1 w 203"/>
                <a:gd name="T33" fmla="*/ 1 h 487"/>
                <a:gd name="T34" fmla="*/ 1 w 203"/>
                <a:gd name="T35" fmla="*/ 1 h 487"/>
                <a:gd name="T36" fmla="*/ 1 w 203"/>
                <a:gd name="T37" fmla="*/ 1 h 487"/>
                <a:gd name="T38" fmla="*/ 1 w 203"/>
                <a:gd name="T39" fmla="*/ 1 h 487"/>
                <a:gd name="T40" fmla="*/ 1 w 203"/>
                <a:gd name="T41" fmla="*/ 1 h 487"/>
                <a:gd name="T42" fmla="*/ 1 w 203"/>
                <a:gd name="T43" fmla="*/ 1 h 487"/>
                <a:gd name="T44" fmla="*/ 1 w 203"/>
                <a:gd name="T45" fmla="*/ 1 h 487"/>
                <a:gd name="T46" fmla="*/ 1 w 203"/>
                <a:gd name="T47" fmla="*/ 1 h 487"/>
                <a:gd name="T48" fmla="*/ 1 w 203"/>
                <a:gd name="T49" fmla="*/ 1 h 487"/>
                <a:gd name="T50" fmla="*/ 1 w 203"/>
                <a:gd name="T51" fmla="*/ 1 h 487"/>
                <a:gd name="T52" fmla="*/ 1 w 203"/>
                <a:gd name="T53" fmla="*/ 1 h 487"/>
                <a:gd name="T54" fmla="*/ 1 w 203"/>
                <a:gd name="T55" fmla="*/ 1 h 487"/>
                <a:gd name="T56" fmla="*/ 1 w 203"/>
                <a:gd name="T57" fmla="*/ 1 h 487"/>
                <a:gd name="T58" fmla="*/ 1 w 203"/>
                <a:gd name="T59" fmla="*/ 1 h 487"/>
                <a:gd name="T60" fmla="*/ 1 w 203"/>
                <a:gd name="T61" fmla="*/ 1 h 487"/>
                <a:gd name="T62" fmla="*/ 1 w 203"/>
                <a:gd name="T63" fmla="*/ 1 h 487"/>
                <a:gd name="T64" fmla="*/ 1 w 203"/>
                <a:gd name="T65" fmla="*/ 1 h 487"/>
                <a:gd name="T66" fmla="*/ 1 w 203"/>
                <a:gd name="T67" fmla="*/ 1 h 487"/>
                <a:gd name="T68" fmla="*/ 1 w 203"/>
                <a:gd name="T69" fmla="*/ 1 h 487"/>
                <a:gd name="T70" fmla="*/ 1 w 203"/>
                <a:gd name="T71" fmla="*/ 1 h 487"/>
                <a:gd name="T72" fmla="*/ 1 w 203"/>
                <a:gd name="T73" fmla="*/ 1 h 487"/>
                <a:gd name="T74" fmla="*/ 1 w 203"/>
                <a:gd name="T75" fmla="*/ 1 h 487"/>
                <a:gd name="T76" fmla="*/ 0 w 203"/>
                <a:gd name="T77" fmla="*/ 1 h 487"/>
                <a:gd name="T78" fmla="*/ 1 w 203"/>
                <a:gd name="T79" fmla="*/ 1 h 487"/>
                <a:gd name="T80" fmla="*/ 1 w 203"/>
                <a:gd name="T81" fmla="*/ 1 h 487"/>
                <a:gd name="T82" fmla="*/ 1 w 203"/>
                <a:gd name="T83" fmla="*/ 1 h 487"/>
                <a:gd name="T84" fmla="*/ 1 w 203"/>
                <a:gd name="T85" fmla="*/ 1 h 487"/>
                <a:gd name="T86" fmla="*/ 1 w 203"/>
                <a:gd name="T87" fmla="*/ 1 h 487"/>
                <a:gd name="T88" fmla="*/ 1 w 203"/>
                <a:gd name="T89" fmla="*/ 1 h 487"/>
                <a:gd name="T90" fmla="*/ 1 w 203"/>
                <a:gd name="T91" fmla="*/ 0 h 487"/>
                <a:gd name="T92" fmla="*/ 1 w 203"/>
                <a:gd name="T93" fmla="*/ 1 h 487"/>
                <a:gd name="T94" fmla="*/ 1 w 203"/>
                <a:gd name="T95" fmla="*/ 1 h 4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3"/>
                <a:gd name="T145" fmla="*/ 0 h 487"/>
                <a:gd name="T146" fmla="*/ 203 w 203"/>
                <a:gd name="T147" fmla="*/ 487 h 4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3" h="487">
                  <a:moveTo>
                    <a:pt x="144" y="14"/>
                  </a:moveTo>
                  <a:lnTo>
                    <a:pt x="179" y="40"/>
                  </a:lnTo>
                  <a:lnTo>
                    <a:pt x="144" y="37"/>
                  </a:lnTo>
                  <a:lnTo>
                    <a:pt x="177" y="58"/>
                  </a:lnTo>
                  <a:lnTo>
                    <a:pt x="141" y="63"/>
                  </a:lnTo>
                  <a:lnTo>
                    <a:pt x="179" y="84"/>
                  </a:lnTo>
                  <a:lnTo>
                    <a:pt x="148" y="88"/>
                  </a:lnTo>
                  <a:lnTo>
                    <a:pt x="179" y="109"/>
                  </a:lnTo>
                  <a:lnTo>
                    <a:pt x="129" y="107"/>
                  </a:lnTo>
                  <a:lnTo>
                    <a:pt x="150" y="124"/>
                  </a:lnTo>
                  <a:lnTo>
                    <a:pt x="120" y="124"/>
                  </a:lnTo>
                  <a:lnTo>
                    <a:pt x="137" y="141"/>
                  </a:lnTo>
                  <a:lnTo>
                    <a:pt x="114" y="141"/>
                  </a:lnTo>
                  <a:lnTo>
                    <a:pt x="141" y="166"/>
                  </a:lnTo>
                  <a:lnTo>
                    <a:pt x="112" y="172"/>
                  </a:lnTo>
                  <a:lnTo>
                    <a:pt x="148" y="198"/>
                  </a:lnTo>
                  <a:lnTo>
                    <a:pt x="118" y="200"/>
                  </a:lnTo>
                  <a:lnTo>
                    <a:pt x="154" y="223"/>
                  </a:lnTo>
                  <a:lnTo>
                    <a:pt x="112" y="227"/>
                  </a:lnTo>
                  <a:lnTo>
                    <a:pt x="144" y="251"/>
                  </a:lnTo>
                  <a:lnTo>
                    <a:pt x="104" y="251"/>
                  </a:lnTo>
                  <a:lnTo>
                    <a:pt x="137" y="280"/>
                  </a:lnTo>
                  <a:lnTo>
                    <a:pt x="95" y="276"/>
                  </a:lnTo>
                  <a:lnTo>
                    <a:pt x="125" y="308"/>
                  </a:lnTo>
                  <a:lnTo>
                    <a:pt x="85" y="308"/>
                  </a:lnTo>
                  <a:lnTo>
                    <a:pt x="118" y="333"/>
                  </a:lnTo>
                  <a:lnTo>
                    <a:pt x="80" y="333"/>
                  </a:lnTo>
                  <a:lnTo>
                    <a:pt x="106" y="356"/>
                  </a:lnTo>
                  <a:lnTo>
                    <a:pt x="72" y="356"/>
                  </a:lnTo>
                  <a:lnTo>
                    <a:pt x="99" y="383"/>
                  </a:lnTo>
                  <a:lnTo>
                    <a:pt x="61" y="379"/>
                  </a:lnTo>
                  <a:lnTo>
                    <a:pt x="95" y="411"/>
                  </a:lnTo>
                  <a:lnTo>
                    <a:pt x="46" y="409"/>
                  </a:lnTo>
                  <a:lnTo>
                    <a:pt x="78" y="430"/>
                  </a:lnTo>
                  <a:lnTo>
                    <a:pt x="36" y="424"/>
                  </a:lnTo>
                  <a:lnTo>
                    <a:pt x="55" y="449"/>
                  </a:lnTo>
                  <a:lnTo>
                    <a:pt x="17" y="445"/>
                  </a:lnTo>
                  <a:lnTo>
                    <a:pt x="27" y="461"/>
                  </a:lnTo>
                  <a:lnTo>
                    <a:pt x="0" y="461"/>
                  </a:lnTo>
                  <a:lnTo>
                    <a:pt x="19" y="487"/>
                  </a:lnTo>
                  <a:lnTo>
                    <a:pt x="46" y="485"/>
                  </a:lnTo>
                  <a:lnTo>
                    <a:pt x="99" y="466"/>
                  </a:lnTo>
                  <a:lnTo>
                    <a:pt x="146" y="360"/>
                  </a:lnTo>
                  <a:lnTo>
                    <a:pt x="190" y="185"/>
                  </a:lnTo>
                  <a:lnTo>
                    <a:pt x="203" y="8"/>
                  </a:lnTo>
                  <a:lnTo>
                    <a:pt x="146" y="0"/>
                  </a:lnTo>
                  <a:lnTo>
                    <a:pt x="14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4" name="Freeform 663">
              <a:extLst>
                <a:ext uri="{FF2B5EF4-FFF2-40B4-BE49-F238E27FC236}">
                  <a16:creationId xmlns:a16="http://schemas.microsoft.com/office/drawing/2014/main" id="{86E5A85B-014D-EED9-7CD8-6515935EF319}"/>
                </a:ext>
              </a:extLst>
            </p:cNvPr>
            <p:cNvSpPr>
              <a:spLocks/>
            </p:cNvSpPr>
            <p:nvPr/>
          </p:nvSpPr>
          <p:spPr bwMode="auto">
            <a:xfrm>
              <a:off x="4167" y="2741"/>
              <a:ext cx="152" cy="195"/>
            </a:xfrm>
            <a:custGeom>
              <a:avLst/>
              <a:gdLst>
                <a:gd name="T0" fmla="*/ 1 w 282"/>
                <a:gd name="T1" fmla="*/ 1 h 359"/>
                <a:gd name="T2" fmla="*/ 1 w 282"/>
                <a:gd name="T3" fmla="*/ 1 h 359"/>
                <a:gd name="T4" fmla="*/ 1 w 282"/>
                <a:gd name="T5" fmla="*/ 1 h 359"/>
                <a:gd name="T6" fmla="*/ 1 w 282"/>
                <a:gd name="T7" fmla="*/ 1 h 359"/>
                <a:gd name="T8" fmla="*/ 1 w 282"/>
                <a:gd name="T9" fmla="*/ 1 h 359"/>
                <a:gd name="T10" fmla="*/ 1 w 282"/>
                <a:gd name="T11" fmla="*/ 1 h 359"/>
                <a:gd name="T12" fmla="*/ 1 w 282"/>
                <a:gd name="T13" fmla="*/ 1 h 359"/>
                <a:gd name="T14" fmla="*/ 1 w 282"/>
                <a:gd name="T15" fmla="*/ 1 h 359"/>
                <a:gd name="T16" fmla="*/ 1 w 282"/>
                <a:gd name="T17" fmla="*/ 1 h 359"/>
                <a:gd name="T18" fmla="*/ 1 w 282"/>
                <a:gd name="T19" fmla="*/ 1 h 359"/>
                <a:gd name="T20" fmla="*/ 1 w 282"/>
                <a:gd name="T21" fmla="*/ 1 h 359"/>
                <a:gd name="T22" fmla="*/ 1 w 282"/>
                <a:gd name="T23" fmla="*/ 1 h 359"/>
                <a:gd name="T24" fmla="*/ 1 w 282"/>
                <a:gd name="T25" fmla="*/ 1 h 359"/>
                <a:gd name="T26" fmla="*/ 1 w 282"/>
                <a:gd name="T27" fmla="*/ 1 h 359"/>
                <a:gd name="T28" fmla="*/ 1 w 282"/>
                <a:gd name="T29" fmla="*/ 1 h 359"/>
                <a:gd name="T30" fmla="*/ 1 w 282"/>
                <a:gd name="T31" fmla="*/ 1 h 359"/>
                <a:gd name="T32" fmla="*/ 1 w 282"/>
                <a:gd name="T33" fmla="*/ 1 h 359"/>
                <a:gd name="T34" fmla="*/ 1 w 282"/>
                <a:gd name="T35" fmla="*/ 1 h 359"/>
                <a:gd name="T36" fmla="*/ 1 w 282"/>
                <a:gd name="T37" fmla="*/ 1 h 359"/>
                <a:gd name="T38" fmla="*/ 1 w 282"/>
                <a:gd name="T39" fmla="*/ 1 h 359"/>
                <a:gd name="T40" fmla="*/ 1 w 282"/>
                <a:gd name="T41" fmla="*/ 1 h 359"/>
                <a:gd name="T42" fmla="*/ 1 w 282"/>
                <a:gd name="T43" fmla="*/ 1 h 359"/>
                <a:gd name="T44" fmla="*/ 0 w 282"/>
                <a:gd name="T45" fmla="*/ 1 h 359"/>
                <a:gd name="T46" fmla="*/ 1 w 282"/>
                <a:gd name="T47" fmla="*/ 1 h 359"/>
                <a:gd name="T48" fmla="*/ 1 w 282"/>
                <a:gd name="T49" fmla="*/ 1 h 359"/>
                <a:gd name="T50" fmla="*/ 1 w 282"/>
                <a:gd name="T51" fmla="*/ 1 h 359"/>
                <a:gd name="T52" fmla="*/ 1 w 282"/>
                <a:gd name="T53" fmla="*/ 1 h 359"/>
                <a:gd name="T54" fmla="*/ 1 w 282"/>
                <a:gd name="T55" fmla="*/ 1 h 359"/>
                <a:gd name="T56" fmla="*/ 1 w 282"/>
                <a:gd name="T57" fmla="*/ 1 h 359"/>
                <a:gd name="T58" fmla="*/ 1 w 282"/>
                <a:gd name="T59" fmla="*/ 0 h 359"/>
                <a:gd name="T60" fmla="*/ 1 w 282"/>
                <a:gd name="T61" fmla="*/ 1 h 359"/>
                <a:gd name="T62" fmla="*/ 1 w 282"/>
                <a:gd name="T63" fmla="*/ 1 h 3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2"/>
                <a:gd name="T97" fmla="*/ 0 h 359"/>
                <a:gd name="T98" fmla="*/ 282 w 282"/>
                <a:gd name="T99" fmla="*/ 359 h 3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2" h="359">
                  <a:moveTo>
                    <a:pt x="130" y="36"/>
                  </a:moveTo>
                  <a:lnTo>
                    <a:pt x="187" y="85"/>
                  </a:lnTo>
                  <a:lnTo>
                    <a:pt x="152" y="76"/>
                  </a:lnTo>
                  <a:lnTo>
                    <a:pt x="192" y="110"/>
                  </a:lnTo>
                  <a:lnTo>
                    <a:pt x="149" y="110"/>
                  </a:lnTo>
                  <a:lnTo>
                    <a:pt x="209" y="146"/>
                  </a:lnTo>
                  <a:lnTo>
                    <a:pt x="160" y="138"/>
                  </a:lnTo>
                  <a:lnTo>
                    <a:pt x="209" y="178"/>
                  </a:lnTo>
                  <a:lnTo>
                    <a:pt x="158" y="167"/>
                  </a:lnTo>
                  <a:lnTo>
                    <a:pt x="202" y="203"/>
                  </a:lnTo>
                  <a:lnTo>
                    <a:pt x="152" y="196"/>
                  </a:lnTo>
                  <a:lnTo>
                    <a:pt x="194" y="230"/>
                  </a:lnTo>
                  <a:lnTo>
                    <a:pt x="137" y="218"/>
                  </a:lnTo>
                  <a:lnTo>
                    <a:pt x="179" y="256"/>
                  </a:lnTo>
                  <a:lnTo>
                    <a:pt x="111" y="245"/>
                  </a:lnTo>
                  <a:lnTo>
                    <a:pt x="156" y="281"/>
                  </a:lnTo>
                  <a:lnTo>
                    <a:pt x="94" y="260"/>
                  </a:lnTo>
                  <a:lnTo>
                    <a:pt x="133" y="298"/>
                  </a:lnTo>
                  <a:lnTo>
                    <a:pt x="69" y="270"/>
                  </a:lnTo>
                  <a:lnTo>
                    <a:pt x="107" y="308"/>
                  </a:lnTo>
                  <a:lnTo>
                    <a:pt x="38" y="279"/>
                  </a:lnTo>
                  <a:lnTo>
                    <a:pt x="75" y="323"/>
                  </a:lnTo>
                  <a:lnTo>
                    <a:pt x="0" y="281"/>
                  </a:lnTo>
                  <a:lnTo>
                    <a:pt x="35" y="344"/>
                  </a:lnTo>
                  <a:lnTo>
                    <a:pt x="67" y="359"/>
                  </a:lnTo>
                  <a:lnTo>
                    <a:pt x="175" y="349"/>
                  </a:lnTo>
                  <a:lnTo>
                    <a:pt x="255" y="281"/>
                  </a:lnTo>
                  <a:lnTo>
                    <a:pt x="282" y="159"/>
                  </a:lnTo>
                  <a:lnTo>
                    <a:pt x="227" y="36"/>
                  </a:lnTo>
                  <a:lnTo>
                    <a:pt x="141" y="0"/>
                  </a:lnTo>
                  <a:lnTo>
                    <a:pt x="13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5" name="Freeform 664">
              <a:extLst>
                <a:ext uri="{FF2B5EF4-FFF2-40B4-BE49-F238E27FC236}">
                  <a16:creationId xmlns:a16="http://schemas.microsoft.com/office/drawing/2014/main" id="{46657366-F793-BCA8-32EA-90EE2E036865}"/>
                </a:ext>
              </a:extLst>
            </p:cNvPr>
            <p:cNvSpPr>
              <a:spLocks/>
            </p:cNvSpPr>
            <p:nvPr/>
          </p:nvSpPr>
          <p:spPr bwMode="auto">
            <a:xfrm>
              <a:off x="3771" y="2821"/>
              <a:ext cx="351" cy="338"/>
            </a:xfrm>
            <a:custGeom>
              <a:avLst/>
              <a:gdLst>
                <a:gd name="T0" fmla="*/ 1 w 652"/>
                <a:gd name="T1" fmla="*/ 1 h 622"/>
                <a:gd name="T2" fmla="*/ 1 w 652"/>
                <a:gd name="T3" fmla="*/ 1 h 622"/>
                <a:gd name="T4" fmla="*/ 1 w 652"/>
                <a:gd name="T5" fmla="*/ 0 h 622"/>
                <a:gd name="T6" fmla="*/ 1 w 652"/>
                <a:gd name="T7" fmla="*/ 1 h 622"/>
                <a:gd name="T8" fmla="*/ 1 w 652"/>
                <a:gd name="T9" fmla="*/ 1 h 622"/>
                <a:gd name="T10" fmla="*/ 1 w 652"/>
                <a:gd name="T11" fmla="*/ 1 h 622"/>
                <a:gd name="T12" fmla="*/ 1 w 652"/>
                <a:gd name="T13" fmla="*/ 1 h 622"/>
                <a:gd name="T14" fmla="*/ 1 w 652"/>
                <a:gd name="T15" fmla="*/ 1 h 622"/>
                <a:gd name="T16" fmla="*/ 1 w 652"/>
                <a:gd name="T17" fmla="*/ 1 h 622"/>
                <a:gd name="T18" fmla="*/ 1 w 652"/>
                <a:gd name="T19" fmla="*/ 1 h 622"/>
                <a:gd name="T20" fmla="*/ 1 w 652"/>
                <a:gd name="T21" fmla="*/ 1 h 622"/>
                <a:gd name="T22" fmla="*/ 1 w 652"/>
                <a:gd name="T23" fmla="*/ 1 h 622"/>
                <a:gd name="T24" fmla="*/ 1 w 652"/>
                <a:gd name="T25" fmla="*/ 1 h 622"/>
                <a:gd name="T26" fmla="*/ 1 w 652"/>
                <a:gd name="T27" fmla="*/ 1 h 622"/>
                <a:gd name="T28" fmla="*/ 1 w 652"/>
                <a:gd name="T29" fmla="*/ 1 h 622"/>
                <a:gd name="T30" fmla="*/ 1 w 652"/>
                <a:gd name="T31" fmla="*/ 1 h 622"/>
                <a:gd name="T32" fmla="*/ 1 w 652"/>
                <a:gd name="T33" fmla="*/ 1 h 622"/>
                <a:gd name="T34" fmla="*/ 1 w 652"/>
                <a:gd name="T35" fmla="*/ 1 h 622"/>
                <a:gd name="T36" fmla="*/ 1 w 652"/>
                <a:gd name="T37" fmla="*/ 1 h 622"/>
                <a:gd name="T38" fmla="*/ 1 w 652"/>
                <a:gd name="T39" fmla="*/ 1 h 622"/>
                <a:gd name="T40" fmla="*/ 1 w 652"/>
                <a:gd name="T41" fmla="*/ 1 h 622"/>
                <a:gd name="T42" fmla="*/ 1 w 652"/>
                <a:gd name="T43" fmla="*/ 1 h 622"/>
                <a:gd name="T44" fmla="*/ 1 w 652"/>
                <a:gd name="T45" fmla="*/ 1 h 622"/>
                <a:gd name="T46" fmla="*/ 1 w 652"/>
                <a:gd name="T47" fmla="*/ 1 h 622"/>
                <a:gd name="T48" fmla="*/ 1 w 652"/>
                <a:gd name="T49" fmla="*/ 1 h 622"/>
                <a:gd name="T50" fmla="*/ 1 w 652"/>
                <a:gd name="T51" fmla="*/ 1 h 622"/>
                <a:gd name="T52" fmla="*/ 1 w 652"/>
                <a:gd name="T53" fmla="*/ 1 h 622"/>
                <a:gd name="T54" fmla="*/ 1 w 652"/>
                <a:gd name="T55" fmla="*/ 1 h 622"/>
                <a:gd name="T56" fmla="*/ 1 w 652"/>
                <a:gd name="T57" fmla="*/ 1 h 622"/>
                <a:gd name="T58" fmla="*/ 1 w 652"/>
                <a:gd name="T59" fmla="*/ 1 h 622"/>
                <a:gd name="T60" fmla="*/ 1 w 652"/>
                <a:gd name="T61" fmla="*/ 1 h 622"/>
                <a:gd name="T62" fmla="*/ 1 w 652"/>
                <a:gd name="T63" fmla="*/ 1 h 622"/>
                <a:gd name="T64" fmla="*/ 1 w 652"/>
                <a:gd name="T65" fmla="*/ 1 h 622"/>
                <a:gd name="T66" fmla="*/ 1 w 652"/>
                <a:gd name="T67" fmla="*/ 1 h 622"/>
                <a:gd name="T68" fmla="*/ 1 w 652"/>
                <a:gd name="T69" fmla="*/ 1 h 6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2"/>
                <a:gd name="T106" fmla="*/ 0 h 622"/>
                <a:gd name="T107" fmla="*/ 652 w 652"/>
                <a:gd name="T108" fmla="*/ 622 h 6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2" h="622">
                  <a:moveTo>
                    <a:pt x="642" y="15"/>
                  </a:moveTo>
                  <a:lnTo>
                    <a:pt x="638" y="13"/>
                  </a:lnTo>
                  <a:lnTo>
                    <a:pt x="627" y="9"/>
                  </a:lnTo>
                  <a:lnTo>
                    <a:pt x="608" y="6"/>
                  </a:lnTo>
                  <a:lnTo>
                    <a:pt x="585" y="2"/>
                  </a:lnTo>
                  <a:lnTo>
                    <a:pt x="555" y="0"/>
                  </a:lnTo>
                  <a:lnTo>
                    <a:pt x="521" y="4"/>
                  </a:lnTo>
                  <a:lnTo>
                    <a:pt x="481" y="11"/>
                  </a:lnTo>
                  <a:lnTo>
                    <a:pt x="439" y="25"/>
                  </a:lnTo>
                  <a:lnTo>
                    <a:pt x="389" y="46"/>
                  </a:lnTo>
                  <a:lnTo>
                    <a:pt x="340" y="76"/>
                  </a:lnTo>
                  <a:lnTo>
                    <a:pt x="287" y="116"/>
                  </a:lnTo>
                  <a:lnTo>
                    <a:pt x="232" y="169"/>
                  </a:lnTo>
                  <a:lnTo>
                    <a:pt x="175" y="234"/>
                  </a:lnTo>
                  <a:lnTo>
                    <a:pt x="118" y="314"/>
                  </a:lnTo>
                  <a:lnTo>
                    <a:pt x="59" y="411"/>
                  </a:lnTo>
                  <a:lnTo>
                    <a:pt x="0" y="525"/>
                  </a:lnTo>
                  <a:lnTo>
                    <a:pt x="110" y="622"/>
                  </a:lnTo>
                  <a:lnTo>
                    <a:pt x="114" y="620"/>
                  </a:lnTo>
                  <a:lnTo>
                    <a:pt x="127" y="616"/>
                  </a:lnTo>
                  <a:lnTo>
                    <a:pt x="146" y="608"/>
                  </a:lnTo>
                  <a:lnTo>
                    <a:pt x="171" y="597"/>
                  </a:lnTo>
                  <a:lnTo>
                    <a:pt x="201" y="584"/>
                  </a:lnTo>
                  <a:lnTo>
                    <a:pt x="235" y="565"/>
                  </a:lnTo>
                  <a:lnTo>
                    <a:pt x="272" y="544"/>
                  </a:lnTo>
                  <a:lnTo>
                    <a:pt x="311" y="519"/>
                  </a:lnTo>
                  <a:lnTo>
                    <a:pt x="349" y="490"/>
                  </a:lnTo>
                  <a:lnTo>
                    <a:pt x="389" y="456"/>
                  </a:lnTo>
                  <a:lnTo>
                    <a:pt x="427" y="420"/>
                  </a:lnTo>
                  <a:lnTo>
                    <a:pt x="464" y="378"/>
                  </a:lnTo>
                  <a:lnTo>
                    <a:pt x="496" y="335"/>
                  </a:lnTo>
                  <a:lnTo>
                    <a:pt x="524" y="285"/>
                  </a:lnTo>
                  <a:lnTo>
                    <a:pt x="547" y="230"/>
                  </a:lnTo>
                  <a:lnTo>
                    <a:pt x="564" y="173"/>
                  </a:lnTo>
                  <a:lnTo>
                    <a:pt x="526" y="163"/>
                  </a:lnTo>
                  <a:lnTo>
                    <a:pt x="519" y="173"/>
                  </a:lnTo>
                  <a:lnTo>
                    <a:pt x="513" y="186"/>
                  </a:lnTo>
                  <a:lnTo>
                    <a:pt x="503" y="203"/>
                  </a:lnTo>
                  <a:lnTo>
                    <a:pt x="494" y="224"/>
                  </a:lnTo>
                  <a:lnTo>
                    <a:pt x="481" y="247"/>
                  </a:lnTo>
                  <a:lnTo>
                    <a:pt x="469" y="274"/>
                  </a:lnTo>
                  <a:lnTo>
                    <a:pt x="452" y="300"/>
                  </a:lnTo>
                  <a:lnTo>
                    <a:pt x="433" y="331"/>
                  </a:lnTo>
                  <a:lnTo>
                    <a:pt x="410" y="361"/>
                  </a:lnTo>
                  <a:lnTo>
                    <a:pt x="386" y="392"/>
                  </a:lnTo>
                  <a:lnTo>
                    <a:pt x="355" y="422"/>
                  </a:lnTo>
                  <a:lnTo>
                    <a:pt x="321" y="452"/>
                  </a:lnTo>
                  <a:lnTo>
                    <a:pt x="281" y="483"/>
                  </a:lnTo>
                  <a:lnTo>
                    <a:pt x="235" y="511"/>
                  </a:lnTo>
                  <a:lnTo>
                    <a:pt x="186" y="540"/>
                  </a:lnTo>
                  <a:lnTo>
                    <a:pt x="129" y="566"/>
                  </a:lnTo>
                  <a:lnTo>
                    <a:pt x="68" y="502"/>
                  </a:lnTo>
                  <a:lnTo>
                    <a:pt x="70" y="496"/>
                  </a:lnTo>
                  <a:lnTo>
                    <a:pt x="80" y="477"/>
                  </a:lnTo>
                  <a:lnTo>
                    <a:pt x="97" y="449"/>
                  </a:lnTo>
                  <a:lnTo>
                    <a:pt x="118" y="412"/>
                  </a:lnTo>
                  <a:lnTo>
                    <a:pt x="142" y="371"/>
                  </a:lnTo>
                  <a:lnTo>
                    <a:pt x="173" y="325"/>
                  </a:lnTo>
                  <a:lnTo>
                    <a:pt x="207" y="278"/>
                  </a:lnTo>
                  <a:lnTo>
                    <a:pt x="247" y="230"/>
                  </a:lnTo>
                  <a:lnTo>
                    <a:pt x="289" y="184"/>
                  </a:lnTo>
                  <a:lnTo>
                    <a:pt x="334" y="141"/>
                  </a:lnTo>
                  <a:lnTo>
                    <a:pt x="382" y="103"/>
                  </a:lnTo>
                  <a:lnTo>
                    <a:pt x="433" y="74"/>
                  </a:lnTo>
                  <a:lnTo>
                    <a:pt x="484" y="53"/>
                  </a:lnTo>
                  <a:lnTo>
                    <a:pt x="540" y="44"/>
                  </a:lnTo>
                  <a:lnTo>
                    <a:pt x="595" y="48"/>
                  </a:lnTo>
                  <a:lnTo>
                    <a:pt x="652" y="68"/>
                  </a:lnTo>
                  <a:lnTo>
                    <a:pt x="64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6" name="Freeform 665">
              <a:extLst>
                <a:ext uri="{FF2B5EF4-FFF2-40B4-BE49-F238E27FC236}">
                  <a16:creationId xmlns:a16="http://schemas.microsoft.com/office/drawing/2014/main" id="{7CA5C125-9AD6-0503-6FBC-F0BAD1208723}"/>
                </a:ext>
              </a:extLst>
            </p:cNvPr>
            <p:cNvSpPr>
              <a:spLocks/>
            </p:cNvSpPr>
            <p:nvPr/>
          </p:nvSpPr>
          <p:spPr bwMode="auto">
            <a:xfrm>
              <a:off x="3858" y="2891"/>
              <a:ext cx="304" cy="339"/>
            </a:xfrm>
            <a:custGeom>
              <a:avLst/>
              <a:gdLst>
                <a:gd name="T0" fmla="*/ 1 w 565"/>
                <a:gd name="T1" fmla="*/ 1 h 624"/>
                <a:gd name="T2" fmla="*/ 1 w 565"/>
                <a:gd name="T3" fmla="*/ 1 h 624"/>
                <a:gd name="T4" fmla="*/ 1 w 565"/>
                <a:gd name="T5" fmla="*/ 1 h 624"/>
                <a:gd name="T6" fmla="*/ 1 w 565"/>
                <a:gd name="T7" fmla="*/ 1 h 624"/>
                <a:gd name="T8" fmla="*/ 1 w 565"/>
                <a:gd name="T9" fmla="*/ 1 h 624"/>
                <a:gd name="T10" fmla="*/ 1 w 565"/>
                <a:gd name="T11" fmla="*/ 1 h 624"/>
                <a:gd name="T12" fmla="*/ 1 w 565"/>
                <a:gd name="T13" fmla="*/ 1 h 624"/>
                <a:gd name="T14" fmla="*/ 1 w 565"/>
                <a:gd name="T15" fmla="*/ 1 h 624"/>
                <a:gd name="T16" fmla="*/ 1 w 565"/>
                <a:gd name="T17" fmla="*/ 1 h 624"/>
                <a:gd name="T18" fmla="*/ 1 w 565"/>
                <a:gd name="T19" fmla="*/ 1 h 624"/>
                <a:gd name="T20" fmla="*/ 1 w 565"/>
                <a:gd name="T21" fmla="*/ 1 h 624"/>
                <a:gd name="T22" fmla="*/ 1 w 565"/>
                <a:gd name="T23" fmla="*/ 1 h 624"/>
                <a:gd name="T24" fmla="*/ 1 w 565"/>
                <a:gd name="T25" fmla="*/ 1 h 624"/>
                <a:gd name="T26" fmla="*/ 1 w 565"/>
                <a:gd name="T27" fmla="*/ 1 h 624"/>
                <a:gd name="T28" fmla="*/ 1 w 565"/>
                <a:gd name="T29" fmla="*/ 1 h 624"/>
                <a:gd name="T30" fmla="*/ 1 w 565"/>
                <a:gd name="T31" fmla="*/ 1 h 624"/>
                <a:gd name="T32" fmla="*/ 1 w 565"/>
                <a:gd name="T33" fmla="*/ 1 h 624"/>
                <a:gd name="T34" fmla="*/ 1 w 565"/>
                <a:gd name="T35" fmla="*/ 1 h 624"/>
                <a:gd name="T36" fmla="*/ 1 w 565"/>
                <a:gd name="T37" fmla="*/ 1 h 624"/>
                <a:gd name="T38" fmla="*/ 1 w 565"/>
                <a:gd name="T39" fmla="*/ 1 h 624"/>
                <a:gd name="T40" fmla="*/ 1 w 565"/>
                <a:gd name="T41" fmla="*/ 1 h 624"/>
                <a:gd name="T42" fmla="*/ 1 w 565"/>
                <a:gd name="T43" fmla="*/ 1 h 624"/>
                <a:gd name="T44" fmla="*/ 1 w 565"/>
                <a:gd name="T45" fmla="*/ 1 h 624"/>
                <a:gd name="T46" fmla="*/ 1 w 565"/>
                <a:gd name="T47" fmla="*/ 1 h 624"/>
                <a:gd name="T48" fmla="*/ 1 w 565"/>
                <a:gd name="T49" fmla="*/ 1 h 624"/>
                <a:gd name="T50" fmla="*/ 1 w 565"/>
                <a:gd name="T51" fmla="*/ 1 h 624"/>
                <a:gd name="T52" fmla="*/ 1 w 565"/>
                <a:gd name="T53" fmla="*/ 1 h 624"/>
                <a:gd name="T54" fmla="*/ 1 w 565"/>
                <a:gd name="T55" fmla="*/ 1 h 624"/>
                <a:gd name="T56" fmla="*/ 1 w 565"/>
                <a:gd name="T57" fmla="*/ 1 h 624"/>
                <a:gd name="T58" fmla="*/ 1 w 565"/>
                <a:gd name="T59" fmla="*/ 1 h 624"/>
                <a:gd name="T60" fmla="*/ 1 w 565"/>
                <a:gd name="T61" fmla="*/ 1 h 624"/>
                <a:gd name="T62" fmla="*/ 1 w 565"/>
                <a:gd name="T63" fmla="*/ 1 h 624"/>
                <a:gd name="T64" fmla="*/ 1 w 565"/>
                <a:gd name="T65" fmla="*/ 1 h 624"/>
                <a:gd name="T66" fmla="*/ 1 w 565"/>
                <a:gd name="T67" fmla="*/ 0 h 624"/>
                <a:gd name="T68" fmla="*/ 1 w 565"/>
                <a:gd name="T69" fmla="*/ 1 h 6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5"/>
                <a:gd name="T106" fmla="*/ 0 h 624"/>
                <a:gd name="T107" fmla="*/ 565 w 565"/>
                <a:gd name="T108" fmla="*/ 624 h 6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5" h="624">
                  <a:moveTo>
                    <a:pt x="565" y="36"/>
                  </a:moveTo>
                  <a:lnTo>
                    <a:pt x="565" y="40"/>
                  </a:lnTo>
                  <a:lnTo>
                    <a:pt x="563" y="57"/>
                  </a:lnTo>
                  <a:lnTo>
                    <a:pt x="561" y="80"/>
                  </a:lnTo>
                  <a:lnTo>
                    <a:pt x="557" y="113"/>
                  </a:lnTo>
                  <a:lnTo>
                    <a:pt x="553" y="149"/>
                  </a:lnTo>
                  <a:lnTo>
                    <a:pt x="548" y="192"/>
                  </a:lnTo>
                  <a:lnTo>
                    <a:pt x="540" y="238"/>
                  </a:lnTo>
                  <a:lnTo>
                    <a:pt x="533" y="287"/>
                  </a:lnTo>
                  <a:lnTo>
                    <a:pt x="521" y="337"/>
                  </a:lnTo>
                  <a:lnTo>
                    <a:pt x="510" y="388"/>
                  </a:lnTo>
                  <a:lnTo>
                    <a:pt x="495" y="436"/>
                  </a:lnTo>
                  <a:lnTo>
                    <a:pt x="477" y="483"/>
                  </a:lnTo>
                  <a:lnTo>
                    <a:pt x="458" y="527"/>
                  </a:lnTo>
                  <a:lnTo>
                    <a:pt x="438" y="565"/>
                  </a:lnTo>
                  <a:lnTo>
                    <a:pt x="415" y="595"/>
                  </a:lnTo>
                  <a:lnTo>
                    <a:pt x="388" y="620"/>
                  </a:lnTo>
                  <a:lnTo>
                    <a:pt x="386" y="620"/>
                  </a:lnTo>
                  <a:lnTo>
                    <a:pt x="380" y="622"/>
                  </a:lnTo>
                  <a:lnTo>
                    <a:pt x="371" y="622"/>
                  </a:lnTo>
                  <a:lnTo>
                    <a:pt x="358" y="624"/>
                  </a:lnTo>
                  <a:lnTo>
                    <a:pt x="342" y="624"/>
                  </a:lnTo>
                  <a:lnTo>
                    <a:pt x="323" y="624"/>
                  </a:lnTo>
                  <a:lnTo>
                    <a:pt x="301" y="624"/>
                  </a:lnTo>
                  <a:lnTo>
                    <a:pt x="276" y="624"/>
                  </a:lnTo>
                  <a:lnTo>
                    <a:pt x="249" y="620"/>
                  </a:lnTo>
                  <a:lnTo>
                    <a:pt x="219" y="618"/>
                  </a:lnTo>
                  <a:lnTo>
                    <a:pt x="187" y="614"/>
                  </a:lnTo>
                  <a:lnTo>
                    <a:pt x="154" y="609"/>
                  </a:lnTo>
                  <a:lnTo>
                    <a:pt x="118" y="599"/>
                  </a:lnTo>
                  <a:lnTo>
                    <a:pt x="80" y="590"/>
                  </a:lnTo>
                  <a:lnTo>
                    <a:pt x="40" y="578"/>
                  </a:lnTo>
                  <a:lnTo>
                    <a:pt x="0" y="565"/>
                  </a:lnTo>
                  <a:lnTo>
                    <a:pt x="27" y="443"/>
                  </a:lnTo>
                  <a:lnTo>
                    <a:pt x="74" y="417"/>
                  </a:lnTo>
                  <a:lnTo>
                    <a:pt x="52" y="536"/>
                  </a:lnTo>
                  <a:lnTo>
                    <a:pt x="54" y="536"/>
                  </a:lnTo>
                  <a:lnTo>
                    <a:pt x="63" y="538"/>
                  </a:lnTo>
                  <a:lnTo>
                    <a:pt x="74" y="542"/>
                  </a:lnTo>
                  <a:lnTo>
                    <a:pt x="92" y="546"/>
                  </a:lnTo>
                  <a:lnTo>
                    <a:pt x="111" y="550"/>
                  </a:lnTo>
                  <a:lnTo>
                    <a:pt x="135" y="555"/>
                  </a:lnTo>
                  <a:lnTo>
                    <a:pt x="158" y="561"/>
                  </a:lnTo>
                  <a:lnTo>
                    <a:pt x="187" y="567"/>
                  </a:lnTo>
                  <a:lnTo>
                    <a:pt x="213" y="571"/>
                  </a:lnTo>
                  <a:lnTo>
                    <a:pt x="240" y="574"/>
                  </a:lnTo>
                  <a:lnTo>
                    <a:pt x="266" y="578"/>
                  </a:lnTo>
                  <a:lnTo>
                    <a:pt x="293" y="582"/>
                  </a:lnTo>
                  <a:lnTo>
                    <a:pt x="316" y="582"/>
                  </a:lnTo>
                  <a:lnTo>
                    <a:pt x="337" y="582"/>
                  </a:lnTo>
                  <a:lnTo>
                    <a:pt x="356" y="582"/>
                  </a:lnTo>
                  <a:lnTo>
                    <a:pt x="371" y="578"/>
                  </a:lnTo>
                  <a:lnTo>
                    <a:pt x="373" y="574"/>
                  </a:lnTo>
                  <a:lnTo>
                    <a:pt x="377" y="565"/>
                  </a:lnTo>
                  <a:lnTo>
                    <a:pt x="386" y="548"/>
                  </a:lnTo>
                  <a:lnTo>
                    <a:pt x="398" y="527"/>
                  </a:lnTo>
                  <a:lnTo>
                    <a:pt x="409" y="498"/>
                  </a:lnTo>
                  <a:lnTo>
                    <a:pt x="424" y="466"/>
                  </a:lnTo>
                  <a:lnTo>
                    <a:pt x="439" y="430"/>
                  </a:lnTo>
                  <a:lnTo>
                    <a:pt x="455" y="392"/>
                  </a:lnTo>
                  <a:lnTo>
                    <a:pt x="470" y="346"/>
                  </a:lnTo>
                  <a:lnTo>
                    <a:pt x="485" y="303"/>
                  </a:lnTo>
                  <a:lnTo>
                    <a:pt x="498" y="253"/>
                  </a:lnTo>
                  <a:lnTo>
                    <a:pt x="510" y="204"/>
                  </a:lnTo>
                  <a:lnTo>
                    <a:pt x="519" y="152"/>
                  </a:lnTo>
                  <a:lnTo>
                    <a:pt x="525" y="101"/>
                  </a:lnTo>
                  <a:lnTo>
                    <a:pt x="529" y="50"/>
                  </a:lnTo>
                  <a:lnTo>
                    <a:pt x="527" y="0"/>
                  </a:lnTo>
                  <a:lnTo>
                    <a:pt x="56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7" name="Freeform 666">
              <a:extLst>
                <a:ext uri="{FF2B5EF4-FFF2-40B4-BE49-F238E27FC236}">
                  <a16:creationId xmlns:a16="http://schemas.microsoft.com/office/drawing/2014/main" id="{25F63A4D-2A45-2F2A-723C-0DFF62EF360C}"/>
                </a:ext>
              </a:extLst>
            </p:cNvPr>
            <p:cNvSpPr>
              <a:spLocks/>
            </p:cNvSpPr>
            <p:nvPr/>
          </p:nvSpPr>
          <p:spPr bwMode="auto">
            <a:xfrm>
              <a:off x="3768" y="3185"/>
              <a:ext cx="305" cy="541"/>
            </a:xfrm>
            <a:custGeom>
              <a:avLst/>
              <a:gdLst>
                <a:gd name="T0" fmla="*/ 1 w 565"/>
                <a:gd name="T1" fmla="*/ 1 h 994"/>
                <a:gd name="T2" fmla="*/ 1 w 565"/>
                <a:gd name="T3" fmla="*/ 1 h 994"/>
                <a:gd name="T4" fmla="*/ 1 w 565"/>
                <a:gd name="T5" fmla="*/ 1 h 994"/>
                <a:gd name="T6" fmla="*/ 1 w 565"/>
                <a:gd name="T7" fmla="*/ 1 h 994"/>
                <a:gd name="T8" fmla="*/ 1 w 565"/>
                <a:gd name="T9" fmla="*/ 1 h 994"/>
                <a:gd name="T10" fmla="*/ 1 w 565"/>
                <a:gd name="T11" fmla="*/ 1 h 994"/>
                <a:gd name="T12" fmla="*/ 1 w 565"/>
                <a:gd name="T13" fmla="*/ 1 h 994"/>
                <a:gd name="T14" fmla="*/ 0 w 565"/>
                <a:gd name="T15" fmla="*/ 1 h 994"/>
                <a:gd name="T16" fmla="*/ 1 w 565"/>
                <a:gd name="T17" fmla="*/ 1 h 994"/>
                <a:gd name="T18" fmla="*/ 1 w 565"/>
                <a:gd name="T19" fmla="*/ 1 h 994"/>
                <a:gd name="T20" fmla="*/ 1 w 565"/>
                <a:gd name="T21" fmla="*/ 1 h 994"/>
                <a:gd name="T22" fmla="*/ 1 w 565"/>
                <a:gd name="T23" fmla="*/ 1 h 994"/>
                <a:gd name="T24" fmla="*/ 1 w 565"/>
                <a:gd name="T25" fmla="*/ 1 h 994"/>
                <a:gd name="T26" fmla="*/ 1 w 565"/>
                <a:gd name="T27" fmla="*/ 1 h 994"/>
                <a:gd name="T28" fmla="*/ 1 w 565"/>
                <a:gd name="T29" fmla="*/ 1 h 994"/>
                <a:gd name="T30" fmla="*/ 1 w 565"/>
                <a:gd name="T31" fmla="*/ 1 h 994"/>
                <a:gd name="T32" fmla="*/ 1 w 565"/>
                <a:gd name="T33" fmla="*/ 1 h 994"/>
                <a:gd name="T34" fmla="*/ 1 w 565"/>
                <a:gd name="T35" fmla="*/ 1 h 994"/>
                <a:gd name="T36" fmla="*/ 1 w 565"/>
                <a:gd name="T37" fmla="*/ 1 h 994"/>
                <a:gd name="T38" fmla="*/ 1 w 565"/>
                <a:gd name="T39" fmla="*/ 1 h 994"/>
                <a:gd name="T40" fmla="*/ 1 w 565"/>
                <a:gd name="T41" fmla="*/ 1 h 994"/>
                <a:gd name="T42" fmla="*/ 1 w 565"/>
                <a:gd name="T43" fmla="*/ 1 h 994"/>
                <a:gd name="T44" fmla="*/ 1 w 565"/>
                <a:gd name="T45" fmla="*/ 1 h 994"/>
                <a:gd name="T46" fmla="*/ 1 w 565"/>
                <a:gd name="T47" fmla="*/ 1 h 994"/>
                <a:gd name="T48" fmla="*/ 1 w 565"/>
                <a:gd name="T49" fmla="*/ 1 h 994"/>
                <a:gd name="T50" fmla="*/ 1 w 565"/>
                <a:gd name="T51" fmla="*/ 1 h 994"/>
                <a:gd name="T52" fmla="*/ 1 w 565"/>
                <a:gd name="T53" fmla="*/ 1 h 994"/>
                <a:gd name="T54" fmla="*/ 1 w 565"/>
                <a:gd name="T55" fmla="*/ 1 h 994"/>
                <a:gd name="T56" fmla="*/ 1 w 565"/>
                <a:gd name="T57" fmla="*/ 1 h 994"/>
                <a:gd name="T58" fmla="*/ 1 w 565"/>
                <a:gd name="T59" fmla="*/ 1 h 994"/>
                <a:gd name="T60" fmla="*/ 1 w 565"/>
                <a:gd name="T61" fmla="*/ 1 h 994"/>
                <a:gd name="T62" fmla="*/ 1 w 565"/>
                <a:gd name="T63" fmla="*/ 1 h 994"/>
                <a:gd name="T64" fmla="*/ 1 w 565"/>
                <a:gd name="T65" fmla="*/ 1 h 994"/>
                <a:gd name="T66" fmla="*/ 1 w 565"/>
                <a:gd name="T67" fmla="*/ 1 h 994"/>
                <a:gd name="T68" fmla="*/ 1 w 565"/>
                <a:gd name="T69" fmla="*/ 0 h 9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5"/>
                <a:gd name="T106" fmla="*/ 0 h 994"/>
                <a:gd name="T107" fmla="*/ 565 w 565"/>
                <a:gd name="T108" fmla="*/ 994 h 9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5" h="994">
                  <a:moveTo>
                    <a:pt x="200" y="0"/>
                  </a:moveTo>
                  <a:lnTo>
                    <a:pt x="196" y="6"/>
                  </a:lnTo>
                  <a:lnTo>
                    <a:pt x="188" y="23"/>
                  </a:lnTo>
                  <a:lnTo>
                    <a:pt x="177" y="51"/>
                  </a:lnTo>
                  <a:lnTo>
                    <a:pt x="162" y="89"/>
                  </a:lnTo>
                  <a:lnTo>
                    <a:pt x="144" y="137"/>
                  </a:lnTo>
                  <a:lnTo>
                    <a:pt x="125" y="192"/>
                  </a:lnTo>
                  <a:lnTo>
                    <a:pt x="105" y="253"/>
                  </a:lnTo>
                  <a:lnTo>
                    <a:pt x="86" y="321"/>
                  </a:lnTo>
                  <a:lnTo>
                    <a:pt x="65" y="396"/>
                  </a:lnTo>
                  <a:lnTo>
                    <a:pt x="46" y="473"/>
                  </a:lnTo>
                  <a:lnTo>
                    <a:pt x="29" y="555"/>
                  </a:lnTo>
                  <a:lnTo>
                    <a:pt x="15" y="639"/>
                  </a:lnTo>
                  <a:lnTo>
                    <a:pt x="6" y="724"/>
                  </a:lnTo>
                  <a:lnTo>
                    <a:pt x="0" y="812"/>
                  </a:lnTo>
                  <a:lnTo>
                    <a:pt x="0" y="897"/>
                  </a:lnTo>
                  <a:lnTo>
                    <a:pt x="6" y="985"/>
                  </a:lnTo>
                  <a:lnTo>
                    <a:pt x="245" y="994"/>
                  </a:lnTo>
                  <a:lnTo>
                    <a:pt x="249" y="989"/>
                  </a:lnTo>
                  <a:lnTo>
                    <a:pt x="259" y="970"/>
                  </a:lnTo>
                  <a:lnTo>
                    <a:pt x="272" y="939"/>
                  </a:lnTo>
                  <a:lnTo>
                    <a:pt x="293" y="901"/>
                  </a:lnTo>
                  <a:lnTo>
                    <a:pt x="314" y="854"/>
                  </a:lnTo>
                  <a:lnTo>
                    <a:pt x="340" y="800"/>
                  </a:lnTo>
                  <a:lnTo>
                    <a:pt x="369" y="742"/>
                  </a:lnTo>
                  <a:lnTo>
                    <a:pt x="397" y="679"/>
                  </a:lnTo>
                  <a:lnTo>
                    <a:pt x="426" y="614"/>
                  </a:lnTo>
                  <a:lnTo>
                    <a:pt x="454" y="548"/>
                  </a:lnTo>
                  <a:lnTo>
                    <a:pt x="481" y="481"/>
                  </a:lnTo>
                  <a:lnTo>
                    <a:pt x="506" y="418"/>
                  </a:lnTo>
                  <a:lnTo>
                    <a:pt x="527" y="358"/>
                  </a:lnTo>
                  <a:lnTo>
                    <a:pt x="544" y="302"/>
                  </a:lnTo>
                  <a:lnTo>
                    <a:pt x="557" y="253"/>
                  </a:lnTo>
                  <a:lnTo>
                    <a:pt x="565" y="211"/>
                  </a:lnTo>
                  <a:lnTo>
                    <a:pt x="523" y="190"/>
                  </a:lnTo>
                  <a:lnTo>
                    <a:pt x="517" y="204"/>
                  </a:lnTo>
                  <a:lnTo>
                    <a:pt x="506" y="232"/>
                  </a:lnTo>
                  <a:lnTo>
                    <a:pt x="489" y="272"/>
                  </a:lnTo>
                  <a:lnTo>
                    <a:pt x="468" y="323"/>
                  </a:lnTo>
                  <a:lnTo>
                    <a:pt x="443" y="382"/>
                  </a:lnTo>
                  <a:lnTo>
                    <a:pt x="416" y="447"/>
                  </a:lnTo>
                  <a:lnTo>
                    <a:pt x="390" y="515"/>
                  </a:lnTo>
                  <a:lnTo>
                    <a:pt x="361" y="588"/>
                  </a:lnTo>
                  <a:lnTo>
                    <a:pt x="331" y="656"/>
                  </a:lnTo>
                  <a:lnTo>
                    <a:pt x="304" y="724"/>
                  </a:lnTo>
                  <a:lnTo>
                    <a:pt x="278" y="787"/>
                  </a:lnTo>
                  <a:lnTo>
                    <a:pt x="257" y="842"/>
                  </a:lnTo>
                  <a:lnTo>
                    <a:pt x="236" y="890"/>
                  </a:lnTo>
                  <a:lnTo>
                    <a:pt x="222" y="926"/>
                  </a:lnTo>
                  <a:lnTo>
                    <a:pt x="213" y="949"/>
                  </a:lnTo>
                  <a:lnTo>
                    <a:pt x="209" y="958"/>
                  </a:lnTo>
                  <a:lnTo>
                    <a:pt x="42" y="949"/>
                  </a:lnTo>
                  <a:lnTo>
                    <a:pt x="42" y="939"/>
                  </a:lnTo>
                  <a:lnTo>
                    <a:pt x="46" y="914"/>
                  </a:lnTo>
                  <a:lnTo>
                    <a:pt x="49" y="876"/>
                  </a:lnTo>
                  <a:lnTo>
                    <a:pt x="55" y="827"/>
                  </a:lnTo>
                  <a:lnTo>
                    <a:pt x="63" y="768"/>
                  </a:lnTo>
                  <a:lnTo>
                    <a:pt x="72" y="700"/>
                  </a:lnTo>
                  <a:lnTo>
                    <a:pt x="82" y="626"/>
                  </a:lnTo>
                  <a:lnTo>
                    <a:pt x="95" y="550"/>
                  </a:lnTo>
                  <a:lnTo>
                    <a:pt x="108" y="470"/>
                  </a:lnTo>
                  <a:lnTo>
                    <a:pt x="124" y="392"/>
                  </a:lnTo>
                  <a:lnTo>
                    <a:pt x="139" y="314"/>
                  </a:lnTo>
                  <a:lnTo>
                    <a:pt x="158" y="242"/>
                  </a:lnTo>
                  <a:lnTo>
                    <a:pt x="179" y="173"/>
                  </a:lnTo>
                  <a:lnTo>
                    <a:pt x="200" y="114"/>
                  </a:lnTo>
                  <a:lnTo>
                    <a:pt x="222" y="65"/>
                  </a:lnTo>
                  <a:lnTo>
                    <a:pt x="245" y="27"/>
                  </a:lnTo>
                  <a:lnTo>
                    <a:pt x="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8" name="Freeform 667">
              <a:extLst>
                <a:ext uri="{FF2B5EF4-FFF2-40B4-BE49-F238E27FC236}">
                  <a16:creationId xmlns:a16="http://schemas.microsoft.com/office/drawing/2014/main" id="{97FE9AF5-5EB0-C1B1-0C90-1438209CE5F8}"/>
                </a:ext>
              </a:extLst>
            </p:cNvPr>
            <p:cNvSpPr>
              <a:spLocks/>
            </p:cNvSpPr>
            <p:nvPr/>
          </p:nvSpPr>
          <p:spPr bwMode="auto">
            <a:xfrm>
              <a:off x="4036" y="3354"/>
              <a:ext cx="54" cy="353"/>
            </a:xfrm>
            <a:custGeom>
              <a:avLst/>
              <a:gdLst>
                <a:gd name="T0" fmla="*/ 0 w 54"/>
                <a:gd name="T1" fmla="*/ 40 h 353"/>
                <a:gd name="T2" fmla="*/ 3 w 54"/>
                <a:gd name="T3" fmla="*/ 47 h 353"/>
                <a:gd name="T4" fmla="*/ 7 w 54"/>
                <a:gd name="T5" fmla="*/ 60 h 353"/>
                <a:gd name="T6" fmla="*/ 13 w 54"/>
                <a:gd name="T7" fmla="*/ 77 h 353"/>
                <a:gd name="T8" fmla="*/ 19 w 54"/>
                <a:gd name="T9" fmla="*/ 95 h 353"/>
                <a:gd name="T10" fmla="*/ 25 w 54"/>
                <a:gd name="T11" fmla="*/ 113 h 353"/>
                <a:gd name="T12" fmla="*/ 29 w 54"/>
                <a:gd name="T13" fmla="*/ 130 h 353"/>
                <a:gd name="T14" fmla="*/ 32 w 54"/>
                <a:gd name="T15" fmla="*/ 143 h 353"/>
                <a:gd name="T16" fmla="*/ 30 w 54"/>
                <a:gd name="T17" fmla="*/ 153 h 353"/>
                <a:gd name="T18" fmla="*/ 30 w 54"/>
                <a:gd name="T19" fmla="*/ 173 h 353"/>
                <a:gd name="T20" fmla="*/ 30 w 54"/>
                <a:gd name="T21" fmla="*/ 203 h 353"/>
                <a:gd name="T22" fmla="*/ 30 w 54"/>
                <a:gd name="T23" fmla="*/ 236 h 353"/>
                <a:gd name="T24" fmla="*/ 30 w 54"/>
                <a:gd name="T25" fmla="*/ 272 h 353"/>
                <a:gd name="T26" fmla="*/ 30 w 54"/>
                <a:gd name="T27" fmla="*/ 304 h 353"/>
                <a:gd name="T28" fmla="*/ 30 w 54"/>
                <a:gd name="T29" fmla="*/ 329 h 353"/>
                <a:gd name="T30" fmla="*/ 47 w 54"/>
                <a:gd name="T31" fmla="*/ 315 h 353"/>
                <a:gd name="T32" fmla="*/ 47 w 54"/>
                <a:gd name="T33" fmla="*/ 307 h 353"/>
                <a:gd name="T34" fmla="*/ 48 w 54"/>
                <a:gd name="T35" fmla="*/ 290 h 353"/>
                <a:gd name="T36" fmla="*/ 49 w 54"/>
                <a:gd name="T37" fmla="*/ 264 h 353"/>
                <a:gd name="T38" fmla="*/ 51 w 54"/>
                <a:gd name="T39" fmla="*/ 234 h 353"/>
                <a:gd name="T40" fmla="*/ 52 w 54"/>
                <a:gd name="T41" fmla="*/ 203 h 353"/>
                <a:gd name="T42" fmla="*/ 53 w 54"/>
                <a:gd name="T43" fmla="*/ 173 h 353"/>
                <a:gd name="T44" fmla="*/ 53 w 54"/>
                <a:gd name="T45" fmla="*/ 150 h 353"/>
                <a:gd name="T46" fmla="*/ 54 w 54"/>
                <a:gd name="T47" fmla="*/ 135 h 353"/>
                <a:gd name="T48" fmla="*/ 52 w 54"/>
                <a:gd name="T49" fmla="*/ 123 h 353"/>
                <a:gd name="T50" fmla="*/ 48 w 54"/>
                <a:gd name="T51" fmla="*/ 105 h 353"/>
                <a:gd name="T52" fmla="*/ 41 w 54"/>
                <a:gd name="T53" fmla="*/ 83 h 353"/>
                <a:gd name="T54" fmla="*/ 35 w 54"/>
                <a:gd name="T55" fmla="*/ 59 h 353"/>
                <a:gd name="T56" fmla="*/ 27 w 54"/>
                <a:gd name="T57" fmla="*/ 36 h 353"/>
                <a:gd name="T58" fmla="*/ 20 w 54"/>
                <a:gd name="T59" fmla="*/ 17 h 353"/>
                <a:gd name="T60" fmla="*/ 17 w 54"/>
                <a:gd name="T61" fmla="*/ 4 h 353"/>
                <a:gd name="T62" fmla="*/ 14 w 54"/>
                <a:gd name="T63" fmla="*/ 0 h 353"/>
                <a:gd name="T64" fmla="*/ 0 w 54"/>
                <a:gd name="T65" fmla="*/ 39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353"/>
                <a:gd name="T101" fmla="*/ 54 w 54"/>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353">
                  <a:moveTo>
                    <a:pt x="0" y="39"/>
                  </a:moveTo>
                  <a:lnTo>
                    <a:pt x="0" y="40"/>
                  </a:lnTo>
                  <a:lnTo>
                    <a:pt x="1" y="43"/>
                  </a:lnTo>
                  <a:lnTo>
                    <a:pt x="3" y="47"/>
                  </a:lnTo>
                  <a:lnTo>
                    <a:pt x="5" y="54"/>
                  </a:lnTo>
                  <a:lnTo>
                    <a:pt x="7" y="60"/>
                  </a:lnTo>
                  <a:lnTo>
                    <a:pt x="10" y="68"/>
                  </a:lnTo>
                  <a:lnTo>
                    <a:pt x="13" y="77"/>
                  </a:lnTo>
                  <a:lnTo>
                    <a:pt x="17" y="86"/>
                  </a:lnTo>
                  <a:lnTo>
                    <a:pt x="19" y="95"/>
                  </a:lnTo>
                  <a:lnTo>
                    <a:pt x="22" y="104"/>
                  </a:lnTo>
                  <a:lnTo>
                    <a:pt x="25" y="113"/>
                  </a:lnTo>
                  <a:lnTo>
                    <a:pt x="27" y="122"/>
                  </a:lnTo>
                  <a:lnTo>
                    <a:pt x="29" y="130"/>
                  </a:lnTo>
                  <a:lnTo>
                    <a:pt x="30" y="137"/>
                  </a:lnTo>
                  <a:lnTo>
                    <a:pt x="32" y="143"/>
                  </a:lnTo>
                  <a:lnTo>
                    <a:pt x="32" y="148"/>
                  </a:lnTo>
                  <a:lnTo>
                    <a:pt x="30" y="153"/>
                  </a:lnTo>
                  <a:lnTo>
                    <a:pt x="30" y="162"/>
                  </a:lnTo>
                  <a:lnTo>
                    <a:pt x="30" y="173"/>
                  </a:lnTo>
                  <a:lnTo>
                    <a:pt x="30" y="187"/>
                  </a:lnTo>
                  <a:lnTo>
                    <a:pt x="30" y="203"/>
                  </a:lnTo>
                  <a:lnTo>
                    <a:pt x="30" y="219"/>
                  </a:lnTo>
                  <a:lnTo>
                    <a:pt x="30" y="236"/>
                  </a:lnTo>
                  <a:lnTo>
                    <a:pt x="30" y="255"/>
                  </a:lnTo>
                  <a:lnTo>
                    <a:pt x="30" y="272"/>
                  </a:lnTo>
                  <a:lnTo>
                    <a:pt x="30" y="288"/>
                  </a:lnTo>
                  <a:lnTo>
                    <a:pt x="30" y="304"/>
                  </a:lnTo>
                  <a:lnTo>
                    <a:pt x="30" y="318"/>
                  </a:lnTo>
                  <a:lnTo>
                    <a:pt x="30" y="329"/>
                  </a:lnTo>
                  <a:lnTo>
                    <a:pt x="43" y="353"/>
                  </a:lnTo>
                  <a:lnTo>
                    <a:pt x="47" y="315"/>
                  </a:lnTo>
                  <a:lnTo>
                    <a:pt x="47" y="313"/>
                  </a:lnTo>
                  <a:lnTo>
                    <a:pt x="47" y="307"/>
                  </a:lnTo>
                  <a:lnTo>
                    <a:pt x="48" y="299"/>
                  </a:lnTo>
                  <a:lnTo>
                    <a:pt x="48" y="290"/>
                  </a:lnTo>
                  <a:lnTo>
                    <a:pt x="48" y="277"/>
                  </a:lnTo>
                  <a:lnTo>
                    <a:pt x="49" y="264"/>
                  </a:lnTo>
                  <a:lnTo>
                    <a:pt x="50" y="249"/>
                  </a:lnTo>
                  <a:lnTo>
                    <a:pt x="51" y="234"/>
                  </a:lnTo>
                  <a:lnTo>
                    <a:pt x="51" y="218"/>
                  </a:lnTo>
                  <a:lnTo>
                    <a:pt x="52" y="203"/>
                  </a:lnTo>
                  <a:lnTo>
                    <a:pt x="52" y="187"/>
                  </a:lnTo>
                  <a:lnTo>
                    <a:pt x="53" y="173"/>
                  </a:lnTo>
                  <a:lnTo>
                    <a:pt x="53" y="160"/>
                  </a:lnTo>
                  <a:lnTo>
                    <a:pt x="53" y="150"/>
                  </a:lnTo>
                  <a:lnTo>
                    <a:pt x="53" y="141"/>
                  </a:lnTo>
                  <a:lnTo>
                    <a:pt x="54" y="135"/>
                  </a:lnTo>
                  <a:lnTo>
                    <a:pt x="53" y="130"/>
                  </a:lnTo>
                  <a:lnTo>
                    <a:pt x="52" y="123"/>
                  </a:lnTo>
                  <a:lnTo>
                    <a:pt x="50" y="115"/>
                  </a:lnTo>
                  <a:lnTo>
                    <a:pt x="48" y="105"/>
                  </a:lnTo>
                  <a:lnTo>
                    <a:pt x="45" y="94"/>
                  </a:lnTo>
                  <a:lnTo>
                    <a:pt x="41" y="83"/>
                  </a:lnTo>
                  <a:lnTo>
                    <a:pt x="37" y="70"/>
                  </a:lnTo>
                  <a:lnTo>
                    <a:pt x="35" y="59"/>
                  </a:lnTo>
                  <a:lnTo>
                    <a:pt x="30" y="47"/>
                  </a:lnTo>
                  <a:lnTo>
                    <a:pt x="27" y="36"/>
                  </a:lnTo>
                  <a:lnTo>
                    <a:pt x="24" y="27"/>
                  </a:lnTo>
                  <a:lnTo>
                    <a:pt x="20" y="17"/>
                  </a:lnTo>
                  <a:lnTo>
                    <a:pt x="18" y="10"/>
                  </a:lnTo>
                  <a:lnTo>
                    <a:pt x="17" y="4"/>
                  </a:lnTo>
                  <a:lnTo>
                    <a:pt x="14" y="1"/>
                  </a:lnTo>
                  <a:lnTo>
                    <a:pt x="14"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9" name="Freeform 668">
              <a:extLst>
                <a:ext uri="{FF2B5EF4-FFF2-40B4-BE49-F238E27FC236}">
                  <a16:creationId xmlns:a16="http://schemas.microsoft.com/office/drawing/2014/main" id="{E40184EA-69E2-BF4C-AA74-5185C487E3EF}"/>
                </a:ext>
              </a:extLst>
            </p:cNvPr>
            <p:cNvSpPr>
              <a:spLocks/>
            </p:cNvSpPr>
            <p:nvPr/>
          </p:nvSpPr>
          <p:spPr bwMode="auto">
            <a:xfrm>
              <a:off x="4148" y="2934"/>
              <a:ext cx="91" cy="316"/>
            </a:xfrm>
            <a:custGeom>
              <a:avLst/>
              <a:gdLst>
                <a:gd name="T0" fmla="*/ 1 w 169"/>
                <a:gd name="T1" fmla="*/ 0 h 580"/>
                <a:gd name="T2" fmla="*/ 1 w 169"/>
                <a:gd name="T3" fmla="*/ 0 h 580"/>
                <a:gd name="T4" fmla="*/ 1 w 169"/>
                <a:gd name="T5" fmla="*/ 1 h 580"/>
                <a:gd name="T6" fmla="*/ 1 w 169"/>
                <a:gd name="T7" fmla="*/ 1 h 580"/>
                <a:gd name="T8" fmla="*/ 1 w 169"/>
                <a:gd name="T9" fmla="*/ 1 h 580"/>
                <a:gd name="T10" fmla="*/ 1 w 169"/>
                <a:gd name="T11" fmla="*/ 1 h 580"/>
                <a:gd name="T12" fmla="*/ 1 w 169"/>
                <a:gd name="T13" fmla="*/ 1 h 580"/>
                <a:gd name="T14" fmla="*/ 1 w 169"/>
                <a:gd name="T15" fmla="*/ 1 h 580"/>
                <a:gd name="T16" fmla="*/ 1 w 169"/>
                <a:gd name="T17" fmla="*/ 1 h 580"/>
                <a:gd name="T18" fmla="*/ 1 w 169"/>
                <a:gd name="T19" fmla="*/ 1 h 580"/>
                <a:gd name="T20" fmla="*/ 1 w 169"/>
                <a:gd name="T21" fmla="*/ 1 h 580"/>
                <a:gd name="T22" fmla="*/ 1 w 169"/>
                <a:gd name="T23" fmla="*/ 1 h 580"/>
                <a:gd name="T24" fmla="*/ 1 w 169"/>
                <a:gd name="T25" fmla="*/ 1 h 580"/>
                <a:gd name="T26" fmla="*/ 1 w 169"/>
                <a:gd name="T27" fmla="*/ 1 h 580"/>
                <a:gd name="T28" fmla="*/ 1 w 169"/>
                <a:gd name="T29" fmla="*/ 1 h 580"/>
                <a:gd name="T30" fmla="*/ 1 w 169"/>
                <a:gd name="T31" fmla="*/ 1 h 580"/>
                <a:gd name="T32" fmla="*/ 0 w 169"/>
                <a:gd name="T33" fmla="*/ 1 h 580"/>
                <a:gd name="T34" fmla="*/ 1 w 169"/>
                <a:gd name="T35" fmla="*/ 1 h 580"/>
                <a:gd name="T36" fmla="*/ 1 w 169"/>
                <a:gd name="T37" fmla="*/ 1 h 580"/>
                <a:gd name="T38" fmla="*/ 1 w 169"/>
                <a:gd name="T39" fmla="*/ 1 h 580"/>
                <a:gd name="T40" fmla="*/ 1 w 169"/>
                <a:gd name="T41" fmla="*/ 1 h 580"/>
                <a:gd name="T42" fmla="*/ 1 w 169"/>
                <a:gd name="T43" fmla="*/ 1 h 580"/>
                <a:gd name="T44" fmla="*/ 1 w 169"/>
                <a:gd name="T45" fmla="*/ 1 h 580"/>
                <a:gd name="T46" fmla="*/ 1 w 169"/>
                <a:gd name="T47" fmla="*/ 1 h 580"/>
                <a:gd name="T48" fmla="*/ 1 w 169"/>
                <a:gd name="T49" fmla="*/ 1 h 580"/>
                <a:gd name="T50" fmla="*/ 1 w 169"/>
                <a:gd name="T51" fmla="*/ 1 h 580"/>
                <a:gd name="T52" fmla="*/ 1 w 169"/>
                <a:gd name="T53" fmla="*/ 1 h 580"/>
                <a:gd name="T54" fmla="*/ 1 w 169"/>
                <a:gd name="T55" fmla="*/ 1 h 580"/>
                <a:gd name="T56" fmla="*/ 1 w 169"/>
                <a:gd name="T57" fmla="*/ 1 h 580"/>
                <a:gd name="T58" fmla="*/ 1 w 169"/>
                <a:gd name="T59" fmla="*/ 1 h 580"/>
                <a:gd name="T60" fmla="*/ 1 w 169"/>
                <a:gd name="T61" fmla="*/ 1 h 580"/>
                <a:gd name="T62" fmla="*/ 1 w 169"/>
                <a:gd name="T63" fmla="*/ 1 h 580"/>
                <a:gd name="T64" fmla="*/ 1 w 169"/>
                <a:gd name="T65" fmla="*/ 1 h 580"/>
                <a:gd name="T66" fmla="*/ 1 w 169"/>
                <a:gd name="T67" fmla="*/ 1 h 580"/>
                <a:gd name="T68" fmla="*/ 1 w 169"/>
                <a:gd name="T69" fmla="*/ 1 h 580"/>
                <a:gd name="T70" fmla="*/ 1 w 169"/>
                <a:gd name="T71" fmla="*/ 0 h 580"/>
                <a:gd name="T72" fmla="*/ 1 w 169"/>
                <a:gd name="T73" fmla="*/ 0 h 580"/>
                <a:gd name="T74" fmla="*/ 1 w 169"/>
                <a:gd name="T75" fmla="*/ 0 h 5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9"/>
                <a:gd name="T115" fmla="*/ 0 h 580"/>
                <a:gd name="T116" fmla="*/ 169 w 169"/>
                <a:gd name="T117" fmla="*/ 580 h 5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9" h="580">
                  <a:moveTo>
                    <a:pt x="128" y="0"/>
                  </a:moveTo>
                  <a:lnTo>
                    <a:pt x="128" y="0"/>
                  </a:lnTo>
                  <a:lnTo>
                    <a:pt x="130" y="6"/>
                  </a:lnTo>
                  <a:lnTo>
                    <a:pt x="131" y="12"/>
                  </a:lnTo>
                  <a:lnTo>
                    <a:pt x="133" y="23"/>
                  </a:lnTo>
                  <a:lnTo>
                    <a:pt x="135" y="36"/>
                  </a:lnTo>
                  <a:lnTo>
                    <a:pt x="135" y="55"/>
                  </a:lnTo>
                  <a:lnTo>
                    <a:pt x="135" y="78"/>
                  </a:lnTo>
                  <a:lnTo>
                    <a:pt x="133" y="105"/>
                  </a:lnTo>
                  <a:lnTo>
                    <a:pt x="130" y="137"/>
                  </a:lnTo>
                  <a:lnTo>
                    <a:pt x="122" y="173"/>
                  </a:lnTo>
                  <a:lnTo>
                    <a:pt x="112" y="215"/>
                  </a:lnTo>
                  <a:lnTo>
                    <a:pt x="99" y="264"/>
                  </a:lnTo>
                  <a:lnTo>
                    <a:pt x="80" y="318"/>
                  </a:lnTo>
                  <a:lnTo>
                    <a:pt x="59" y="378"/>
                  </a:lnTo>
                  <a:lnTo>
                    <a:pt x="33" y="445"/>
                  </a:lnTo>
                  <a:lnTo>
                    <a:pt x="0" y="519"/>
                  </a:lnTo>
                  <a:lnTo>
                    <a:pt x="143" y="580"/>
                  </a:lnTo>
                  <a:lnTo>
                    <a:pt x="166" y="544"/>
                  </a:lnTo>
                  <a:lnTo>
                    <a:pt x="52" y="487"/>
                  </a:lnTo>
                  <a:lnTo>
                    <a:pt x="52" y="485"/>
                  </a:lnTo>
                  <a:lnTo>
                    <a:pt x="55" y="479"/>
                  </a:lnTo>
                  <a:lnTo>
                    <a:pt x="61" y="470"/>
                  </a:lnTo>
                  <a:lnTo>
                    <a:pt x="69" y="456"/>
                  </a:lnTo>
                  <a:lnTo>
                    <a:pt x="76" y="439"/>
                  </a:lnTo>
                  <a:lnTo>
                    <a:pt x="86" y="418"/>
                  </a:lnTo>
                  <a:lnTo>
                    <a:pt x="95" y="394"/>
                  </a:lnTo>
                  <a:lnTo>
                    <a:pt x="107" y="367"/>
                  </a:lnTo>
                  <a:lnTo>
                    <a:pt x="116" y="335"/>
                  </a:lnTo>
                  <a:lnTo>
                    <a:pt x="128" y="299"/>
                  </a:lnTo>
                  <a:lnTo>
                    <a:pt x="137" y="259"/>
                  </a:lnTo>
                  <a:lnTo>
                    <a:pt x="147" y="215"/>
                  </a:lnTo>
                  <a:lnTo>
                    <a:pt x="154" y="167"/>
                  </a:lnTo>
                  <a:lnTo>
                    <a:pt x="162" y="116"/>
                  </a:lnTo>
                  <a:lnTo>
                    <a:pt x="166" y="59"/>
                  </a:lnTo>
                  <a:lnTo>
                    <a:pt x="169" y="0"/>
                  </a:lnTo>
                  <a:lnTo>
                    <a:pt x="1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0" name="Freeform 669">
              <a:extLst>
                <a:ext uri="{FF2B5EF4-FFF2-40B4-BE49-F238E27FC236}">
                  <a16:creationId xmlns:a16="http://schemas.microsoft.com/office/drawing/2014/main" id="{709D2485-9426-E08A-3234-22C86C01B4CC}"/>
                </a:ext>
              </a:extLst>
            </p:cNvPr>
            <p:cNvSpPr>
              <a:spLocks/>
            </p:cNvSpPr>
            <p:nvPr/>
          </p:nvSpPr>
          <p:spPr bwMode="auto">
            <a:xfrm>
              <a:off x="4221" y="3087"/>
              <a:ext cx="166" cy="140"/>
            </a:xfrm>
            <a:custGeom>
              <a:avLst/>
              <a:gdLst>
                <a:gd name="T0" fmla="*/ 1 w 308"/>
                <a:gd name="T1" fmla="*/ 1 h 258"/>
                <a:gd name="T2" fmla="*/ 1 w 308"/>
                <a:gd name="T3" fmla="*/ 1 h 258"/>
                <a:gd name="T4" fmla="*/ 1 w 308"/>
                <a:gd name="T5" fmla="*/ 1 h 258"/>
                <a:gd name="T6" fmla="*/ 1 w 308"/>
                <a:gd name="T7" fmla="*/ 1 h 258"/>
                <a:gd name="T8" fmla="*/ 1 w 308"/>
                <a:gd name="T9" fmla="*/ 1 h 258"/>
                <a:gd name="T10" fmla="*/ 1 w 308"/>
                <a:gd name="T11" fmla="*/ 1 h 258"/>
                <a:gd name="T12" fmla="*/ 1 w 308"/>
                <a:gd name="T13" fmla="*/ 1 h 258"/>
                <a:gd name="T14" fmla="*/ 1 w 308"/>
                <a:gd name="T15" fmla="*/ 1 h 258"/>
                <a:gd name="T16" fmla="*/ 1 w 308"/>
                <a:gd name="T17" fmla="*/ 0 h 258"/>
                <a:gd name="T18" fmla="*/ 1 w 308"/>
                <a:gd name="T19" fmla="*/ 1 h 258"/>
                <a:gd name="T20" fmla="*/ 1 w 308"/>
                <a:gd name="T21" fmla="*/ 1 h 258"/>
                <a:gd name="T22" fmla="*/ 1 w 308"/>
                <a:gd name="T23" fmla="*/ 1 h 258"/>
                <a:gd name="T24" fmla="*/ 1 w 308"/>
                <a:gd name="T25" fmla="*/ 1 h 258"/>
                <a:gd name="T26" fmla="*/ 1 w 308"/>
                <a:gd name="T27" fmla="*/ 1 h 258"/>
                <a:gd name="T28" fmla="*/ 1 w 308"/>
                <a:gd name="T29" fmla="*/ 1 h 258"/>
                <a:gd name="T30" fmla="*/ 1 w 308"/>
                <a:gd name="T31" fmla="*/ 1 h 258"/>
                <a:gd name="T32" fmla="*/ 0 w 308"/>
                <a:gd name="T33" fmla="*/ 1 h 258"/>
                <a:gd name="T34" fmla="*/ 1 w 308"/>
                <a:gd name="T35" fmla="*/ 1 h 258"/>
                <a:gd name="T36" fmla="*/ 1 w 308"/>
                <a:gd name="T37" fmla="*/ 1 h 258"/>
                <a:gd name="T38" fmla="*/ 1 w 308"/>
                <a:gd name="T39" fmla="*/ 1 h 258"/>
                <a:gd name="T40" fmla="*/ 1 w 308"/>
                <a:gd name="T41" fmla="*/ 1 h 258"/>
                <a:gd name="T42" fmla="*/ 1 w 308"/>
                <a:gd name="T43" fmla="*/ 1 h 258"/>
                <a:gd name="T44" fmla="*/ 1 w 308"/>
                <a:gd name="T45" fmla="*/ 1 h 258"/>
                <a:gd name="T46" fmla="*/ 1 w 308"/>
                <a:gd name="T47" fmla="*/ 1 h 258"/>
                <a:gd name="T48" fmla="*/ 1 w 308"/>
                <a:gd name="T49" fmla="*/ 1 h 258"/>
                <a:gd name="T50" fmla="*/ 1 w 308"/>
                <a:gd name="T51" fmla="*/ 1 h 258"/>
                <a:gd name="T52" fmla="*/ 1 w 308"/>
                <a:gd name="T53" fmla="*/ 1 h 258"/>
                <a:gd name="T54" fmla="*/ 1 w 308"/>
                <a:gd name="T55" fmla="*/ 1 h 258"/>
                <a:gd name="T56" fmla="*/ 1 w 308"/>
                <a:gd name="T57" fmla="*/ 1 h 258"/>
                <a:gd name="T58" fmla="*/ 1 w 308"/>
                <a:gd name="T59" fmla="*/ 1 h 258"/>
                <a:gd name="T60" fmla="*/ 1 w 308"/>
                <a:gd name="T61" fmla="*/ 1 h 258"/>
                <a:gd name="T62" fmla="*/ 1 w 308"/>
                <a:gd name="T63" fmla="*/ 1 h 258"/>
                <a:gd name="T64" fmla="*/ 1 w 308"/>
                <a:gd name="T65" fmla="*/ 1 h 258"/>
                <a:gd name="T66" fmla="*/ 1 w 308"/>
                <a:gd name="T67" fmla="*/ 1 h 258"/>
                <a:gd name="T68" fmla="*/ 1 w 308"/>
                <a:gd name="T69" fmla="*/ 1 h 258"/>
                <a:gd name="T70" fmla="*/ 1 w 308"/>
                <a:gd name="T71" fmla="*/ 1 h 258"/>
                <a:gd name="T72" fmla="*/ 1 w 308"/>
                <a:gd name="T73" fmla="*/ 1 h 258"/>
                <a:gd name="T74" fmla="*/ 1 w 308"/>
                <a:gd name="T75" fmla="*/ 1 h 258"/>
                <a:gd name="T76" fmla="*/ 1 w 308"/>
                <a:gd name="T77" fmla="*/ 1 h 258"/>
                <a:gd name="T78" fmla="*/ 1 w 308"/>
                <a:gd name="T79" fmla="*/ 1 h 258"/>
                <a:gd name="T80" fmla="*/ 1 w 308"/>
                <a:gd name="T81" fmla="*/ 1 h 258"/>
                <a:gd name="T82" fmla="*/ 1 w 308"/>
                <a:gd name="T83" fmla="*/ 1 h 258"/>
                <a:gd name="T84" fmla="*/ 1 w 308"/>
                <a:gd name="T85" fmla="*/ 1 h 258"/>
                <a:gd name="T86" fmla="*/ 1 w 308"/>
                <a:gd name="T87" fmla="*/ 1 h 258"/>
                <a:gd name="T88" fmla="*/ 1 w 308"/>
                <a:gd name="T89" fmla="*/ 1 h 258"/>
                <a:gd name="T90" fmla="*/ 1 w 308"/>
                <a:gd name="T91" fmla="*/ 1 h 258"/>
                <a:gd name="T92" fmla="*/ 1 w 308"/>
                <a:gd name="T93" fmla="*/ 1 h 258"/>
                <a:gd name="T94" fmla="*/ 1 w 308"/>
                <a:gd name="T95" fmla="*/ 1 h 258"/>
                <a:gd name="T96" fmla="*/ 1 w 308"/>
                <a:gd name="T97" fmla="*/ 1 h 258"/>
                <a:gd name="T98" fmla="*/ 1 w 308"/>
                <a:gd name="T99" fmla="*/ 1 h 258"/>
                <a:gd name="T100" fmla="*/ 1 w 308"/>
                <a:gd name="T101" fmla="*/ 1 h 258"/>
                <a:gd name="T102" fmla="*/ 1 w 308"/>
                <a:gd name="T103" fmla="*/ 1 h 258"/>
                <a:gd name="T104" fmla="*/ 1 w 308"/>
                <a:gd name="T105" fmla="*/ 1 h 258"/>
                <a:gd name="T106" fmla="*/ 1 w 308"/>
                <a:gd name="T107" fmla="*/ 1 h 2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258"/>
                <a:gd name="T164" fmla="*/ 308 w 308"/>
                <a:gd name="T165" fmla="*/ 258 h 2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258">
                  <a:moveTo>
                    <a:pt x="308" y="116"/>
                  </a:moveTo>
                  <a:lnTo>
                    <a:pt x="308" y="114"/>
                  </a:lnTo>
                  <a:lnTo>
                    <a:pt x="306" y="112"/>
                  </a:lnTo>
                  <a:lnTo>
                    <a:pt x="301" y="104"/>
                  </a:lnTo>
                  <a:lnTo>
                    <a:pt x="297" y="98"/>
                  </a:lnTo>
                  <a:lnTo>
                    <a:pt x="291" y="89"/>
                  </a:lnTo>
                  <a:lnTo>
                    <a:pt x="285" y="81"/>
                  </a:lnTo>
                  <a:lnTo>
                    <a:pt x="278" y="70"/>
                  </a:lnTo>
                  <a:lnTo>
                    <a:pt x="270" y="60"/>
                  </a:lnTo>
                  <a:lnTo>
                    <a:pt x="261" y="49"/>
                  </a:lnTo>
                  <a:lnTo>
                    <a:pt x="253" y="40"/>
                  </a:lnTo>
                  <a:lnTo>
                    <a:pt x="245" y="30"/>
                  </a:lnTo>
                  <a:lnTo>
                    <a:pt x="238" y="21"/>
                  </a:lnTo>
                  <a:lnTo>
                    <a:pt x="230" y="13"/>
                  </a:lnTo>
                  <a:lnTo>
                    <a:pt x="223" y="5"/>
                  </a:lnTo>
                  <a:lnTo>
                    <a:pt x="217" y="2"/>
                  </a:lnTo>
                  <a:lnTo>
                    <a:pt x="211" y="0"/>
                  </a:lnTo>
                  <a:lnTo>
                    <a:pt x="202" y="0"/>
                  </a:lnTo>
                  <a:lnTo>
                    <a:pt x="192" y="2"/>
                  </a:lnTo>
                  <a:lnTo>
                    <a:pt x="181" y="5"/>
                  </a:lnTo>
                  <a:lnTo>
                    <a:pt x="166" y="13"/>
                  </a:lnTo>
                  <a:lnTo>
                    <a:pt x="149" y="21"/>
                  </a:lnTo>
                  <a:lnTo>
                    <a:pt x="131" y="30"/>
                  </a:lnTo>
                  <a:lnTo>
                    <a:pt x="114" y="40"/>
                  </a:lnTo>
                  <a:lnTo>
                    <a:pt x="97" y="51"/>
                  </a:lnTo>
                  <a:lnTo>
                    <a:pt x="78" y="60"/>
                  </a:lnTo>
                  <a:lnTo>
                    <a:pt x="61" y="72"/>
                  </a:lnTo>
                  <a:lnTo>
                    <a:pt x="46" y="83"/>
                  </a:lnTo>
                  <a:lnTo>
                    <a:pt x="33" y="95"/>
                  </a:lnTo>
                  <a:lnTo>
                    <a:pt x="19" y="104"/>
                  </a:lnTo>
                  <a:lnTo>
                    <a:pt x="10" y="112"/>
                  </a:lnTo>
                  <a:lnTo>
                    <a:pt x="4" y="119"/>
                  </a:lnTo>
                  <a:lnTo>
                    <a:pt x="2" y="125"/>
                  </a:lnTo>
                  <a:lnTo>
                    <a:pt x="0" y="131"/>
                  </a:lnTo>
                  <a:lnTo>
                    <a:pt x="2" y="138"/>
                  </a:lnTo>
                  <a:lnTo>
                    <a:pt x="2" y="146"/>
                  </a:lnTo>
                  <a:lnTo>
                    <a:pt x="4" y="156"/>
                  </a:lnTo>
                  <a:lnTo>
                    <a:pt x="6" y="167"/>
                  </a:lnTo>
                  <a:lnTo>
                    <a:pt x="8" y="178"/>
                  </a:lnTo>
                  <a:lnTo>
                    <a:pt x="12" y="190"/>
                  </a:lnTo>
                  <a:lnTo>
                    <a:pt x="14" y="201"/>
                  </a:lnTo>
                  <a:lnTo>
                    <a:pt x="17" y="211"/>
                  </a:lnTo>
                  <a:lnTo>
                    <a:pt x="19" y="222"/>
                  </a:lnTo>
                  <a:lnTo>
                    <a:pt x="23" y="232"/>
                  </a:lnTo>
                  <a:lnTo>
                    <a:pt x="27" y="241"/>
                  </a:lnTo>
                  <a:lnTo>
                    <a:pt x="27" y="247"/>
                  </a:lnTo>
                  <a:lnTo>
                    <a:pt x="29" y="254"/>
                  </a:lnTo>
                  <a:lnTo>
                    <a:pt x="31" y="256"/>
                  </a:lnTo>
                  <a:lnTo>
                    <a:pt x="31" y="258"/>
                  </a:lnTo>
                  <a:lnTo>
                    <a:pt x="67" y="232"/>
                  </a:lnTo>
                  <a:lnTo>
                    <a:pt x="65" y="230"/>
                  </a:lnTo>
                  <a:lnTo>
                    <a:pt x="65" y="228"/>
                  </a:lnTo>
                  <a:lnTo>
                    <a:pt x="63" y="222"/>
                  </a:lnTo>
                  <a:lnTo>
                    <a:pt x="61" y="218"/>
                  </a:lnTo>
                  <a:lnTo>
                    <a:pt x="59" y="211"/>
                  </a:lnTo>
                  <a:lnTo>
                    <a:pt x="59" y="205"/>
                  </a:lnTo>
                  <a:lnTo>
                    <a:pt x="57" y="195"/>
                  </a:lnTo>
                  <a:lnTo>
                    <a:pt x="55" y="188"/>
                  </a:lnTo>
                  <a:lnTo>
                    <a:pt x="53" y="180"/>
                  </a:lnTo>
                  <a:lnTo>
                    <a:pt x="52" y="171"/>
                  </a:lnTo>
                  <a:lnTo>
                    <a:pt x="52" y="163"/>
                  </a:lnTo>
                  <a:lnTo>
                    <a:pt x="52" y="156"/>
                  </a:lnTo>
                  <a:lnTo>
                    <a:pt x="50" y="150"/>
                  </a:lnTo>
                  <a:lnTo>
                    <a:pt x="52" y="144"/>
                  </a:lnTo>
                  <a:lnTo>
                    <a:pt x="52" y="138"/>
                  </a:lnTo>
                  <a:lnTo>
                    <a:pt x="53" y="135"/>
                  </a:lnTo>
                  <a:lnTo>
                    <a:pt x="55" y="131"/>
                  </a:lnTo>
                  <a:lnTo>
                    <a:pt x="61" y="127"/>
                  </a:lnTo>
                  <a:lnTo>
                    <a:pt x="69" y="121"/>
                  </a:lnTo>
                  <a:lnTo>
                    <a:pt x="78" y="114"/>
                  </a:lnTo>
                  <a:lnTo>
                    <a:pt x="88" y="104"/>
                  </a:lnTo>
                  <a:lnTo>
                    <a:pt x="99" y="97"/>
                  </a:lnTo>
                  <a:lnTo>
                    <a:pt x="110" y="87"/>
                  </a:lnTo>
                  <a:lnTo>
                    <a:pt x="124" y="79"/>
                  </a:lnTo>
                  <a:lnTo>
                    <a:pt x="135" y="70"/>
                  </a:lnTo>
                  <a:lnTo>
                    <a:pt x="149" y="62"/>
                  </a:lnTo>
                  <a:lnTo>
                    <a:pt x="160" y="55"/>
                  </a:lnTo>
                  <a:lnTo>
                    <a:pt x="171" y="51"/>
                  </a:lnTo>
                  <a:lnTo>
                    <a:pt x="181" y="45"/>
                  </a:lnTo>
                  <a:lnTo>
                    <a:pt x="190" y="43"/>
                  </a:lnTo>
                  <a:lnTo>
                    <a:pt x="198" y="43"/>
                  </a:lnTo>
                  <a:lnTo>
                    <a:pt x="204" y="47"/>
                  </a:lnTo>
                  <a:lnTo>
                    <a:pt x="207" y="51"/>
                  </a:lnTo>
                  <a:lnTo>
                    <a:pt x="211" y="55"/>
                  </a:lnTo>
                  <a:lnTo>
                    <a:pt x="217" y="60"/>
                  </a:lnTo>
                  <a:lnTo>
                    <a:pt x="223" y="66"/>
                  </a:lnTo>
                  <a:lnTo>
                    <a:pt x="228" y="72"/>
                  </a:lnTo>
                  <a:lnTo>
                    <a:pt x="234" y="79"/>
                  </a:lnTo>
                  <a:lnTo>
                    <a:pt x="240" y="85"/>
                  </a:lnTo>
                  <a:lnTo>
                    <a:pt x="245" y="93"/>
                  </a:lnTo>
                  <a:lnTo>
                    <a:pt x="249" y="98"/>
                  </a:lnTo>
                  <a:lnTo>
                    <a:pt x="255" y="104"/>
                  </a:lnTo>
                  <a:lnTo>
                    <a:pt x="259" y="112"/>
                  </a:lnTo>
                  <a:lnTo>
                    <a:pt x="263" y="117"/>
                  </a:lnTo>
                  <a:lnTo>
                    <a:pt x="266" y="123"/>
                  </a:lnTo>
                  <a:lnTo>
                    <a:pt x="268" y="129"/>
                  </a:lnTo>
                  <a:lnTo>
                    <a:pt x="268" y="135"/>
                  </a:lnTo>
                  <a:lnTo>
                    <a:pt x="270" y="140"/>
                  </a:lnTo>
                  <a:lnTo>
                    <a:pt x="276" y="138"/>
                  </a:lnTo>
                  <a:lnTo>
                    <a:pt x="278" y="135"/>
                  </a:lnTo>
                  <a:lnTo>
                    <a:pt x="282" y="133"/>
                  </a:lnTo>
                  <a:lnTo>
                    <a:pt x="285" y="131"/>
                  </a:lnTo>
                  <a:lnTo>
                    <a:pt x="289" y="129"/>
                  </a:lnTo>
                  <a:lnTo>
                    <a:pt x="297" y="123"/>
                  </a:lnTo>
                  <a:lnTo>
                    <a:pt x="303" y="119"/>
                  </a:lnTo>
                  <a:lnTo>
                    <a:pt x="306" y="117"/>
                  </a:lnTo>
                  <a:lnTo>
                    <a:pt x="30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1" name="Freeform 670">
              <a:extLst>
                <a:ext uri="{FF2B5EF4-FFF2-40B4-BE49-F238E27FC236}">
                  <a16:creationId xmlns:a16="http://schemas.microsoft.com/office/drawing/2014/main" id="{DA205E79-3F1B-52AE-09DA-0CF2E85D9F4E}"/>
                </a:ext>
              </a:extLst>
            </p:cNvPr>
            <p:cNvSpPr>
              <a:spLocks/>
            </p:cNvSpPr>
            <p:nvPr/>
          </p:nvSpPr>
          <p:spPr bwMode="auto">
            <a:xfrm>
              <a:off x="4247" y="3145"/>
              <a:ext cx="143" cy="94"/>
            </a:xfrm>
            <a:custGeom>
              <a:avLst/>
              <a:gdLst>
                <a:gd name="T0" fmla="*/ 1 w 266"/>
                <a:gd name="T1" fmla="*/ 1 h 171"/>
                <a:gd name="T2" fmla="*/ 1 w 266"/>
                <a:gd name="T3" fmla="*/ 1 h 171"/>
                <a:gd name="T4" fmla="*/ 1 w 266"/>
                <a:gd name="T5" fmla="*/ 1 h 171"/>
                <a:gd name="T6" fmla="*/ 1 w 266"/>
                <a:gd name="T7" fmla="*/ 1 h 171"/>
                <a:gd name="T8" fmla="*/ 1 w 266"/>
                <a:gd name="T9" fmla="*/ 1 h 171"/>
                <a:gd name="T10" fmla="*/ 1 w 266"/>
                <a:gd name="T11" fmla="*/ 1 h 171"/>
                <a:gd name="T12" fmla="*/ 1 w 266"/>
                <a:gd name="T13" fmla="*/ 1 h 171"/>
                <a:gd name="T14" fmla="*/ 1 w 266"/>
                <a:gd name="T15" fmla="*/ 1 h 171"/>
                <a:gd name="T16" fmla="*/ 1 w 266"/>
                <a:gd name="T17" fmla="*/ 1 h 171"/>
                <a:gd name="T18" fmla="*/ 1 w 266"/>
                <a:gd name="T19" fmla="*/ 1 h 171"/>
                <a:gd name="T20" fmla="*/ 1 w 266"/>
                <a:gd name="T21" fmla="*/ 1 h 171"/>
                <a:gd name="T22" fmla="*/ 1 w 266"/>
                <a:gd name="T23" fmla="*/ 1 h 171"/>
                <a:gd name="T24" fmla="*/ 1 w 266"/>
                <a:gd name="T25" fmla="*/ 1 h 171"/>
                <a:gd name="T26" fmla="*/ 1 w 266"/>
                <a:gd name="T27" fmla="*/ 1 h 171"/>
                <a:gd name="T28" fmla="*/ 1 w 266"/>
                <a:gd name="T29" fmla="*/ 1 h 171"/>
                <a:gd name="T30" fmla="*/ 1 w 266"/>
                <a:gd name="T31" fmla="*/ 1 h 171"/>
                <a:gd name="T32" fmla="*/ 1 w 266"/>
                <a:gd name="T33" fmla="*/ 1 h 171"/>
                <a:gd name="T34" fmla="*/ 1 w 266"/>
                <a:gd name="T35" fmla="*/ 1 h 171"/>
                <a:gd name="T36" fmla="*/ 1 w 266"/>
                <a:gd name="T37" fmla="*/ 1 h 171"/>
                <a:gd name="T38" fmla="*/ 1 w 266"/>
                <a:gd name="T39" fmla="*/ 1 h 171"/>
                <a:gd name="T40" fmla="*/ 1 w 266"/>
                <a:gd name="T41" fmla="*/ 1 h 171"/>
                <a:gd name="T42" fmla="*/ 1 w 266"/>
                <a:gd name="T43" fmla="*/ 1 h 171"/>
                <a:gd name="T44" fmla="*/ 1 w 266"/>
                <a:gd name="T45" fmla="*/ 1 h 171"/>
                <a:gd name="T46" fmla="*/ 0 w 266"/>
                <a:gd name="T47" fmla="*/ 1 h 171"/>
                <a:gd name="T48" fmla="*/ 1 w 266"/>
                <a:gd name="T49" fmla="*/ 1 h 171"/>
                <a:gd name="T50" fmla="*/ 1 w 266"/>
                <a:gd name="T51" fmla="*/ 1 h 171"/>
                <a:gd name="T52" fmla="*/ 1 w 266"/>
                <a:gd name="T53" fmla="*/ 1 h 171"/>
                <a:gd name="T54" fmla="*/ 1 w 266"/>
                <a:gd name="T55" fmla="*/ 1 h 171"/>
                <a:gd name="T56" fmla="*/ 1 w 266"/>
                <a:gd name="T57" fmla="*/ 1 h 171"/>
                <a:gd name="T58" fmla="*/ 1 w 266"/>
                <a:gd name="T59" fmla="*/ 1 h 171"/>
                <a:gd name="T60" fmla="*/ 1 w 266"/>
                <a:gd name="T61" fmla="*/ 1 h 171"/>
                <a:gd name="T62" fmla="*/ 1 w 266"/>
                <a:gd name="T63" fmla="*/ 1 h 171"/>
                <a:gd name="T64" fmla="*/ 1 w 266"/>
                <a:gd name="T65" fmla="*/ 1 h 171"/>
                <a:gd name="T66" fmla="*/ 1 w 266"/>
                <a:gd name="T67" fmla="*/ 1 h 171"/>
                <a:gd name="T68" fmla="*/ 1 w 266"/>
                <a:gd name="T69" fmla="*/ 1 h 171"/>
                <a:gd name="T70" fmla="*/ 1 w 266"/>
                <a:gd name="T71" fmla="*/ 1 h 171"/>
                <a:gd name="T72" fmla="*/ 1 w 266"/>
                <a:gd name="T73" fmla="*/ 1 h 171"/>
                <a:gd name="T74" fmla="*/ 1 w 266"/>
                <a:gd name="T75" fmla="*/ 1 h 171"/>
                <a:gd name="T76" fmla="*/ 1 w 266"/>
                <a:gd name="T77" fmla="*/ 1 h 171"/>
                <a:gd name="T78" fmla="*/ 1 w 266"/>
                <a:gd name="T79" fmla="*/ 1 h 171"/>
                <a:gd name="T80" fmla="*/ 1 w 266"/>
                <a:gd name="T81" fmla="*/ 1 h 1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171"/>
                <a:gd name="T125" fmla="*/ 266 w 266"/>
                <a:gd name="T126" fmla="*/ 171 h 1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171">
                  <a:moveTo>
                    <a:pt x="266" y="9"/>
                  </a:moveTo>
                  <a:lnTo>
                    <a:pt x="266" y="11"/>
                  </a:lnTo>
                  <a:lnTo>
                    <a:pt x="266" y="13"/>
                  </a:lnTo>
                  <a:lnTo>
                    <a:pt x="264" y="19"/>
                  </a:lnTo>
                  <a:lnTo>
                    <a:pt x="262" y="25"/>
                  </a:lnTo>
                  <a:lnTo>
                    <a:pt x="260" y="32"/>
                  </a:lnTo>
                  <a:lnTo>
                    <a:pt x="258" y="42"/>
                  </a:lnTo>
                  <a:lnTo>
                    <a:pt x="256" y="51"/>
                  </a:lnTo>
                  <a:lnTo>
                    <a:pt x="253" y="63"/>
                  </a:lnTo>
                  <a:lnTo>
                    <a:pt x="249" y="72"/>
                  </a:lnTo>
                  <a:lnTo>
                    <a:pt x="245" y="82"/>
                  </a:lnTo>
                  <a:lnTo>
                    <a:pt x="239" y="91"/>
                  </a:lnTo>
                  <a:lnTo>
                    <a:pt x="235" y="101"/>
                  </a:lnTo>
                  <a:lnTo>
                    <a:pt x="230" y="108"/>
                  </a:lnTo>
                  <a:lnTo>
                    <a:pt x="224" y="116"/>
                  </a:lnTo>
                  <a:lnTo>
                    <a:pt x="218" y="122"/>
                  </a:lnTo>
                  <a:lnTo>
                    <a:pt x="213" y="125"/>
                  </a:lnTo>
                  <a:lnTo>
                    <a:pt x="205" y="127"/>
                  </a:lnTo>
                  <a:lnTo>
                    <a:pt x="197" y="129"/>
                  </a:lnTo>
                  <a:lnTo>
                    <a:pt x="190" y="133"/>
                  </a:lnTo>
                  <a:lnTo>
                    <a:pt x="182" y="135"/>
                  </a:lnTo>
                  <a:lnTo>
                    <a:pt x="175" y="137"/>
                  </a:lnTo>
                  <a:lnTo>
                    <a:pt x="169" y="141"/>
                  </a:lnTo>
                  <a:lnTo>
                    <a:pt x="161" y="143"/>
                  </a:lnTo>
                  <a:lnTo>
                    <a:pt x="154" y="146"/>
                  </a:lnTo>
                  <a:lnTo>
                    <a:pt x="146" y="148"/>
                  </a:lnTo>
                  <a:lnTo>
                    <a:pt x="140" y="152"/>
                  </a:lnTo>
                  <a:lnTo>
                    <a:pt x="133" y="156"/>
                  </a:lnTo>
                  <a:lnTo>
                    <a:pt x="129" y="158"/>
                  </a:lnTo>
                  <a:lnTo>
                    <a:pt x="121" y="160"/>
                  </a:lnTo>
                  <a:lnTo>
                    <a:pt x="118" y="163"/>
                  </a:lnTo>
                  <a:lnTo>
                    <a:pt x="112" y="167"/>
                  </a:lnTo>
                  <a:lnTo>
                    <a:pt x="110" y="169"/>
                  </a:lnTo>
                  <a:lnTo>
                    <a:pt x="102" y="171"/>
                  </a:lnTo>
                  <a:lnTo>
                    <a:pt x="99" y="171"/>
                  </a:lnTo>
                  <a:lnTo>
                    <a:pt x="89" y="171"/>
                  </a:lnTo>
                  <a:lnTo>
                    <a:pt x="81" y="171"/>
                  </a:lnTo>
                  <a:lnTo>
                    <a:pt x="72" y="169"/>
                  </a:lnTo>
                  <a:lnTo>
                    <a:pt x="64" y="167"/>
                  </a:lnTo>
                  <a:lnTo>
                    <a:pt x="55" y="165"/>
                  </a:lnTo>
                  <a:lnTo>
                    <a:pt x="45" y="163"/>
                  </a:lnTo>
                  <a:lnTo>
                    <a:pt x="36" y="160"/>
                  </a:lnTo>
                  <a:lnTo>
                    <a:pt x="28" y="158"/>
                  </a:lnTo>
                  <a:lnTo>
                    <a:pt x="19" y="154"/>
                  </a:lnTo>
                  <a:lnTo>
                    <a:pt x="13" y="152"/>
                  </a:lnTo>
                  <a:lnTo>
                    <a:pt x="7" y="150"/>
                  </a:lnTo>
                  <a:lnTo>
                    <a:pt x="2" y="148"/>
                  </a:lnTo>
                  <a:lnTo>
                    <a:pt x="0" y="148"/>
                  </a:lnTo>
                  <a:lnTo>
                    <a:pt x="21" y="124"/>
                  </a:lnTo>
                  <a:lnTo>
                    <a:pt x="22" y="124"/>
                  </a:lnTo>
                  <a:lnTo>
                    <a:pt x="26" y="124"/>
                  </a:lnTo>
                  <a:lnTo>
                    <a:pt x="32" y="124"/>
                  </a:lnTo>
                  <a:lnTo>
                    <a:pt x="38" y="124"/>
                  </a:lnTo>
                  <a:lnTo>
                    <a:pt x="43" y="125"/>
                  </a:lnTo>
                  <a:lnTo>
                    <a:pt x="47" y="125"/>
                  </a:lnTo>
                  <a:lnTo>
                    <a:pt x="49" y="125"/>
                  </a:lnTo>
                  <a:lnTo>
                    <a:pt x="53" y="127"/>
                  </a:lnTo>
                  <a:lnTo>
                    <a:pt x="59" y="127"/>
                  </a:lnTo>
                  <a:lnTo>
                    <a:pt x="68" y="97"/>
                  </a:lnTo>
                  <a:lnTo>
                    <a:pt x="114" y="133"/>
                  </a:lnTo>
                  <a:lnTo>
                    <a:pt x="127" y="127"/>
                  </a:lnTo>
                  <a:lnTo>
                    <a:pt x="125" y="76"/>
                  </a:lnTo>
                  <a:lnTo>
                    <a:pt x="173" y="110"/>
                  </a:lnTo>
                  <a:lnTo>
                    <a:pt x="184" y="99"/>
                  </a:lnTo>
                  <a:lnTo>
                    <a:pt x="178" y="55"/>
                  </a:lnTo>
                  <a:lnTo>
                    <a:pt x="220" y="67"/>
                  </a:lnTo>
                  <a:lnTo>
                    <a:pt x="220" y="63"/>
                  </a:lnTo>
                  <a:lnTo>
                    <a:pt x="222" y="59"/>
                  </a:lnTo>
                  <a:lnTo>
                    <a:pt x="222" y="53"/>
                  </a:lnTo>
                  <a:lnTo>
                    <a:pt x="224" y="48"/>
                  </a:lnTo>
                  <a:lnTo>
                    <a:pt x="222" y="44"/>
                  </a:lnTo>
                  <a:lnTo>
                    <a:pt x="222" y="38"/>
                  </a:lnTo>
                  <a:lnTo>
                    <a:pt x="220" y="32"/>
                  </a:lnTo>
                  <a:lnTo>
                    <a:pt x="218" y="27"/>
                  </a:lnTo>
                  <a:lnTo>
                    <a:pt x="216" y="21"/>
                  </a:lnTo>
                  <a:lnTo>
                    <a:pt x="214" y="15"/>
                  </a:lnTo>
                  <a:lnTo>
                    <a:pt x="213" y="11"/>
                  </a:lnTo>
                  <a:lnTo>
                    <a:pt x="211" y="8"/>
                  </a:lnTo>
                  <a:lnTo>
                    <a:pt x="209" y="2"/>
                  </a:lnTo>
                  <a:lnTo>
                    <a:pt x="207" y="0"/>
                  </a:lnTo>
                  <a:lnTo>
                    <a:pt x="26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2" name="Freeform 671">
              <a:extLst>
                <a:ext uri="{FF2B5EF4-FFF2-40B4-BE49-F238E27FC236}">
                  <a16:creationId xmlns:a16="http://schemas.microsoft.com/office/drawing/2014/main" id="{F6032BD2-4550-578F-7B8B-5F0BB43BC7A9}"/>
                </a:ext>
              </a:extLst>
            </p:cNvPr>
            <p:cNvSpPr>
              <a:spLocks/>
            </p:cNvSpPr>
            <p:nvPr/>
          </p:nvSpPr>
          <p:spPr bwMode="auto">
            <a:xfrm>
              <a:off x="4264" y="2913"/>
              <a:ext cx="73" cy="192"/>
            </a:xfrm>
            <a:custGeom>
              <a:avLst/>
              <a:gdLst>
                <a:gd name="T0" fmla="*/ 1 w 137"/>
                <a:gd name="T1" fmla="*/ 0 h 354"/>
                <a:gd name="T2" fmla="*/ 1 w 137"/>
                <a:gd name="T3" fmla="*/ 1 h 354"/>
                <a:gd name="T4" fmla="*/ 1 w 137"/>
                <a:gd name="T5" fmla="*/ 1 h 354"/>
                <a:gd name="T6" fmla="*/ 1 w 137"/>
                <a:gd name="T7" fmla="*/ 1 h 354"/>
                <a:gd name="T8" fmla="*/ 1 w 137"/>
                <a:gd name="T9" fmla="*/ 1 h 354"/>
                <a:gd name="T10" fmla="*/ 1 w 137"/>
                <a:gd name="T11" fmla="*/ 1 h 354"/>
                <a:gd name="T12" fmla="*/ 1 w 137"/>
                <a:gd name="T13" fmla="*/ 1 h 354"/>
                <a:gd name="T14" fmla="*/ 1 w 137"/>
                <a:gd name="T15" fmla="*/ 1 h 354"/>
                <a:gd name="T16" fmla="*/ 1 w 137"/>
                <a:gd name="T17" fmla="*/ 1 h 354"/>
                <a:gd name="T18" fmla="*/ 1 w 137"/>
                <a:gd name="T19" fmla="*/ 1 h 354"/>
                <a:gd name="T20" fmla="*/ 1 w 137"/>
                <a:gd name="T21" fmla="*/ 1 h 354"/>
                <a:gd name="T22" fmla="*/ 1 w 137"/>
                <a:gd name="T23" fmla="*/ 1 h 354"/>
                <a:gd name="T24" fmla="*/ 1 w 137"/>
                <a:gd name="T25" fmla="*/ 1 h 354"/>
                <a:gd name="T26" fmla="*/ 1 w 137"/>
                <a:gd name="T27" fmla="*/ 1 h 354"/>
                <a:gd name="T28" fmla="*/ 1 w 137"/>
                <a:gd name="T29" fmla="*/ 1 h 354"/>
                <a:gd name="T30" fmla="*/ 1 w 137"/>
                <a:gd name="T31" fmla="*/ 1 h 354"/>
                <a:gd name="T32" fmla="*/ 1 w 137"/>
                <a:gd name="T33" fmla="*/ 1 h 354"/>
                <a:gd name="T34" fmla="*/ 1 w 137"/>
                <a:gd name="T35" fmla="*/ 1 h 354"/>
                <a:gd name="T36" fmla="*/ 1 w 137"/>
                <a:gd name="T37" fmla="*/ 1 h 354"/>
                <a:gd name="T38" fmla="*/ 1 w 137"/>
                <a:gd name="T39" fmla="*/ 1 h 354"/>
                <a:gd name="T40" fmla="*/ 1 w 137"/>
                <a:gd name="T41" fmla="*/ 1 h 354"/>
                <a:gd name="T42" fmla="*/ 1 w 137"/>
                <a:gd name="T43" fmla="*/ 1 h 354"/>
                <a:gd name="T44" fmla="*/ 1 w 137"/>
                <a:gd name="T45" fmla="*/ 1 h 354"/>
                <a:gd name="T46" fmla="*/ 1 w 137"/>
                <a:gd name="T47" fmla="*/ 1 h 354"/>
                <a:gd name="T48" fmla="*/ 1 w 137"/>
                <a:gd name="T49" fmla="*/ 1 h 354"/>
                <a:gd name="T50" fmla="*/ 1 w 137"/>
                <a:gd name="T51" fmla="*/ 1 h 354"/>
                <a:gd name="T52" fmla="*/ 1 w 137"/>
                <a:gd name="T53" fmla="*/ 1 h 354"/>
                <a:gd name="T54" fmla="*/ 1 w 137"/>
                <a:gd name="T55" fmla="*/ 1 h 354"/>
                <a:gd name="T56" fmla="*/ 1 w 137"/>
                <a:gd name="T57" fmla="*/ 1 h 354"/>
                <a:gd name="T58" fmla="*/ 1 w 137"/>
                <a:gd name="T59" fmla="*/ 1 h 354"/>
                <a:gd name="T60" fmla="*/ 1 w 137"/>
                <a:gd name="T61" fmla="*/ 1 h 354"/>
                <a:gd name="T62" fmla="*/ 1 w 137"/>
                <a:gd name="T63" fmla="*/ 1 h 354"/>
                <a:gd name="T64" fmla="*/ 1 w 137"/>
                <a:gd name="T65" fmla="*/ 1 h 354"/>
                <a:gd name="T66" fmla="*/ 0 w 137"/>
                <a:gd name="T67" fmla="*/ 1 h 354"/>
                <a:gd name="T68" fmla="*/ 1 w 137"/>
                <a:gd name="T69" fmla="*/ 0 h 354"/>
                <a:gd name="T70" fmla="*/ 1 w 137"/>
                <a:gd name="T71" fmla="*/ 0 h 3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
                <a:gd name="T109" fmla="*/ 0 h 354"/>
                <a:gd name="T110" fmla="*/ 137 w 137"/>
                <a:gd name="T111" fmla="*/ 354 h 3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 h="354">
                  <a:moveTo>
                    <a:pt x="36" y="0"/>
                  </a:moveTo>
                  <a:lnTo>
                    <a:pt x="36" y="2"/>
                  </a:lnTo>
                  <a:lnTo>
                    <a:pt x="40" y="8"/>
                  </a:lnTo>
                  <a:lnTo>
                    <a:pt x="48" y="17"/>
                  </a:lnTo>
                  <a:lnTo>
                    <a:pt x="55" y="29"/>
                  </a:lnTo>
                  <a:lnTo>
                    <a:pt x="65" y="42"/>
                  </a:lnTo>
                  <a:lnTo>
                    <a:pt x="74" y="61"/>
                  </a:lnTo>
                  <a:lnTo>
                    <a:pt x="84" y="82"/>
                  </a:lnTo>
                  <a:lnTo>
                    <a:pt x="95" y="105"/>
                  </a:lnTo>
                  <a:lnTo>
                    <a:pt x="105" y="130"/>
                  </a:lnTo>
                  <a:lnTo>
                    <a:pt x="116" y="156"/>
                  </a:lnTo>
                  <a:lnTo>
                    <a:pt x="124" y="183"/>
                  </a:lnTo>
                  <a:lnTo>
                    <a:pt x="129" y="213"/>
                  </a:lnTo>
                  <a:lnTo>
                    <a:pt x="133" y="244"/>
                  </a:lnTo>
                  <a:lnTo>
                    <a:pt x="137" y="274"/>
                  </a:lnTo>
                  <a:lnTo>
                    <a:pt x="135" y="306"/>
                  </a:lnTo>
                  <a:lnTo>
                    <a:pt x="131" y="341"/>
                  </a:lnTo>
                  <a:lnTo>
                    <a:pt x="95" y="354"/>
                  </a:lnTo>
                  <a:lnTo>
                    <a:pt x="95" y="352"/>
                  </a:lnTo>
                  <a:lnTo>
                    <a:pt x="95" y="344"/>
                  </a:lnTo>
                  <a:lnTo>
                    <a:pt x="97" y="333"/>
                  </a:lnTo>
                  <a:lnTo>
                    <a:pt x="97" y="320"/>
                  </a:lnTo>
                  <a:lnTo>
                    <a:pt x="97" y="299"/>
                  </a:lnTo>
                  <a:lnTo>
                    <a:pt x="99" y="280"/>
                  </a:lnTo>
                  <a:lnTo>
                    <a:pt x="97" y="257"/>
                  </a:lnTo>
                  <a:lnTo>
                    <a:pt x="97" y="232"/>
                  </a:lnTo>
                  <a:lnTo>
                    <a:pt x="91" y="206"/>
                  </a:lnTo>
                  <a:lnTo>
                    <a:pt x="88" y="179"/>
                  </a:lnTo>
                  <a:lnTo>
                    <a:pt x="80" y="150"/>
                  </a:lnTo>
                  <a:lnTo>
                    <a:pt x="70" y="124"/>
                  </a:lnTo>
                  <a:lnTo>
                    <a:pt x="57" y="97"/>
                  </a:lnTo>
                  <a:lnTo>
                    <a:pt x="42" y="71"/>
                  </a:lnTo>
                  <a:lnTo>
                    <a:pt x="23" y="48"/>
                  </a:lnTo>
                  <a:lnTo>
                    <a:pt x="0" y="25"/>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3" name="Freeform 672">
              <a:extLst>
                <a:ext uri="{FF2B5EF4-FFF2-40B4-BE49-F238E27FC236}">
                  <a16:creationId xmlns:a16="http://schemas.microsoft.com/office/drawing/2014/main" id="{BCDC3506-66CE-9ACB-8A3F-1867F0F47363}"/>
                </a:ext>
              </a:extLst>
            </p:cNvPr>
            <p:cNvSpPr>
              <a:spLocks/>
            </p:cNvSpPr>
            <p:nvPr/>
          </p:nvSpPr>
          <p:spPr bwMode="auto">
            <a:xfrm>
              <a:off x="4244" y="2983"/>
              <a:ext cx="36" cy="168"/>
            </a:xfrm>
            <a:custGeom>
              <a:avLst/>
              <a:gdLst>
                <a:gd name="T0" fmla="*/ 0 w 66"/>
                <a:gd name="T1" fmla="*/ 1 h 307"/>
                <a:gd name="T2" fmla="*/ 0 w 66"/>
                <a:gd name="T3" fmla="*/ 1 h 307"/>
                <a:gd name="T4" fmla="*/ 0 w 66"/>
                <a:gd name="T5" fmla="*/ 1 h 307"/>
                <a:gd name="T6" fmla="*/ 1 w 66"/>
                <a:gd name="T7" fmla="*/ 1 h 307"/>
                <a:gd name="T8" fmla="*/ 1 w 66"/>
                <a:gd name="T9" fmla="*/ 1 h 307"/>
                <a:gd name="T10" fmla="*/ 1 w 66"/>
                <a:gd name="T11" fmla="*/ 1 h 307"/>
                <a:gd name="T12" fmla="*/ 1 w 66"/>
                <a:gd name="T13" fmla="*/ 1 h 307"/>
                <a:gd name="T14" fmla="*/ 1 w 66"/>
                <a:gd name="T15" fmla="*/ 1 h 307"/>
                <a:gd name="T16" fmla="*/ 1 w 66"/>
                <a:gd name="T17" fmla="*/ 1 h 307"/>
                <a:gd name="T18" fmla="*/ 1 w 66"/>
                <a:gd name="T19" fmla="*/ 1 h 307"/>
                <a:gd name="T20" fmla="*/ 1 w 66"/>
                <a:gd name="T21" fmla="*/ 1 h 307"/>
                <a:gd name="T22" fmla="*/ 1 w 66"/>
                <a:gd name="T23" fmla="*/ 1 h 307"/>
                <a:gd name="T24" fmla="*/ 1 w 66"/>
                <a:gd name="T25" fmla="*/ 1 h 307"/>
                <a:gd name="T26" fmla="*/ 1 w 66"/>
                <a:gd name="T27" fmla="*/ 1 h 307"/>
                <a:gd name="T28" fmla="*/ 1 w 66"/>
                <a:gd name="T29" fmla="*/ 1 h 307"/>
                <a:gd name="T30" fmla="*/ 1 w 66"/>
                <a:gd name="T31" fmla="*/ 1 h 307"/>
                <a:gd name="T32" fmla="*/ 1 w 66"/>
                <a:gd name="T33" fmla="*/ 1 h 307"/>
                <a:gd name="T34" fmla="*/ 1 w 66"/>
                <a:gd name="T35" fmla="*/ 0 h 307"/>
                <a:gd name="T36" fmla="*/ 1 w 66"/>
                <a:gd name="T37" fmla="*/ 1 h 307"/>
                <a:gd name="T38" fmla="*/ 1 w 66"/>
                <a:gd name="T39" fmla="*/ 1 h 307"/>
                <a:gd name="T40" fmla="*/ 1 w 66"/>
                <a:gd name="T41" fmla="*/ 1 h 307"/>
                <a:gd name="T42" fmla="*/ 1 w 66"/>
                <a:gd name="T43" fmla="*/ 1 h 307"/>
                <a:gd name="T44" fmla="*/ 1 w 66"/>
                <a:gd name="T45" fmla="*/ 1 h 307"/>
                <a:gd name="T46" fmla="*/ 1 w 66"/>
                <a:gd name="T47" fmla="*/ 1 h 307"/>
                <a:gd name="T48" fmla="*/ 1 w 66"/>
                <a:gd name="T49" fmla="*/ 1 h 307"/>
                <a:gd name="T50" fmla="*/ 1 w 66"/>
                <a:gd name="T51" fmla="*/ 1 h 307"/>
                <a:gd name="T52" fmla="*/ 1 w 66"/>
                <a:gd name="T53" fmla="*/ 1 h 307"/>
                <a:gd name="T54" fmla="*/ 1 w 66"/>
                <a:gd name="T55" fmla="*/ 1 h 307"/>
                <a:gd name="T56" fmla="*/ 1 w 66"/>
                <a:gd name="T57" fmla="*/ 1 h 307"/>
                <a:gd name="T58" fmla="*/ 1 w 66"/>
                <a:gd name="T59" fmla="*/ 1 h 307"/>
                <a:gd name="T60" fmla="*/ 1 w 66"/>
                <a:gd name="T61" fmla="*/ 1 h 307"/>
                <a:gd name="T62" fmla="*/ 1 w 66"/>
                <a:gd name="T63" fmla="*/ 1 h 307"/>
                <a:gd name="T64" fmla="*/ 1 w 66"/>
                <a:gd name="T65" fmla="*/ 1 h 307"/>
                <a:gd name="T66" fmla="*/ 1 w 66"/>
                <a:gd name="T67" fmla="*/ 1 h 307"/>
                <a:gd name="T68" fmla="*/ 0 w 66"/>
                <a:gd name="T69" fmla="*/ 1 h 307"/>
                <a:gd name="T70" fmla="*/ 0 w 66"/>
                <a:gd name="T71" fmla="*/ 1 h 3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07"/>
                <a:gd name="T110" fmla="*/ 66 w 66"/>
                <a:gd name="T111" fmla="*/ 307 h 3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07">
                  <a:moveTo>
                    <a:pt x="0" y="307"/>
                  </a:moveTo>
                  <a:lnTo>
                    <a:pt x="0" y="304"/>
                  </a:lnTo>
                  <a:lnTo>
                    <a:pt x="0" y="298"/>
                  </a:lnTo>
                  <a:lnTo>
                    <a:pt x="2" y="287"/>
                  </a:lnTo>
                  <a:lnTo>
                    <a:pt x="6" y="269"/>
                  </a:lnTo>
                  <a:lnTo>
                    <a:pt x="8" y="250"/>
                  </a:lnTo>
                  <a:lnTo>
                    <a:pt x="9" y="230"/>
                  </a:lnTo>
                  <a:lnTo>
                    <a:pt x="13" y="207"/>
                  </a:lnTo>
                  <a:lnTo>
                    <a:pt x="17" y="182"/>
                  </a:lnTo>
                  <a:lnTo>
                    <a:pt x="21" y="157"/>
                  </a:lnTo>
                  <a:lnTo>
                    <a:pt x="25" y="133"/>
                  </a:lnTo>
                  <a:lnTo>
                    <a:pt x="27" y="106"/>
                  </a:lnTo>
                  <a:lnTo>
                    <a:pt x="28" y="83"/>
                  </a:lnTo>
                  <a:lnTo>
                    <a:pt x="30" y="60"/>
                  </a:lnTo>
                  <a:lnTo>
                    <a:pt x="32" y="39"/>
                  </a:lnTo>
                  <a:lnTo>
                    <a:pt x="32" y="22"/>
                  </a:lnTo>
                  <a:lnTo>
                    <a:pt x="32" y="9"/>
                  </a:lnTo>
                  <a:lnTo>
                    <a:pt x="66" y="0"/>
                  </a:lnTo>
                  <a:lnTo>
                    <a:pt x="65" y="11"/>
                  </a:lnTo>
                  <a:lnTo>
                    <a:pt x="65" y="28"/>
                  </a:lnTo>
                  <a:lnTo>
                    <a:pt x="63" y="45"/>
                  </a:lnTo>
                  <a:lnTo>
                    <a:pt x="63" y="66"/>
                  </a:lnTo>
                  <a:lnTo>
                    <a:pt x="61" y="87"/>
                  </a:lnTo>
                  <a:lnTo>
                    <a:pt x="59" y="108"/>
                  </a:lnTo>
                  <a:lnTo>
                    <a:pt x="57" y="131"/>
                  </a:lnTo>
                  <a:lnTo>
                    <a:pt x="55" y="154"/>
                  </a:lnTo>
                  <a:lnTo>
                    <a:pt x="53" y="174"/>
                  </a:lnTo>
                  <a:lnTo>
                    <a:pt x="51" y="195"/>
                  </a:lnTo>
                  <a:lnTo>
                    <a:pt x="49" y="214"/>
                  </a:lnTo>
                  <a:lnTo>
                    <a:pt x="49" y="231"/>
                  </a:lnTo>
                  <a:lnTo>
                    <a:pt x="47" y="245"/>
                  </a:lnTo>
                  <a:lnTo>
                    <a:pt x="46" y="254"/>
                  </a:lnTo>
                  <a:lnTo>
                    <a:pt x="46" y="262"/>
                  </a:lnTo>
                  <a:lnTo>
                    <a:pt x="46" y="264"/>
                  </a:lnTo>
                  <a:lnTo>
                    <a:pt x="0"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4" name="Freeform 673">
              <a:extLst>
                <a:ext uri="{FF2B5EF4-FFF2-40B4-BE49-F238E27FC236}">
                  <a16:creationId xmlns:a16="http://schemas.microsoft.com/office/drawing/2014/main" id="{B5F6839B-53FF-428F-3C08-118F8F754C7E}"/>
                </a:ext>
              </a:extLst>
            </p:cNvPr>
            <p:cNvSpPr>
              <a:spLocks/>
            </p:cNvSpPr>
            <p:nvPr/>
          </p:nvSpPr>
          <p:spPr bwMode="auto">
            <a:xfrm>
              <a:off x="4140" y="2960"/>
              <a:ext cx="40" cy="60"/>
            </a:xfrm>
            <a:custGeom>
              <a:avLst/>
              <a:gdLst>
                <a:gd name="T0" fmla="*/ 1 w 72"/>
                <a:gd name="T1" fmla="*/ 0 h 110"/>
                <a:gd name="T2" fmla="*/ 1 w 72"/>
                <a:gd name="T3" fmla="*/ 1 h 110"/>
                <a:gd name="T4" fmla="*/ 0 w 72"/>
                <a:gd name="T5" fmla="*/ 1 h 110"/>
                <a:gd name="T6" fmla="*/ 1 w 72"/>
                <a:gd name="T7" fmla="*/ 1 h 110"/>
                <a:gd name="T8" fmla="*/ 1 w 72"/>
                <a:gd name="T9" fmla="*/ 0 h 110"/>
                <a:gd name="T10" fmla="*/ 1 w 72"/>
                <a:gd name="T11" fmla="*/ 0 h 110"/>
                <a:gd name="T12" fmla="*/ 0 60000 65536"/>
                <a:gd name="T13" fmla="*/ 0 60000 65536"/>
                <a:gd name="T14" fmla="*/ 0 60000 65536"/>
                <a:gd name="T15" fmla="*/ 0 60000 65536"/>
                <a:gd name="T16" fmla="*/ 0 60000 65536"/>
                <a:gd name="T17" fmla="*/ 0 60000 65536"/>
                <a:gd name="T18" fmla="*/ 0 w 72"/>
                <a:gd name="T19" fmla="*/ 0 h 110"/>
                <a:gd name="T20" fmla="*/ 72 w 72"/>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72" h="110">
                  <a:moveTo>
                    <a:pt x="28" y="0"/>
                  </a:moveTo>
                  <a:lnTo>
                    <a:pt x="72" y="68"/>
                  </a:lnTo>
                  <a:lnTo>
                    <a:pt x="0" y="110"/>
                  </a:lnTo>
                  <a:lnTo>
                    <a:pt x="9" y="4"/>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5" name="Freeform 674">
              <a:extLst>
                <a:ext uri="{FF2B5EF4-FFF2-40B4-BE49-F238E27FC236}">
                  <a16:creationId xmlns:a16="http://schemas.microsoft.com/office/drawing/2014/main" id="{3514084B-B8A3-86EB-AA45-B62EE6C1F906}"/>
                </a:ext>
              </a:extLst>
            </p:cNvPr>
            <p:cNvSpPr>
              <a:spLocks/>
            </p:cNvSpPr>
            <p:nvPr/>
          </p:nvSpPr>
          <p:spPr bwMode="auto">
            <a:xfrm>
              <a:off x="4198" y="2993"/>
              <a:ext cx="26" cy="61"/>
            </a:xfrm>
            <a:custGeom>
              <a:avLst/>
              <a:gdLst>
                <a:gd name="T0" fmla="*/ 1 w 50"/>
                <a:gd name="T1" fmla="*/ 0 h 112"/>
                <a:gd name="T2" fmla="*/ 0 w 50"/>
                <a:gd name="T3" fmla="*/ 1 h 112"/>
                <a:gd name="T4" fmla="*/ 1 w 50"/>
                <a:gd name="T5" fmla="*/ 1 h 112"/>
                <a:gd name="T6" fmla="*/ 1 w 50"/>
                <a:gd name="T7" fmla="*/ 0 h 112"/>
                <a:gd name="T8" fmla="*/ 1 w 50"/>
                <a:gd name="T9" fmla="*/ 0 h 112"/>
                <a:gd name="T10" fmla="*/ 0 60000 65536"/>
                <a:gd name="T11" fmla="*/ 0 60000 65536"/>
                <a:gd name="T12" fmla="*/ 0 60000 65536"/>
                <a:gd name="T13" fmla="*/ 0 60000 65536"/>
                <a:gd name="T14" fmla="*/ 0 60000 65536"/>
                <a:gd name="T15" fmla="*/ 0 w 50"/>
                <a:gd name="T16" fmla="*/ 0 h 112"/>
                <a:gd name="T17" fmla="*/ 50 w 50"/>
                <a:gd name="T18" fmla="*/ 112 h 112"/>
              </a:gdLst>
              <a:ahLst/>
              <a:cxnLst>
                <a:cxn ang="T10">
                  <a:pos x="T0" y="T1"/>
                </a:cxn>
                <a:cxn ang="T11">
                  <a:pos x="T2" y="T3"/>
                </a:cxn>
                <a:cxn ang="T12">
                  <a:pos x="T4" y="T5"/>
                </a:cxn>
                <a:cxn ang="T13">
                  <a:pos x="T6" y="T7"/>
                </a:cxn>
                <a:cxn ang="T14">
                  <a:pos x="T8" y="T9"/>
                </a:cxn>
              </a:cxnLst>
              <a:rect l="T15" t="T16" r="T17" b="T18"/>
              <a:pathLst>
                <a:path w="50" h="112">
                  <a:moveTo>
                    <a:pt x="50" y="0"/>
                  </a:moveTo>
                  <a:lnTo>
                    <a:pt x="0" y="26"/>
                  </a:lnTo>
                  <a:lnTo>
                    <a:pt x="27" y="112"/>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6" name="Freeform 675">
              <a:extLst>
                <a:ext uri="{FF2B5EF4-FFF2-40B4-BE49-F238E27FC236}">
                  <a16:creationId xmlns:a16="http://schemas.microsoft.com/office/drawing/2014/main" id="{AE6D67D7-48B9-9FE1-1F89-79958EAD5A73}"/>
                </a:ext>
              </a:extLst>
            </p:cNvPr>
            <p:cNvSpPr>
              <a:spLocks/>
            </p:cNvSpPr>
            <p:nvPr/>
          </p:nvSpPr>
          <p:spPr bwMode="auto">
            <a:xfrm>
              <a:off x="4091" y="3155"/>
              <a:ext cx="85" cy="73"/>
            </a:xfrm>
            <a:custGeom>
              <a:avLst/>
              <a:gdLst>
                <a:gd name="T0" fmla="*/ 0 w 158"/>
                <a:gd name="T1" fmla="*/ 1 h 135"/>
                <a:gd name="T2" fmla="*/ 1 w 158"/>
                <a:gd name="T3" fmla="*/ 1 h 135"/>
                <a:gd name="T4" fmla="*/ 1 w 158"/>
                <a:gd name="T5" fmla="*/ 1 h 135"/>
                <a:gd name="T6" fmla="*/ 1 w 158"/>
                <a:gd name="T7" fmla="*/ 1 h 135"/>
                <a:gd name="T8" fmla="*/ 1 w 158"/>
                <a:gd name="T9" fmla="*/ 1 h 135"/>
                <a:gd name="T10" fmla="*/ 1 w 158"/>
                <a:gd name="T11" fmla="*/ 0 h 135"/>
                <a:gd name="T12" fmla="*/ 0 w 158"/>
                <a:gd name="T13" fmla="*/ 1 h 135"/>
                <a:gd name="T14" fmla="*/ 0 w 158"/>
                <a:gd name="T15" fmla="*/ 1 h 135"/>
                <a:gd name="T16" fmla="*/ 0 60000 65536"/>
                <a:gd name="T17" fmla="*/ 0 60000 65536"/>
                <a:gd name="T18" fmla="*/ 0 60000 65536"/>
                <a:gd name="T19" fmla="*/ 0 60000 65536"/>
                <a:gd name="T20" fmla="*/ 0 60000 65536"/>
                <a:gd name="T21" fmla="*/ 0 60000 65536"/>
                <a:gd name="T22" fmla="*/ 0 60000 65536"/>
                <a:gd name="T23" fmla="*/ 0 60000 65536"/>
                <a:gd name="T24" fmla="*/ 0 w 158"/>
                <a:gd name="T25" fmla="*/ 0 h 135"/>
                <a:gd name="T26" fmla="*/ 158 w 158"/>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 h="135">
                  <a:moveTo>
                    <a:pt x="0" y="38"/>
                  </a:moveTo>
                  <a:lnTo>
                    <a:pt x="23" y="135"/>
                  </a:lnTo>
                  <a:lnTo>
                    <a:pt x="140" y="65"/>
                  </a:lnTo>
                  <a:lnTo>
                    <a:pt x="158" y="23"/>
                  </a:lnTo>
                  <a:lnTo>
                    <a:pt x="51" y="72"/>
                  </a:lnTo>
                  <a:lnTo>
                    <a:pt x="25" y="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7" name="Freeform 676">
              <a:extLst>
                <a:ext uri="{FF2B5EF4-FFF2-40B4-BE49-F238E27FC236}">
                  <a16:creationId xmlns:a16="http://schemas.microsoft.com/office/drawing/2014/main" id="{C28CBA45-A4C6-99EA-1BF7-CDAC070D71F6}"/>
                </a:ext>
              </a:extLst>
            </p:cNvPr>
            <p:cNvSpPr>
              <a:spLocks/>
            </p:cNvSpPr>
            <p:nvPr/>
          </p:nvSpPr>
          <p:spPr bwMode="auto">
            <a:xfrm>
              <a:off x="4161" y="3213"/>
              <a:ext cx="37" cy="251"/>
            </a:xfrm>
            <a:custGeom>
              <a:avLst/>
              <a:gdLst>
                <a:gd name="T0" fmla="*/ 0 w 37"/>
                <a:gd name="T1" fmla="*/ 0 h 251"/>
                <a:gd name="T2" fmla="*/ 0 w 37"/>
                <a:gd name="T3" fmla="*/ 0 h 251"/>
                <a:gd name="T4" fmla="*/ 0 w 37"/>
                <a:gd name="T5" fmla="*/ 3 h 251"/>
                <a:gd name="T6" fmla="*/ 0 w 37"/>
                <a:gd name="T7" fmla="*/ 6 h 251"/>
                <a:gd name="T8" fmla="*/ 1 w 37"/>
                <a:gd name="T9" fmla="*/ 12 h 251"/>
                <a:gd name="T10" fmla="*/ 2 w 37"/>
                <a:gd name="T11" fmla="*/ 18 h 251"/>
                <a:gd name="T12" fmla="*/ 3 w 37"/>
                <a:gd name="T13" fmla="*/ 25 h 251"/>
                <a:gd name="T14" fmla="*/ 5 w 37"/>
                <a:gd name="T15" fmla="*/ 34 h 251"/>
                <a:gd name="T16" fmla="*/ 6 w 37"/>
                <a:gd name="T17" fmla="*/ 43 h 251"/>
                <a:gd name="T18" fmla="*/ 8 w 37"/>
                <a:gd name="T19" fmla="*/ 53 h 251"/>
                <a:gd name="T20" fmla="*/ 10 w 37"/>
                <a:gd name="T21" fmla="*/ 62 h 251"/>
                <a:gd name="T22" fmla="*/ 11 w 37"/>
                <a:gd name="T23" fmla="*/ 72 h 251"/>
                <a:gd name="T24" fmla="*/ 14 w 37"/>
                <a:gd name="T25" fmla="*/ 82 h 251"/>
                <a:gd name="T26" fmla="*/ 15 w 37"/>
                <a:gd name="T27" fmla="*/ 91 h 251"/>
                <a:gd name="T28" fmla="*/ 16 w 37"/>
                <a:gd name="T29" fmla="*/ 101 h 251"/>
                <a:gd name="T30" fmla="*/ 18 w 37"/>
                <a:gd name="T31" fmla="*/ 109 h 251"/>
                <a:gd name="T32" fmla="*/ 20 w 37"/>
                <a:gd name="T33" fmla="*/ 251 h 251"/>
                <a:gd name="T34" fmla="*/ 37 w 37"/>
                <a:gd name="T35" fmla="*/ 240 h 251"/>
                <a:gd name="T36" fmla="*/ 27 w 37"/>
                <a:gd name="T37" fmla="*/ 119 h 251"/>
                <a:gd name="T38" fmla="*/ 24 w 37"/>
                <a:gd name="T39" fmla="*/ 6 h 251"/>
                <a:gd name="T40" fmla="*/ 0 w 37"/>
                <a:gd name="T41" fmla="*/ 0 h 251"/>
                <a:gd name="T42" fmla="*/ 0 w 37"/>
                <a:gd name="T43" fmla="*/ 0 h 2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251"/>
                <a:gd name="T68" fmla="*/ 37 w 37"/>
                <a:gd name="T69" fmla="*/ 251 h 2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251">
                  <a:moveTo>
                    <a:pt x="0" y="0"/>
                  </a:moveTo>
                  <a:lnTo>
                    <a:pt x="0" y="0"/>
                  </a:lnTo>
                  <a:lnTo>
                    <a:pt x="0" y="3"/>
                  </a:lnTo>
                  <a:lnTo>
                    <a:pt x="0" y="6"/>
                  </a:lnTo>
                  <a:lnTo>
                    <a:pt x="1" y="12"/>
                  </a:lnTo>
                  <a:lnTo>
                    <a:pt x="2" y="18"/>
                  </a:lnTo>
                  <a:lnTo>
                    <a:pt x="3" y="25"/>
                  </a:lnTo>
                  <a:lnTo>
                    <a:pt x="5" y="34"/>
                  </a:lnTo>
                  <a:lnTo>
                    <a:pt x="6" y="43"/>
                  </a:lnTo>
                  <a:lnTo>
                    <a:pt x="8" y="53"/>
                  </a:lnTo>
                  <a:lnTo>
                    <a:pt x="10" y="62"/>
                  </a:lnTo>
                  <a:lnTo>
                    <a:pt x="11" y="72"/>
                  </a:lnTo>
                  <a:lnTo>
                    <a:pt x="14" y="82"/>
                  </a:lnTo>
                  <a:lnTo>
                    <a:pt x="15" y="91"/>
                  </a:lnTo>
                  <a:lnTo>
                    <a:pt x="16" y="101"/>
                  </a:lnTo>
                  <a:lnTo>
                    <a:pt x="18" y="109"/>
                  </a:lnTo>
                  <a:lnTo>
                    <a:pt x="20" y="251"/>
                  </a:lnTo>
                  <a:lnTo>
                    <a:pt x="37" y="240"/>
                  </a:lnTo>
                  <a:lnTo>
                    <a:pt x="27" y="119"/>
                  </a:lnTo>
                  <a:lnTo>
                    <a:pt x="24"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8" name="Freeform 677">
              <a:extLst>
                <a:ext uri="{FF2B5EF4-FFF2-40B4-BE49-F238E27FC236}">
                  <a16:creationId xmlns:a16="http://schemas.microsoft.com/office/drawing/2014/main" id="{3A147A75-9E0B-3033-ADA2-2B8A08B6EDB7}"/>
                </a:ext>
              </a:extLst>
            </p:cNvPr>
            <p:cNvSpPr>
              <a:spLocks/>
            </p:cNvSpPr>
            <p:nvPr/>
          </p:nvSpPr>
          <p:spPr bwMode="auto">
            <a:xfrm>
              <a:off x="3725" y="3105"/>
              <a:ext cx="110" cy="113"/>
            </a:xfrm>
            <a:custGeom>
              <a:avLst/>
              <a:gdLst>
                <a:gd name="T0" fmla="*/ 1 w 206"/>
                <a:gd name="T1" fmla="*/ 1 h 209"/>
                <a:gd name="T2" fmla="*/ 1 w 206"/>
                <a:gd name="T3" fmla="*/ 1 h 209"/>
                <a:gd name="T4" fmla="*/ 1 w 206"/>
                <a:gd name="T5" fmla="*/ 1 h 209"/>
                <a:gd name="T6" fmla="*/ 1 w 206"/>
                <a:gd name="T7" fmla="*/ 1 h 209"/>
                <a:gd name="T8" fmla="*/ 1 w 206"/>
                <a:gd name="T9" fmla="*/ 1 h 209"/>
                <a:gd name="T10" fmla="*/ 1 w 206"/>
                <a:gd name="T11" fmla="*/ 1 h 209"/>
                <a:gd name="T12" fmla="*/ 1 w 206"/>
                <a:gd name="T13" fmla="*/ 1 h 209"/>
                <a:gd name="T14" fmla="*/ 1 w 206"/>
                <a:gd name="T15" fmla="*/ 1 h 209"/>
                <a:gd name="T16" fmla="*/ 1 w 206"/>
                <a:gd name="T17" fmla="*/ 1 h 209"/>
                <a:gd name="T18" fmla="*/ 1 w 206"/>
                <a:gd name="T19" fmla="*/ 1 h 209"/>
                <a:gd name="T20" fmla="*/ 0 w 206"/>
                <a:gd name="T21" fmla="*/ 1 h 209"/>
                <a:gd name="T22" fmla="*/ 1 w 206"/>
                <a:gd name="T23" fmla="*/ 1 h 209"/>
                <a:gd name="T24" fmla="*/ 1 w 206"/>
                <a:gd name="T25" fmla="*/ 1 h 209"/>
                <a:gd name="T26" fmla="*/ 1 w 206"/>
                <a:gd name="T27" fmla="*/ 1 h 209"/>
                <a:gd name="T28" fmla="*/ 1 w 206"/>
                <a:gd name="T29" fmla="*/ 1 h 209"/>
                <a:gd name="T30" fmla="*/ 1 w 206"/>
                <a:gd name="T31" fmla="*/ 1 h 209"/>
                <a:gd name="T32" fmla="*/ 1 w 206"/>
                <a:gd name="T33" fmla="*/ 1 h 209"/>
                <a:gd name="T34" fmla="*/ 1 w 206"/>
                <a:gd name="T35" fmla="*/ 1 h 209"/>
                <a:gd name="T36" fmla="*/ 1 w 206"/>
                <a:gd name="T37" fmla="*/ 1 h 209"/>
                <a:gd name="T38" fmla="*/ 1 w 206"/>
                <a:gd name="T39" fmla="*/ 1 h 209"/>
                <a:gd name="T40" fmla="*/ 1 w 206"/>
                <a:gd name="T41" fmla="*/ 1 h 209"/>
                <a:gd name="T42" fmla="*/ 1 w 206"/>
                <a:gd name="T43" fmla="*/ 1 h 209"/>
                <a:gd name="T44" fmla="*/ 1 w 206"/>
                <a:gd name="T45" fmla="*/ 1 h 209"/>
                <a:gd name="T46" fmla="*/ 1 w 206"/>
                <a:gd name="T47" fmla="*/ 1 h 209"/>
                <a:gd name="T48" fmla="*/ 1 w 206"/>
                <a:gd name="T49" fmla="*/ 1 h 209"/>
                <a:gd name="T50" fmla="*/ 1 w 206"/>
                <a:gd name="T51" fmla="*/ 1 h 209"/>
                <a:gd name="T52" fmla="*/ 1 w 206"/>
                <a:gd name="T53" fmla="*/ 1 h 209"/>
                <a:gd name="T54" fmla="*/ 1 w 206"/>
                <a:gd name="T55" fmla="*/ 1 h 209"/>
                <a:gd name="T56" fmla="*/ 1 w 206"/>
                <a:gd name="T57" fmla="*/ 1 h 209"/>
                <a:gd name="T58" fmla="*/ 1 w 206"/>
                <a:gd name="T59" fmla="*/ 1 h 209"/>
                <a:gd name="T60" fmla="*/ 1 w 206"/>
                <a:gd name="T61" fmla="*/ 1 h 209"/>
                <a:gd name="T62" fmla="*/ 1 w 206"/>
                <a:gd name="T63" fmla="*/ 1 h 209"/>
                <a:gd name="T64" fmla="*/ 1 w 206"/>
                <a:gd name="T65" fmla="*/ 1 h 209"/>
                <a:gd name="T66" fmla="*/ 1 w 206"/>
                <a:gd name="T67" fmla="*/ 1 h 209"/>
                <a:gd name="T68" fmla="*/ 1 w 206"/>
                <a:gd name="T69" fmla="*/ 1 h 209"/>
                <a:gd name="T70" fmla="*/ 1 w 206"/>
                <a:gd name="T71" fmla="*/ 1 h 209"/>
                <a:gd name="T72" fmla="*/ 1 w 206"/>
                <a:gd name="T73" fmla="*/ 1 h 209"/>
                <a:gd name="T74" fmla="*/ 1 w 206"/>
                <a:gd name="T75" fmla="*/ 1 h 209"/>
                <a:gd name="T76" fmla="*/ 1 w 206"/>
                <a:gd name="T77" fmla="*/ 1 h 209"/>
                <a:gd name="T78" fmla="*/ 1 w 206"/>
                <a:gd name="T79" fmla="*/ 1 h 209"/>
                <a:gd name="T80" fmla="*/ 1 w 206"/>
                <a:gd name="T81" fmla="*/ 1 h 209"/>
                <a:gd name="T82" fmla="*/ 1 w 206"/>
                <a:gd name="T83" fmla="*/ 1 h 209"/>
                <a:gd name="T84" fmla="*/ 1 w 206"/>
                <a:gd name="T85" fmla="*/ 1 h 209"/>
                <a:gd name="T86" fmla="*/ 1 w 206"/>
                <a:gd name="T87" fmla="*/ 1 h 209"/>
                <a:gd name="T88" fmla="*/ 1 w 206"/>
                <a:gd name="T89" fmla="*/ 1 h 209"/>
                <a:gd name="T90" fmla="*/ 1 w 206"/>
                <a:gd name="T91" fmla="*/ 1 h 209"/>
                <a:gd name="T92" fmla="*/ 1 w 206"/>
                <a:gd name="T93" fmla="*/ 1 h 209"/>
                <a:gd name="T94" fmla="*/ 1 w 206"/>
                <a:gd name="T95" fmla="*/ 1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6"/>
                <a:gd name="T145" fmla="*/ 0 h 209"/>
                <a:gd name="T146" fmla="*/ 206 w 206"/>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6" h="209">
                  <a:moveTo>
                    <a:pt x="109" y="0"/>
                  </a:moveTo>
                  <a:lnTo>
                    <a:pt x="109" y="2"/>
                  </a:lnTo>
                  <a:lnTo>
                    <a:pt x="105" y="7"/>
                  </a:lnTo>
                  <a:lnTo>
                    <a:pt x="101" y="11"/>
                  </a:lnTo>
                  <a:lnTo>
                    <a:pt x="99" y="15"/>
                  </a:lnTo>
                  <a:lnTo>
                    <a:pt x="95" y="19"/>
                  </a:lnTo>
                  <a:lnTo>
                    <a:pt x="93" y="23"/>
                  </a:lnTo>
                  <a:lnTo>
                    <a:pt x="90" y="26"/>
                  </a:lnTo>
                  <a:lnTo>
                    <a:pt x="86" y="30"/>
                  </a:lnTo>
                  <a:lnTo>
                    <a:pt x="80" y="34"/>
                  </a:lnTo>
                  <a:lnTo>
                    <a:pt x="76" y="38"/>
                  </a:lnTo>
                  <a:lnTo>
                    <a:pt x="71" y="40"/>
                  </a:lnTo>
                  <a:lnTo>
                    <a:pt x="67" y="44"/>
                  </a:lnTo>
                  <a:lnTo>
                    <a:pt x="61" y="44"/>
                  </a:lnTo>
                  <a:lnTo>
                    <a:pt x="55" y="45"/>
                  </a:lnTo>
                  <a:lnTo>
                    <a:pt x="50" y="44"/>
                  </a:lnTo>
                  <a:lnTo>
                    <a:pt x="46" y="42"/>
                  </a:lnTo>
                  <a:lnTo>
                    <a:pt x="42" y="40"/>
                  </a:lnTo>
                  <a:lnTo>
                    <a:pt x="40" y="40"/>
                  </a:lnTo>
                  <a:lnTo>
                    <a:pt x="34" y="36"/>
                  </a:lnTo>
                  <a:lnTo>
                    <a:pt x="31" y="32"/>
                  </a:lnTo>
                  <a:lnTo>
                    <a:pt x="27" y="28"/>
                  </a:lnTo>
                  <a:lnTo>
                    <a:pt x="23" y="28"/>
                  </a:lnTo>
                  <a:lnTo>
                    <a:pt x="21" y="28"/>
                  </a:lnTo>
                  <a:lnTo>
                    <a:pt x="17" y="30"/>
                  </a:lnTo>
                  <a:lnTo>
                    <a:pt x="15" y="32"/>
                  </a:lnTo>
                  <a:lnTo>
                    <a:pt x="12" y="36"/>
                  </a:lnTo>
                  <a:lnTo>
                    <a:pt x="8" y="38"/>
                  </a:lnTo>
                  <a:lnTo>
                    <a:pt x="4" y="45"/>
                  </a:lnTo>
                  <a:lnTo>
                    <a:pt x="2" y="55"/>
                  </a:lnTo>
                  <a:lnTo>
                    <a:pt x="2" y="64"/>
                  </a:lnTo>
                  <a:lnTo>
                    <a:pt x="0" y="76"/>
                  </a:lnTo>
                  <a:lnTo>
                    <a:pt x="0" y="89"/>
                  </a:lnTo>
                  <a:lnTo>
                    <a:pt x="0" y="104"/>
                  </a:lnTo>
                  <a:lnTo>
                    <a:pt x="4" y="118"/>
                  </a:lnTo>
                  <a:lnTo>
                    <a:pt x="4" y="133"/>
                  </a:lnTo>
                  <a:lnTo>
                    <a:pt x="6" y="146"/>
                  </a:lnTo>
                  <a:lnTo>
                    <a:pt x="8" y="158"/>
                  </a:lnTo>
                  <a:lnTo>
                    <a:pt x="12" y="171"/>
                  </a:lnTo>
                  <a:lnTo>
                    <a:pt x="15" y="180"/>
                  </a:lnTo>
                  <a:lnTo>
                    <a:pt x="19" y="188"/>
                  </a:lnTo>
                  <a:lnTo>
                    <a:pt x="23" y="196"/>
                  </a:lnTo>
                  <a:lnTo>
                    <a:pt x="29" y="199"/>
                  </a:lnTo>
                  <a:lnTo>
                    <a:pt x="33" y="201"/>
                  </a:lnTo>
                  <a:lnTo>
                    <a:pt x="38" y="203"/>
                  </a:lnTo>
                  <a:lnTo>
                    <a:pt x="44" y="203"/>
                  </a:lnTo>
                  <a:lnTo>
                    <a:pt x="50" y="205"/>
                  </a:lnTo>
                  <a:lnTo>
                    <a:pt x="57" y="205"/>
                  </a:lnTo>
                  <a:lnTo>
                    <a:pt x="65" y="207"/>
                  </a:lnTo>
                  <a:lnTo>
                    <a:pt x="71" y="207"/>
                  </a:lnTo>
                  <a:lnTo>
                    <a:pt x="80" y="209"/>
                  </a:lnTo>
                  <a:lnTo>
                    <a:pt x="86" y="209"/>
                  </a:lnTo>
                  <a:lnTo>
                    <a:pt x="93" y="209"/>
                  </a:lnTo>
                  <a:lnTo>
                    <a:pt x="99" y="209"/>
                  </a:lnTo>
                  <a:lnTo>
                    <a:pt x="107" y="209"/>
                  </a:lnTo>
                  <a:lnTo>
                    <a:pt x="112" y="207"/>
                  </a:lnTo>
                  <a:lnTo>
                    <a:pt x="116" y="207"/>
                  </a:lnTo>
                  <a:lnTo>
                    <a:pt x="120" y="205"/>
                  </a:lnTo>
                  <a:lnTo>
                    <a:pt x="124" y="205"/>
                  </a:lnTo>
                  <a:lnTo>
                    <a:pt x="126" y="201"/>
                  </a:lnTo>
                  <a:lnTo>
                    <a:pt x="131" y="196"/>
                  </a:lnTo>
                  <a:lnTo>
                    <a:pt x="135" y="188"/>
                  </a:lnTo>
                  <a:lnTo>
                    <a:pt x="143" y="182"/>
                  </a:lnTo>
                  <a:lnTo>
                    <a:pt x="149" y="171"/>
                  </a:lnTo>
                  <a:lnTo>
                    <a:pt x="154" y="161"/>
                  </a:lnTo>
                  <a:lnTo>
                    <a:pt x="162" y="150"/>
                  </a:lnTo>
                  <a:lnTo>
                    <a:pt x="169" y="141"/>
                  </a:lnTo>
                  <a:lnTo>
                    <a:pt x="175" y="129"/>
                  </a:lnTo>
                  <a:lnTo>
                    <a:pt x="183" y="120"/>
                  </a:lnTo>
                  <a:lnTo>
                    <a:pt x="188" y="108"/>
                  </a:lnTo>
                  <a:lnTo>
                    <a:pt x="194" y="101"/>
                  </a:lnTo>
                  <a:lnTo>
                    <a:pt x="198" y="93"/>
                  </a:lnTo>
                  <a:lnTo>
                    <a:pt x="202" y="87"/>
                  </a:lnTo>
                  <a:lnTo>
                    <a:pt x="204" y="85"/>
                  </a:lnTo>
                  <a:lnTo>
                    <a:pt x="206" y="83"/>
                  </a:lnTo>
                  <a:lnTo>
                    <a:pt x="173" y="59"/>
                  </a:lnTo>
                  <a:lnTo>
                    <a:pt x="173" y="61"/>
                  </a:lnTo>
                  <a:lnTo>
                    <a:pt x="171" y="64"/>
                  </a:lnTo>
                  <a:lnTo>
                    <a:pt x="168" y="68"/>
                  </a:lnTo>
                  <a:lnTo>
                    <a:pt x="166" y="76"/>
                  </a:lnTo>
                  <a:lnTo>
                    <a:pt x="160" y="83"/>
                  </a:lnTo>
                  <a:lnTo>
                    <a:pt x="156" y="91"/>
                  </a:lnTo>
                  <a:lnTo>
                    <a:pt x="150" y="99"/>
                  </a:lnTo>
                  <a:lnTo>
                    <a:pt x="147" y="110"/>
                  </a:lnTo>
                  <a:lnTo>
                    <a:pt x="139" y="118"/>
                  </a:lnTo>
                  <a:lnTo>
                    <a:pt x="133" y="127"/>
                  </a:lnTo>
                  <a:lnTo>
                    <a:pt x="128" y="137"/>
                  </a:lnTo>
                  <a:lnTo>
                    <a:pt x="122" y="144"/>
                  </a:lnTo>
                  <a:lnTo>
                    <a:pt x="116" y="152"/>
                  </a:lnTo>
                  <a:lnTo>
                    <a:pt x="111" y="158"/>
                  </a:lnTo>
                  <a:lnTo>
                    <a:pt x="107" y="161"/>
                  </a:lnTo>
                  <a:lnTo>
                    <a:pt x="101" y="163"/>
                  </a:lnTo>
                  <a:lnTo>
                    <a:pt x="97" y="163"/>
                  </a:lnTo>
                  <a:lnTo>
                    <a:pt x="93" y="163"/>
                  </a:lnTo>
                  <a:lnTo>
                    <a:pt x="90" y="163"/>
                  </a:lnTo>
                  <a:lnTo>
                    <a:pt x="86" y="163"/>
                  </a:lnTo>
                  <a:lnTo>
                    <a:pt x="82" y="163"/>
                  </a:lnTo>
                  <a:lnTo>
                    <a:pt x="78" y="165"/>
                  </a:lnTo>
                  <a:lnTo>
                    <a:pt x="74" y="165"/>
                  </a:lnTo>
                  <a:lnTo>
                    <a:pt x="71" y="165"/>
                  </a:lnTo>
                  <a:lnTo>
                    <a:pt x="67" y="165"/>
                  </a:lnTo>
                  <a:lnTo>
                    <a:pt x="63" y="165"/>
                  </a:lnTo>
                  <a:lnTo>
                    <a:pt x="59" y="163"/>
                  </a:lnTo>
                  <a:lnTo>
                    <a:pt x="57" y="163"/>
                  </a:lnTo>
                  <a:lnTo>
                    <a:pt x="53" y="161"/>
                  </a:lnTo>
                  <a:lnTo>
                    <a:pt x="53" y="158"/>
                  </a:lnTo>
                  <a:lnTo>
                    <a:pt x="52" y="154"/>
                  </a:lnTo>
                  <a:lnTo>
                    <a:pt x="52" y="150"/>
                  </a:lnTo>
                  <a:lnTo>
                    <a:pt x="52" y="144"/>
                  </a:lnTo>
                  <a:lnTo>
                    <a:pt x="50" y="141"/>
                  </a:lnTo>
                  <a:lnTo>
                    <a:pt x="50" y="135"/>
                  </a:lnTo>
                  <a:lnTo>
                    <a:pt x="48" y="129"/>
                  </a:lnTo>
                  <a:lnTo>
                    <a:pt x="46" y="123"/>
                  </a:lnTo>
                  <a:lnTo>
                    <a:pt x="46" y="118"/>
                  </a:lnTo>
                  <a:lnTo>
                    <a:pt x="46" y="112"/>
                  </a:lnTo>
                  <a:lnTo>
                    <a:pt x="46" y="106"/>
                  </a:lnTo>
                  <a:lnTo>
                    <a:pt x="44" y="101"/>
                  </a:lnTo>
                  <a:lnTo>
                    <a:pt x="46" y="97"/>
                  </a:lnTo>
                  <a:lnTo>
                    <a:pt x="46" y="93"/>
                  </a:lnTo>
                  <a:lnTo>
                    <a:pt x="48" y="91"/>
                  </a:lnTo>
                  <a:lnTo>
                    <a:pt x="50" y="89"/>
                  </a:lnTo>
                  <a:lnTo>
                    <a:pt x="53" y="89"/>
                  </a:lnTo>
                  <a:lnTo>
                    <a:pt x="57" y="89"/>
                  </a:lnTo>
                  <a:lnTo>
                    <a:pt x="61" y="87"/>
                  </a:lnTo>
                  <a:lnTo>
                    <a:pt x="65" y="87"/>
                  </a:lnTo>
                  <a:lnTo>
                    <a:pt x="71" y="87"/>
                  </a:lnTo>
                  <a:lnTo>
                    <a:pt x="74" y="85"/>
                  </a:lnTo>
                  <a:lnTo>
                    <a:pt x="80" y="83"/>
                  </a:lnTo>
                  <a:lnTo>
                    <a:pt x="86" y="82"/>
                  </a:lnTo>
                  <a:lnTo>
                    <a:pt x="90" y="80"/>
                  </a:lnTo>
                  <a:lnTo>
                    <a:pt x="95" y="78"/>
                  </a:lnTo>
                  <a:lnTo>
                    <a:pt x="99" y="76"/>
                  </a:lnTo>
                  <a:lnTo>
                    <a:pt x="103" y="74"/>
                  </a:lnTo>
                  <a:lnTo>
                    <a:pt x="107" y="70"/>
                  </a:lnTo>
                  <a:lnTo>
                    <a:pt x="112" y="66"/>
                  </a:lnTo>
                  <a:lnTo>
                    <a:pt x="116" y="63"/>
                  </a:lnTo>
                  <a:lnTo>
                    <a:pt x="118" y="57"/>
                  </a:lnTo>
                  <a:lnTo>
                    <a:pt x="120" y="51"/>
                  </a:lnTo>
                  <a:lnTo>
                    <a:pt x="124" y="44"/>
                  </a:lnTo>
                  <a:lnTo>
                    <a:pt x="128" y="38"/>
                  </a:lnTo>
                  <a:lnTo>
                    <a:pt x="130" y="30"/>
                  </a:lnTo>
                  <a:lnTo>
                    <a:pt x="131" y="25"/>
                  </a:lnTo>
                  <a:lnTo>
                    <a:pt x="133" y="21"/>
                  </a:lnTo>
                  <a:lnTo>
                    <a:pt x="135" y="21"/>
                  </a:lnTo>
                  <a:lnTo>
                    <a:pt x="1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9" name="Freeform 678">
              <a:extLst>
                <a:ext uri="{FF2B5EF4-FFF2-40B4-BE49-F238E27FC236}">
                  <a16:creationId xmlns:a16="http://schemas.microsoft.com/office/drawing/2014/main" id="{E7C2503B-1502-33D5-0B6B-D4D1F1D6C125}"/>
                </a:ext>
              </a:extLst>
            </p:cNvPr>
            <p:cNvSpPr>
              <a:spLocks/>
            </p:cNvSpPr>
            <p:nvPr/>
          </p:nvSpPr>
          <p:spPr bwMode="auto">
            <a:xfrm>
              <a:off x="4026" y="3321"/>
              <a:ext cx="86" cy="266"/>
            </a:xfrm>
            <a:custGeom>
              <a:avLst/>
              <a:gdLst>
                <a:gd name="T0" fmla="*/ 1 w 160"/>
                <a:gd name="T1" fmla="*/ 1 h 489"/>
                <a:gd name="T2" fmla="*/ 1 w 160"/>
                <a:gd name="T3" fmla="*/ 0 h 489"/>
                <a:gd name="T4" fmla="*/ 1 w 160"/>
                <a:gd name="T5" fmla="*/ 1 h 489"/>
                <a:gd name="T6" fmla="*/ 1 w 160"/>
                <a:gd name="T7" fmla="*/ 1 h 489"/>
                <a:gd name="T8" fmla="*/ 1 w 160"/>
                <a:gd name="T9" fmla="*/ 1 h 489"/>
                <a:gd name="T10" fmla="*/ 1 w 160"/>
                <a:gd name="T11" fmla="*/ 1 h 489"/>
                <a:gd name="T12" fmla="*/ 1 w 160"/>
                <a:gd name="T13" fmla="*/ 1 h 489"/>
                <a:gd name="T14" fmla="*/ 1 w 160"/>
                <a:gd name="T15" fmla="*/ 1 h 489"/>
                <a:gd name="T16" fmla="*/ 1 w 160"/>
                <a:gd name="T17" fmla="*/ 1 h 489"/>
                <a:gd name="T18" fmla="*/ 1 w 160"/>
                <a:gd name="T19" fmla="*/ 1 h 489"/>
                <a:gd name="T20" fmla="*/ 1 w 160"/>
                <a:gd name="T21" fmla="*/ 1 h 489"/>
                <a:gd name="T22" fmla="*/ 1 w 160"/>
                <a:gd name="T23" fmla="*/ 1 h 489"/>
                <a:gd name="T24" fmla="*/ 1 w 160"/>
                <a:gd name="T25" fmla="*/ 1 h 489"/>
                <a:gd name="T26" fmla="*/ 1 w 160"/>
                <a:gd name="T27" fmla="*/ 1 h 489"/>
                <a:gd name="T28" fmla="*/ 1 w 160"/>
                <a:gd name="T29" fmla="*/ 1 h 489"/>
                <a:gd name="T30" fmla="*/ 1 w 160"/>
                <a:gd name="T31" fmla="*/ 1 h 489"/>
                <a:gd name="T32" fmla="*/ 1 w 160"/>
                <a:gd name="T33" fmla="*/ 1 h 489"/>
                <a:gd name="T34" fmla="*/ 1 w 160"/>
                <a:gd name="T35" fmla="*/ 1 h 489"/>
                <a:gd name="T36" fmla="*/ 1 w 160"/>
                <a:gd name="T37" fmla="*/ 1 h 489"/>
                <a:gd name="T38" fmla="*/ 1 w 160"/>
                <a:gd name="T39" fmla="*/ 1 h 489"/>
                <a:gd name="T40" fmla="*/ 1 w 160"/>
                <a:gd name="T41" fmla="*/ 1 h 489"/>
                <a:gd name="T42" fmla="*/ 1 w 160"/>
                <a:gd name="T43" fmla="*/ 1 h 489"/>
                <a:gd name="T44" fmla="*/ 1 w 160"/>
                <a:gd name="T45" fmla="*/ 1 h 489"/>
                <a:gd name="T46" fmla="*/ 1 w 160"/>
                <a:gd name="T47" fmla="*/ 1 h 489"/>
                <a:gd name="T48" fmla="*/ 1 w 160"/>
                <a:gd name="T49" fmla="*/ 1 h 489"/>
                <a:gd name="T50" fmla="*/ 1 w 160"/>
                <a:gd name="T51" fmla="*/ 1 h 489"/>
                <a:gd name="T52" fmla="*/ 1 w 160"/>
                <a:gd name="T53" fmla="*/ 1 h 489"/>
                <a:gd name="T54" fmla="*/ 1 w 160"/>
                <a:gd name="T55" fmla="*/ 1 h 489"/>
                <a:gd name="T56" fmla="*/ 1 w 160"/>
                <a:gd name="T57" fmla="*/ 1 h 489"/>
                <a:gd name="T58" fmla="*/ 1 w 160"/>
                <a:gd name="T59" fmla="*/ 1 h 489"/>
                <a:gd name="T60" fmla="*/ 1 w 160"/>
                <a:gd name="T61" fmla="*/ 1 h 489"/>
                <a:gd name="T62" fmla="*/ 1 w 160"/>
                <a:gd name="T63" fmla="*/ 1 h 489"/>
                <a:gd name="T64" fmla="*/ 0 w 160"/>
                <a:gd name="T65" fmla="*/ 1 h 489"/>
                <a:gd name="T66" fmla="*/ 1 w 160"/>
                <a:gd name="T67" fmla="*/ 1 h 489"/>
                <a:gd name="T68" fmla="*/ 1 w 160"/>
                <a:gd name="T69" fmla="*/ 1 h 4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489"/>
                <a:gd name="T107" fmla="*/ 160 w 160"/>
                <a:gd name="T108" fmla="*/ 489 h 4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489">
                  <a:moveTo>
                    <a:pt x="53" y="8"/>
                  </a:moveTo>
                  <a:lnTo>
                    <a:pt x="103" y="0"/>
                  </a:lnTo>
                  <a:lnTo>
                    <a:pt x="67" y="44"/>
                  </a:lnTo>
                  <a:lnTo>
                    <a:pt x="103" y="44"/>
                  </a:lnTo>
                  <a:lnTo>
                    <a:pt x="59" y="74"/>
                  </a:lnTo>
                  <a:lnTo>
                    <a:pt x="105" y="74"/>
                  </a:lnTo>
                  <a:lnTo>
                    <a:pt x="61" y="105"/>
                  </a:lnTo>
                  <a:lnTo>
                    <a:pt x="112" y="105"/>
                  </a:lnTo>
                  <a:lnTo>
                    <a:pt x="78" y="141"/>
                  </a:lnTo>
                  <a:lnTo>
                    <a:pt x="133" y="141"/>
                  </a:lnTo>
                  <a:lnTo>
                    <a:pt x="89" y="179"/>
                  </a:lnTo>
                  <a:lnTo>
                    <a:pt x="143" y="179"/>
                  </a:lnTo>
                  <a:lnTo>
                    <a:pt x="97" y="213"/>
                  </a:lnTo>
                  <a:lnTo>
                    <a:pt x="150" y="215"/>
                  </a:lnTo>
                  <a:lnTo>
                    <a:pt x="101" y="249"/>
                  </a:lnTo>
                  <a:lnTo>
                    <a:pt x="156" y="253"/>
                  </a:lnTo>
                  <a:lnTo>
                    <a:pt x="112" y="289"/>
                  </a:lnTo>
                  <a:lnTo>
                    <a:pt x="156" y="289"/>
                  </a:lnTo>
                  <a:lnTo>
                    <a:pt x="112" y="318"/>
                  </a:lnTo>
                  <a:lnTo>
                    <a:pt x="156" y="318"/>
                  </a:lnTo>
                  <a:lnTo>
                    <a:pt x="118" y="348"/>
                  </a:lnTo>
                  <a:lnTo>
                    <a:pt x="160" y="358"/>
                  </a:lnTo>
                  <a:lnTo>
                    <a:pt x="112" y="384"/>
                  </a:lnTo>
                  <a:lnTo>
                    <a:pt x="152" y="397"/>
                  </a:lnTo>
                  <a:lnTo>
                    <a:pt x="108" y="415"/>
                  </a:lnTo>
                  <a:lnTo>
                    <a:pt x="150" y="437"/>
                  </a:lnTo>
                  <a:lnTo>
                    <a:pt x="110" y="451"/>
                  </a:lnTo>
                  <a:lnTo>
                    <a:pt x="137" y="468"/>
                  </a:lnTo>
                  <a:lnTo>
                    <a:pt x="93" y="489"/>
                  </a:lnTo>
                  <a:lnTo>
                    <a:pt x="84" y="401"/>
                  </a:lnTo>
                  <a:lnTo>
                    <a:pt x="86" y="304"/>
                  </a:lnTo>
                  <a:lnTo>
                    <a:pt x="59" y="186"/>
                  </a:lnTo>
                  <a:lnTo>
                    <a:pt x="0" y="107"/>
                  </a:lnTo>
                  <a:lnTo>
                    <a:pt x="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0" name="Freeform 679">
              <a:extLst>
                <a:ext uri="{FF2B5EF4-FFF2-40B4-BE49-F238E27FC236}">
                  <a16:creationId xmlns:a16="http://schemas.microsoft.com/office/drawing/2014/main" id="{F0C81D1F-AA6C-434F-D19F-511E0AD938AB}"/>
                </a:ext>
              </a:extLst>
            </p:cNvPr>
            <p:cNvSpPr>
              <a:spLocks/>
            </p:cNvSpPr>
            <p:nvPr/>
          </p:nvSpPr>
          <p:spPr bwMode="auto">
            <a:xfrm>
              <a:off x="4112" y="2732"/>
              <a:ext cx="215" cy="214"/>
            </a:xfrm>
            <a:custGeom>
              <a:avLst/>
              <a:gdLst>
                <a:gd name="T0" fmla="*/ 1 w 399"/>
                <a:gd name="T1" fmla="*/ 1 h 393"/>
                <a:gd name="T2" fmla="*/ 1 w 399"/>
                <a:gd name="T3" fmla="*/ 1 h 393"/>
                <a:gd name="T4" fmla="*/ 1 w 399"/>
                <a:gd name="T5" fmla="*/ 1 h 393"/>
                <a:gd name="T6" fmla="*/ 1 w 399"/>
                <a:gd name="T7" fmla="*/ 1 h 393"/>
                <a:gd name="T8" fmla="*/ 1 w 399"/>
                <a:gd name="T9" fmla="*/ 1 h 393"/>
                <a:gd name="T10" fmla="*/ 1 w 399"/>
                <a:gd name="T11" fmla="*/ 1 h 393"/>
                <a:gd name="T12" fmla="*/ 1 w 399"/>
                <a:gd name="T13" fmla="*/ 1 h 393"/>
                <a:gd name="T14" fmla="*/ 1 w 399"/>
                <a:gd name="T15" fmla="*/ 1 h 393"/>
                <a:gd name="T16" fmla="*/ 1 w 399"/>
                <a:gd name="T17" fmla="*/ 1 h 393"/>
                <a:gd name="T18" fmla="*/ 1 w 399"/>
                <a:gd name="T19" fmla="*/ 1 h 393"/>
                <a:gd name="T20" fmla="*/ 1 w 399"/>
                <a:gd name="T21" fmla="*/ 1 h 393"/>
                <a:gd name="T22" fmla="*/ 1 w 399"/>
                <a:gd name="T23" fmla="*/ 1 h 393"/>
                <a:gd name="T24" fmla="*/ 1 w 399"/>
                <a:gd name="T25" fmla="*/ 1 h 393"/>
                <a:gd name="T26" fmla="*/ 1 w 399"/>
                <a:gd name="T27" fmla="*/ 0 h 393"/>
                <a:gd name="T28" fmla="*/ 1 w 399"/>
                <a:gd name="T29" fmla="*/ 1 h 393"/>
                <a:gd name="T30" fmla="*/ 1 w 399"/>
                <a:gd name="T31" fmla="*/ 1 h 393"/>
                <a:gd name="T32" fmla="*/ 1 w 399"/>
                <a:gd name="T33" fmla="*/ 1 h 393"/>
                <a:gd name="T34" fmla="*/ 1 w 399"/>
                <a:gd name="T35" fmla="*/ 1 h 393"/>
                <a:gd name="T36" fmla="*/ 0 w 399"/>
                <a:gd name="T37" fmla="*/ 1 h 393"/>
                <a:gd name="T38" fmla="*/ 1 w 399"/>
                <a:gd name="T39" fmla="*/ 1 h 393"/>
                <a:gd name="T40" fmla="*/ 1 w 399"/>
                <a:gd name="T41" fmla="*/ 1 h 393"/>
                <a:gd name="T42" fmla="*/ 1 w 399"/>
                <a:gd name="T43" fmla="*/ 1 h 393"/>
                <a:gd name="T44" fmla="*/ 1 w 399"/>
                <a:gd name="T45" fmla="*/ 1 h 393"/>
                <a:gd name="T46" fmla="*/ 1 w 399"/>
                <a:gd name="T47" fmla="*/ 1 h 393"/>
                <a:gd name="T48" fmla="*/ 1 w 399"/>
                <a:gd name="T49" fmla="*/ 1 h 393"/>
                <a:gd name="T50" fmla="*/ 1 w 399"/>
                <a:gd name="T51" fmla="*/ 1 h 393"/>
                <a:gd name="T52" fmla="*/ 1 w 399"/>
                <a:gd name="T53" fmla="*/ 1 h 393"/>
                <a:gd name="T54" fmla="*/ 1 w 399"/>
                <a:gd name="T55" fmla="*/ 1 h 393"/>
                <a:gd name="T56" fmla="*/ 1 w 399"/>
                <a:gd name="T57" fmla="*/ 1 h 393"/>
                <a:gd name="T58" fmla="*/ 1 w 399"/>
                <a:gd name="T59" fmla="*/ 1 h 393"/>
                <a:gd name="T60" fmla="*/ 1 w 399"/>
                <a:gd name="T61" fmla="*/ 1 h 393"/>
                <a:gd name="T62" fmla="*/ 1 w 399"/>
                <a:gd name="T63" fmla="*/ 1 h 393"/>
                <a:gd name="T64" fmla="*/ 1 w 399"/>
                <a:gd name="T65" fmla="*/ 1 h 393"/>
                <a:gd name="T66" fmla="*/ 1 w 399"/>
                <a:gd name="T67" fmla="*/ 1 h 393"/>
                <a:gd name="T68" fmla="*/ 1 w 399"/>
                <a:gd name="T69" fmla="*/ 1 h 393"/>
                <a:gd name="T70" fmla="*/ 1 w 399"/>
                <a:gd name="T71" fmla="*/ 1 h 393"/>
                <a:gd name="T72" fmla="*/ 1 w 399"/>
                <a:gd name="T73" fmla="*/ 1 h 393"/>
                <a:gd name="T74" fmla="*/ 1 w 399"/>
                <a:gd name="T75" fmla="*/ 1 h 393"/>
                <a:gd name="T76" fmla="*/ 1 w 399"/>
                <a:gd name="T77" fmla="*/ 1 h 393"/>
                <a:gd name="T78" fmla="*/ 1 w 399"/>
                <a:gd name="T79" fmla="*/ 1 h 393"/>
                <a:gd name="T80" fmla="*/ 1 w 399"/>
                <a:gd name="T81" fmla="*/ 1 h 393"/>
                <a:gd name="T82" fmla="*/ 1 w 399"/>
                <a:gd name="T83" fmla="*/ 1 h 393"/>
                <a:gd name="T84" fmla="*/ 1 w 399"/>
                <a:gd name="T85" fmla="*/ 1 h 393"/>
                <a:gd name="T86" fmla="*/ 1 w 399"/>
                <a:gd name="T87" fmla="*/ 1 h 393"/>
                <a:gd name="T88" fmla="*/ 1 w 399"/>
                <a:gd name="T89" fmla="*/ 1 h 393"/>
                <a:gd name="T90" fmla="*/ 1 w 399"/>
                <a:gd name="T91" fmla="*/ 1 h 393"/>
                <a:gd name="T92" fmla="*/ 1 w 399"/>
                <a:gd name="T93" fmla="*/ 1 h 3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9"/>
                <a:gd name="T142" fmla="*/ 0 h 393"/>
                <a:gd name="T143" fmla="*/ 399 w 399"/>
                <a:gd name="T144" fmla="*/ 393 h 3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9" h="393">
                  <a:moveTo>
                    <a:pt x="99" y="361"/>
                  </a:moveTo>
                  <a:lnTo>
                    <a:pt x="112" y="366"/>
                  </a:lnTo>
                  <a:lnTo>
                    <a:pt x="125" y="374"/>
                  </a:lnTo>
                  <a:lnTo>
                    <a:pt x="140" y="380"/>
                  </a:lnTo>
                  <a:lnTo>
                    <a:pt x="158" y="385"/>
                  </a:lnTo>
                  <a:lnTo>
                    <a:pt x="173" y="389"/>
                  </a:lnTo>
                  <a:lnTo>
                    <a:pt x="190" y="391"/>
                  </a:lnTo>
                  <a:lnTo>
                    <a:pt x="207" y="391"/>
                  </a:lnTo>
                  <a:lnTo>
                    <a:pt x="224" y="393"/>
                  </a:lnTo>
                  <a:lnTo>
                    <a:pt x="239" y="391"/>
                  </a:lnTo>
                  <a:lnTo>
                    <a:pt x="254" y="387"/>
                  </a:lnTo>
                  <a:lnTo>
                    <a:pt x="272" y="384"/>
                  </a:lnTo>
                  <a:lnTo>
                    <a:pt x="287" y="378"/>
                  </a:lnTo>
                  <a:lnTo>
                    <a:pt x="302" y="370"/>
                  </a:lnTo>
                  <a:lnTo>
                    <a:pt x="317" y="361"/>
                  </a:lnTo>
                  <a:lnTo>
                    <a:pt x="331" y="351"/>
                  </a:lnTo>
                  <a:lnTo>
                    <a:pt x="342" y="340"/>
                  </a:lnTo>
                  <a:lnTo>
                    <a:pt x="355" y="325"/>
                  </a:lnTo>
                  <a:lnTo>
                    <a:pt x="367" y="309"/>
                  </a:lnTo>
                  <a:lnTo>
                    <a:pt x="376" y="292"/>
                  </a:lnTo>
                  <a:lnTo>
                    <a:pt x="384" y="275"/>
                  </a:lnTo>
                  <a:lnTo>
                    <a:pt x="389" y="256"/>
                  </a:lnTo>
                  <a:lnTo>
                    <a:pt x="393" y="237"/>
                  </a:lnTo>
                  <a:lnTo>
                    <a:pt x="397" y="216"/>
                  </a:lnTo>
                  <a:lnTo>
                    <a:pt x="399" y="197"/>
                  </a:lnTo>
                  <a:lnTo>
                    <a:pt x="397" y="176"/>
                  </a:lnTo>
                  <a:lnTo>
                    <a:pt x="395" y="157"/>
                  </a:lnTo>
                  <a:lnTo>
                    <a:pt x="391" y="138"/>
                  </a:lnTo>
                  <a:lnTo>
                    <a:pt x="384" y="119"/>
                  </a:lnTo>
                  <a:lnTo>
                    <a:pt x="376" y="102"/>
                  </a:lnTo>
                  <a:lnTo>
                    <a:pt x="367" y="85"/>
                  </a:lnTo>
                  <a:lnTo>
                    <a:pt x="355" y="70"/>
                  </a:lnTo>
                  <a:lnTo>
                    <a:pt x="342" y="57"/>
                  </a:lnTo>
                  <a:lnTo>
                    <a:pt x="329" y="41"/>
                  </a:lnTo>
                  <a:lnTo>
                    <a:pt x="311" y="30"/>
                  </a:lnTo>
                  <a:lnTo>
                    <a:pt x="294" y="21"/>
                  </a:lnTo>
                  <a:lnTo>
                    <a:pt x="275" y="13"/>
                  </a:lnTo>
                  <a:lnTo>
                    <a:pt x="256" y="5"/>
                  </a:lnTo>
                  <a:lnTo>
                    <a:pt x="237" y="2"/>
                  </a:lnTo>
                  <a:lnTo>
                    <a:pt x="215" y="0"/>
                  </a:lnTo>
                  <a:lnTo>
                    <a:pt x="196" y="0"/>
                  </a:lnTo>
                  <a:lnTo>
                    <a:pt x="175" y="0"/>
                  </a:lnTo>
                  <a:lnTo>
                    <a:pt x="154" y="2"/>
                  </a:lnTo>
                  <a:lnTo>
                    <a:pt x="133" y="5"/>
                  </a:lnTo>
                  <a:lnTo>
                    <a:pt x="114" y="13"/>
                  </a:lnTo>
                  <a:lnTo>
                    <a:pt x="95" y="21"/>
                  </a:lnTo>
                  <a:lnTo>
                    <a:pt x="80" y="30"/>
                  </a:lnTo>
                  <a:lnTo>
                    <a:pt x="62" y="41"/>
                  </a:lnTo>
                  <a:lnTo>
                    <a:pt x="49" y="57"/>
                  </a:lnTo>
                  <a:lnTo>
                    <a:pt x="34" y="70"/>
                  </a:lnTo>
                  <a:lnTo>
                    <a:pt x="24" y="85"/>
                  </a:lnTo>
                  <a:lnTo>
                    <a:pt x="15" y="102"/>
                  </a:lnTo>
                  <a:lnTo>
                    <a:pt x="9" y="119"/>
                  </a:lnTo>
                  <a:lnTo>
                    <a:pt x="4" y="138"/>
                  </a:lnTo>
                  <a:lnTo>
                    <a:pt x="0" y="157"/>
                  </a:lnTo>
                  <a:lnTo>
                    <a:pt x="0" y="174"/>
                  </a:lnTo>
                  <a:lnTo>
                    <a:pt x="0" y="195"/>
                  </a:lnTo>
                  <a:lnTo>
                    <a:pt x="2" y="213"/>
                  </a:lnTo>
                  <a:lnTo>
                    <a:pt x="5" y="232"/>
                  </a:lnTo>
                  <a:lnTo>
                    <a:pt x="11" y="251"/>
                  </a:lnTo>
                  <a:lnTo>
                    <a:pt x="19" y="268"/>
                  </a:lnTo>
                  <a:lnTo>
                    <a:pt x="26" y="285"/>
                  </a:lnTo>
                  <a:lnTo>
                    <a:pt x="38" y="302"/>
                  </a:lnTo>
                  <a:lnTo>
                    <a:pt x="49" y="319"/>
                  </a:lnTo>
                  <a:lnTo>
                    <a:pt x="62" y="332"/>
                  </a:lnTo>
                  <a:lnTo>
                    <a:pt x="66" y="336"/>
                  </a:lnTo>
                  <a:lnTo>
                    <a:pt x="70" y="340"/>
                  </a:lnTo>
                  <a:lnTo>
                    <a:pt x="74" y="344"/>
                  </a:lnTo>
                  <a:lnTo>
                    <a:pt x="78" y="347"/>
                  </a:lnTo>
                  <a:lnTo>
                    <a:pt x="93" y="338"/>
                  </a:lnTo>
                  <a:lnTo>
                    <a:pt x="100" y="319"/>
                  </a:lnTo>
                  <a:lnTo>
                    <a:pt x="97" y="315"/>
                  </a:lnTo>
                  <a:lnTo>
                    <a:pt x="93" y="313"/>
                  </a:lnTo>
                  <a:lnTo>
                    <a:pt x="91" y="311"/>
                  </a:lnTo>
                  <a:lnTo>
                    <a:pt x="87" y="308"/>
                  </a:lnTo>
                  <a:lnTo>
                    <a:pt x="76" y="296"/>
                  </a:lnTo>
                  <a:lnTo>
                    <a:pt x="68" y="285"/>
                  </a:lnTo>
                  <a:lnTo>
                    <a:pt x="61" y="271"/>
                  </a:lnTo>
                  <a:lnTo>
                    <a:pt x="55" y="258"/>
                  </a:lnTo>
                  <a:lnTo>
                    <a:pt x="49" y="245"/>
                  </a:lnTo>
                  <a:lnTo>
                    <a:pt x="47" y="232"/>
                  </a:lnTo>
                  <a:lnTo>
                    <a:pt x="45" y="216"/>
                  </a:lnTo>
                  <a:lnTo>
                    <a:pt x="45" y="203"/>
                  </a:lnTo>
                  <a:lnTo>
                    <a:pt x="47" y="190"/>
                  </a:lnTo>
                  <a:lnTo>
                    <a:pt x="49" y="174"/>
                  </a:lnTo>
                  <a:lnTo>
                    <a:pt x="53" y="161"/>
                  </a:lnTo>
                  <a:lnTo>
                    <a:pt x="61" y="148"/>
                  </a:lnTo>
                  <a:lnTo>
                    <a:pt x="66" y="133"/>
                  </a:lnTo>
                  <a:lnTo>
                    <a:pt x="74" y="121"/>
                  </a:lnTo>
                  <a:lnTo>
                    <a:pt x="83" y="108"/>
                  </a:lnTo>
                  <a:lnTo>
                    <a:pt x="95" y="97"/>
                  </a:lnTo>
                  <a:lnTo>
                    <a:pt x="106" y="85"/>
                  </a:lnTo>
                  <a:lnTo>
                    <a:pt x="119" y="76"/>
                  </a:lnTo>
                  <a:lnTo>
                    <a:pt x="131" y="68"/>
                  </a:lnTo>
                  <a:lnTo>
                    <a:pt x="144" y="62"/>
                  </a:lnTo>
                  <a:lnTo>
                    <a:pt x="156" y="57"/>
                  </a:lnTo>
                  <a:lnTo>
                    <a:pt x="171" y="53"/>
                  </a:lnTo>
                  <a:lnTo>
                    <a:pt x="184" y="49"/>
                  </a:lnTo>
                  <a:lnTo>
                    <a:pt x="197" y="49"/>
                  </a:lnTo>
                  <a:lnTo>
                    <a:pt x="211" y="49"/>
                  </a:lnTo>
                  <a:lnTo>
                    <a:pt x="224" y="51"/>
                  </a:lnTo>
                  <a:lnTo>
                    <a:pt x="237" y="55"/>
                  </a:lnTo>
                  <a:lnTo>
                    <a:pt x="251" y="60"/>
                  </a:lnTo>
                  <a:lnTo>
                    <a:pt x="264" y="66"/>
                  </a:lnTo>
                  <a:lnTo>
                    <a:pt x="277" y="74"/>
                  </a:lnTo>
                  <a:lnTo>
                    <a:pt x="289" y="83"/>
                  </a:lnTo>
                  <a:lnTo>
                    <a:pt x="302" y="95"/>
                  </a:lnTo>
                  <a:lnTo>
                    <a:pt x="311" y="106"/>
                  </a:lnTo>
                  <a:lnTo>
                    <a:pt x="321" y="117"/>
                  </a:lnTo>
                  <a:lnTo>
                    <a:pt x="329" y="129"/>
                  </a:lnTo>
                  <a:lnTo>
                    <a:pt x="336" y="142"/>
                  </a:lnTo>
                  <a:lnTo>
                    <a:pt x="340" y="155"/>
                  </a:lnTo>
                  <a:lnTo>
                    <a:pt x="344" y="169"/>
                  </a:lnTo>
                  <a:lnTo>
                    <a:pt x="346" y="182"/>
                  </a:lnTo>
                  <a:lnTo>
                    <a:pt x="348" y="197"/>
                  </a:lnTo>
                  <a:lnTo>
                    <a:pt x="346" y="211"/>
                  </a:lnTo>
                  <a:lnTo>
                    <a:pt x="344" y="224"/>
                  </a:lnTo>
                  <a:lnTo>
                    <a:pt x="340" y="237"/>
                  </a:lnTo>
                  <a:lnTo>
                    <a:pt x="336" y="251"/>
                  </a:lnTo>
                  <a:lnTo>
                    <a:pt x="329" y="264"/>
                  </a:lnTo>
                  <a:lnTo>
                    <a:pt x="321" y="277"/>
                  </a:lnTo>
                  <a:lnTo>
                    <a:pt x="311" y="289"/>
                  </a:lnTo>
                  <a:lnTo>
                    <a:pt x="302" y="302"/>
                  </a:lnTo>
                  <a:lnTo>
                    <a:pt x="291" y="311"/>
                  </a:lnTo>
                  <a:lnTo>
                    <a:pt x="281" y="319"/>
                  </a:lnTo>
                  <a:lnTo>
                    <a:pt x="270" y="327"/>
                  </a:lnTo>
                  <a:lnTo>
                    <a:pt x="258" y="332"/>
                  </a:lnTo>
                  <a:lnTo>
                    <a:pt x="245" y="338"/>
                  </a:lnTo>
                  <a:lnTo>
                    <a:pt x="234" y="344"/>
                  </a:lnTo>
                  <a:lnTo>
                    <a:pt x="222" y="346"/>
                  </a:lnTo>
                  <a:lnTo>
                    <a:pt x="211" y="349"/>
                  </a:lnTo>
                  <a:lnTo>
                    <a:pt x="197" y="349"/>
                  </a:lnTo>
                  <a:lnTo>
                    <a:pt x="184" y="351"/>
                  </a:lnTo>
                  <a:lnTo>
                    <a:pt x="173" y="349"/>
                  </a:lnTo>
                  <a:lnTo>
                    <a:pt x="159" y="347"/>
                  </a:lnTo>
                  <a:lnTo>
                    <a:pt x="148" y="344"/>
                  </a:lnTo>
                  <a:lnTo>
                    <a:pt x="135" y="340"/>
                  </a:lnTo>
                  <a:lnTo>
                    <a:pt x="123" y="334"/>
                  </a:lnTo>
                  <a:lnTo>
                    <a:pt x="112" y="328"/>
                  </a:lnTo>
                  <a:lnTo>
                    <a:pt x="102" y="340"/>
                  </a:lnTo>
                  <a:lnTo>
                    <a:pt x="99" y="3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1" name="Freeform 680">
              <a:extLst>
                <a:ext uri="{FF2B5EF4-FFF2-40B4-BE49-F238E27FC236}">
                  <a16:creationId xmlns:a16="http://schemas.microsoft.com/office/drawing/2014/main" id="{EB0DE004-832C-CF09-D3DC-41293DC36AAA}"/>
                </a:ext>
              </a:extLst>
            </p:cNvPr>
            <p:cNvSpPr>
              <a:spLocks/>
            </p:cNvSpPr>
            <p:nvPr/>
          </p:nvSpPr>
          <p:spPr bwMode="auto">
            <a:xfrm>
              <a:off x="4149" y="2903"/>
              <a:ext cx="29" cy="26"/>
            </a:xfrm>
            <a:custGeom>
              <a:avLst/>
              <a:gdLst>
                <a:gd name="T0" fmla="*/ 1 w 53"/>
                <a:gd name="T1" fmla="*/ 0 h 50"/>
                <a:gd name="T2" fmla="*/ 1 w 53"/>
                <a:gd name="T3" fmla="*/ 1 h 50"/>
                <a:gd name="T4" fmla="*/ 1 w 53"/>
                <a:gd name="T5" fmla="*/ 1 h 50"/>
                <a:gd name="T6" fmla="*/ 1 w 53"/>
                <a:gd name="T7" fmla="*/ 1 h 50"/>
                <a:gd name="T8" fmla="*/ 1 w 53"/>
                <a:gd name="T9" fmla="*/ 1 h 50"/>
                <a:gd name="T10" fmla="*/ 1 w 53"/>
                <a:gd name="T11" fmla="*/ 1 h 50"/>
                <a:gd name="T12" fmla="*/ 1 w 53"/>
                <a:gd name="T13" fmla="*/ 1 h 50"/>
                <a:gd name="T14" fmla="*/ 1 w 53"/>
                <a:gd name="T15" fmla="*/ 1 h 50"/>
                <a:gd name="T16" fmla="*/ 1 w 53"/>
                <a:gd name="T17" fmla="*/ 1 h 50"/>
                <a:gd name="T18" fmla="*/ 1 w 53"/>
                <a:gd name="T19" fmla="*/ 1 h 50"/>
                <a:gd name="T20" fmla="*/ 1 w 53"/>
                <a:gd name="T21" fmla="*/ 1 h 50"/>
                <a:gd name="T22" fmla="*/ 1 w 53"/>
                <a:gd name="T23" fmla="*/ 1 h 50"/>
                <a:gd name="T24" fmla="*/ 1 w 53"/>
                <a:gd name="T25" fmla="*/ 1 h 50"/>
                <a:gd name="T26" fmla="*/ 1 w 53"/>
                <a:gd name="T27" fmla="*/ 1 h 50"/>
                <a:gd name="T28" fmla="*/ 1 w 53"/>
                <a:gd name="T29" fmla="*/ 1 h 50"/>
                <a:gd name="T30" fmla="*/ 1 w 53"/>
                <a:gd name="T31" fmla="*/ 1 h 50"/>
                <a:gd name="T32" fmla="*/ 0 w 53"/>
                <a:gd name="T33" fmla="*/ 1 h 50"/>
                <a:gd name="T34" fmla="*/ 1 w 53"/>
                <a:gd name="T35" fmla="*/ 0 h 50"/>
                <a:gd name="T36" fmla="*/ 1 w 53"/>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50"/>
                <a:gd name="T59" fmla="*/ 53 w 53"/>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50">
                  <a:moveTo>
                    <a:pt x="25" y="0"/>
                  </a:moveTo>
                  <a:lnTo>
                    <a:pt x="27" y="2"/>
                  </a:lnTo>
                  <a:lnTo>
                    <a:pt x="31" y="4"/>
                  </a:lnTo>
                  <a:lnTo>
                    <a:pt x="34" y="8"/>
                  </a:lnTo>
                  <a:lnTo>
                    <a:pt x="38" y="10"/>
                  </a:lnTo>
                  <a:lnTo>
                    <a:pt x="42" y="14"/>
                  </a:lnTo>
                  <a:lnTo>
                    <a:pt x="48" y="19"/>
                  </a:lnTo>
                  <a:lnTo>
                    <a:pt x="53" y="23"/>
                  </a:lnTo>
                  <a:lnTo>
                    <a:pt x="32" y="50"/>
                  </a:lnTo>
                  <a:lnTo>
                    <a:pt x="31" y="50"/>
                  </a:lnTo>
                  <a:lnTo>
                    <a:pt x="29" y="48"/>
                  </a:lnTo>
                  <a:lnTo>
                    <a:pt x="25" y="44"/>
                  </a:lnTo>
                  <a:lnTo>
                    <a:pt x="21" y="42"/>
                  </a:lnTo>
                  <a:lnTo>
                    <a:pt x="15" y="38"/>
                  </a:lnTo>
                  <a:lnTo>
                    <a:pt x="10" y="34"/>
                  </a:lnTo>
                  <a:lnTo>
                    <a:pt x="4" y="29"/>
                  </a:lnTo>
                  <a:lnTo>
                    <a:pt x="0" y="25"/>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2" name="Freeform 681">
              <a:extLst>
                <a:ext uri="{FF2B5EF4-FFF2-40B4-BE49-F238E27FC236}">
                  <a16:creationId xmlns:a16="http://schemas.microsoft.com/office/drawing/2014/main" id="{BA16CE7C-928C-8BBA-625E-FF9EB8E3B08F}"/>
                </a:ext>
              </a:extLst>
            </p:cNvPr>
            <p:cNvSpPr>
              <a:spLocks/>
            </p:cNvSpPr>
            <p:nvPr/>
          </p:nvSpPr>
          <p:spPr bwMode="auto">
            <a:xfrm>
              <a:off x="4345" y="2721"/>
              <a:ext cx="714" cy="1092"/>
            </a:xfrm>
            <a:custGeom>
              <a:avLst/>
              <a:gdLst>
                <a:gd name="T0" fmla="*/ 524 w 663"/>
                <a:gd name="T1" fmla="*/ 5 h 1004"/>
                <a:gd name="T2" fmla="*/ 713 w 663"/>
                <a:gd name="T3" fmla="*/ 0 h 1004"/>
                <a:gd name="T4" fmla="*/ 757 w 663"/>
                <a:gd name="T5" fmla="*/ 323 h 1004"/>
                <a:gd name="T6" fmla="*/ 944 w 663"/>
                <a:gd name="T7" fmla="*/ 671 h 1004"/>
                <a:gd name="T8" fmla="*/ 1698 w 663"/>
                <a:gd name="T9" fmla="*/ 2462 h 1004"/>
                <a:gd name="T10" fmla="*/ 1872 w 663"/>
                <a:gd name="T11" fmla="*/ 2931 h 1004"/>
                <a:gd name="T12" fmla="*/ 1609 w 663"/>
                <a:gd name="T13" fmla="*/ 2642 h 1004"/>
                <a:gd name="T14" fmla="*/ 1484 w 663"/>
                <a:gd name="T15" fmla="*/ 2595 h 1004"/>
                <a:gd name="T16" fmla="*/ 835 w 663"/>
                <a:gd name="T17" fmla="*/ 1042 h 1004"/>
                <a:gd name="T18" fmla="*/ 920 w 663"/>
                <a:gd name="T19" fmla="*/ 1563 h 1004"/>
                <a:gd name="T20" fmla="*/ 703 w 663"/>
                <a:gd name="T21" fmla="*/ 1561 h 1004"/>
                <a:gd name="T22" fmla="*/ 675 w 663"/>
                <a:gd name="T23" fmla="*/ 1066 h 1004"/>
                <a:gd name="T24" fmla="*/ 308 w 663"/>
                <a:gd name="T25" fmla="*/ 2815 h 1004"/>
                <a:gd name="T26" fmla="*/ 213 w 663"/>
                <a:gd name="T27" fmla="*/ 2852 h 1004"/>
                <a:gd name="T28" fmla="*/ 40 w 663"/>
                <a:gd name="T29" fmla="*/ 3254 h 1004"/>
                <a:gd name="T30" fmla="*/ 0 w 663"/>
                <a:gd name="T31" fmla="*/ 3229 h 1004"/>
                <a:gd name="T32" fmla="*/ 94 w 663"/>
                <a:gd name="T33" fmla="*/ 2651 h 1004"/>
                <a:gd name="T34" fmla="*/ 524 w 663"/>
                <a:gd name="T35" fmla="*/ 525 h 1004"/>
                <a:gd name="T36" fmla="*/ 571 w 663"/>
                <a:gd name="T37" fmla="*/ 432 h 1004"/>
                <a:gd name="T38" fmla="*/ 564 w 663"/>
                <a:gd name="T39" fmla="*/ 387 h 1004"/>
                <a:gd name="T40" fmla="*/ 524 w 663"/>
                <a:gd name="T41" fmla="*/ 5 h 1004"/>
                <a:gd name="T42" fmla="*/ 524 w 663"/>
                <a:gd name="T43" fmla="*/ 5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1004"/>
                <a:gd name="T68" fmla="*/ 663 w 663"/>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1004">
                  <a:moveTo>
                    <a:pt x="186" y="5"/>
                  </a:moveTo>
                  <a:lnTo>
                    <a:pt x="253" y="0"/>
                  </a:lnTo>
                  <a:lnTo>
                    <a:pt x="268" y="100"/>
                  </a:lnTo>
                  <a:lnTo>
                    <a:pt x="334" y="207"/>
                  </a:lnTo>
                  <a:lnTo>
                    <a:pt x="601" y="760"/>
                  </a:lnTo>
                  <a:lnTo>
                    <a:pt x="663" y="903"/>
                  </a:lnTo>
                  <a:lnTo>
                    <a:pt x="570" y="815"/>
                  </a:lnTo>
                  <a:lnTo>
                    <a:pt x="526" y="802"/>
                  </a:lnTo>
                  <a:lnTo>
                    <a:pt x="296" y="322"/>
                  </a:lnTo>
                  <a:lnTo>
                    <a:pt x="326" y="483"/>
                  </a:lnTo>
                  <a:lnTo>
                    <a:pt x="249" y="481"/>
                  </a:lnTo>
                  <a:lnTo>
                    <a:pt x="238" y="329"/>
                  </a:lnTo>
                  <a:lnTo>
                    <a:pt x="110" y="868"/>
                  </a:lnTo>
                  <a:lnTo>
                    <a:pt x="76" y="880"/>
                  </a:lnTo>
                  <a:lnTo>
                    <a:pt x="15" y="1004"/>
                  </a:lnTo>
                  <a:lnTo>
                    <a:pt x="0" y="997"/>
                  </a:lnTo>
                  <a:lnTo>
                    <a:pt x="33" y="817"/>
                  </a:lnTo>
                  <a:lnTo>
                    <a:pt x="186" y="162"/>
                  </a:lnTo>
                  <a:lnTo>
                    <a:pt x="202" y="133"/>
                  </a:lnTo>
                  <a:lnTo>
                    <a:pt x="200" y="120"/>
                  </a:lnTo>
                  <a:lnTo>
                    <a:pt x="186" y="5"/>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3" name="Freeform 682">
              <a:extLst>
                <a:ext uri="{FF2B5EF4-FFF2-40B4-BE49-F238E27FC236}">
                  <a16:creationId xmlns:a16="http://schemas.microsoft.com/office/drawing/2014/main" id="{D735CA41-EE55-4051-E678-52A0E5DF6199}"/>
                </a:ext>
              </a:extLst>
            </p:cNvPr>
            <p:cNvSpPr>
              <a:spLocks/>
            </p:cNvSpPr>
            <p:nvPr/>
          </p:nvSpPr>
          <p:spPr bwMode="auto">
            <a:xfrm>
              <a:off x="4560" y="3081"/>
              <a:ext cx="168" cy="130"/>
            </a:xfrm>
            <a:custGeom>
              <a:avLst/>
              <a:gdLst>
                <a:gd name="T0" fmla="*/ 439 w 156"/>
                <a:gd name="T1" fmla="*/ 209 h 120"/>
                <a:gd name="T2" fmla="*/ 298 w 156"/>
                <a:gd name="T3" fmla="*/ 365 h 120"/>
                <a:gd name="T4" fmla="*/ 176 w 156"/>
                <a:gd name="T5" fmla="*/ 369 h 120"/>
                <a:gd name="T6" fmla="*/ 0 w 156"/>
                <a:gd name="T7" fmla="*/ 265 h 120"/>
                <a:gd name="T8" fmla="*/ 30 w 156"/>
                <a:gd name="T9" fmla="*/ 60 h 120"/>
                <a:gd name="T10" fmla="*/ 46 w 156"/>
                <a:gd name="T11" fmla="*/ 3 h 120"/>
                <a:gd name="T12" fmla="*/ 159 w 156"/>
                <a:gd name="T13" fmla="*/ 104 h 120"/>
                <a:gd name="T14" fmla="*/ 251 w 156"/>
                <a:gd name="T15" fmla="*/ 104 h 120"/>
                <a:gd name="T16" fmla="*/ 352 w 156"/>
                <a:gd name="T17" fmla="*/ 0 h 120"/>
                <a:gd name="T18" fmla="*/ 439 w 156"/>
                <a:gd name="T19" fmla="*/ 209 h 120"/>
                <a:gd name="T20" fmla="*/ 439 w 156"/>
                <a:gd name="T21" fmla="*/ 209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120"/>
                <a:gd name="T35" fmla="*/ 156 w 156"/>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120">
                  <a:moveTo>
                    <a:pt x="156" y="67"/>
                  </a:moveTo>
                  <a:lnTo>
                    <a:pt x="105" y="118"/>
                  </a:lnTo>
                  <a:lnTo>
                    <a:pt x="62" y="120"/>
                  </a:lnTo>
                  <a:lnTo>
                    <a:pt x="0" y="86"/>
                  </a:lnTo>
                  <a:lnTo>
                    <a:pt x="11" y="19"/>
                  </a:lnTo>
                  <a:lnTo>
                    <a:pt x="17" y="3"/>
                  </a:lnTo>
                  <a:lnTo>
                    <a:pt x="57" y="34"/>
                  </a:lnTo>
                  <a:lnTo>
                    <a:pt x="89" y="34"/>
                  </a:lnTo>
                  <a:lnTo>
                    <a:pt x="125" y="0"/>
                  </a:lnTo>
                  <a:lnTo>
                    <a:pt x="156" y="67"/>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4" name="Freeform 683">
              <a:extLst>
                <a:ext uri="{FF2B5EF4-FFF2-40B4-BE49-F238E27FC236}">
                  <a16:creationId xmlns:a16="http://schemas.microsoft.com/office/drawing/2014/main" id="{7ED77BB5-FFE7-8615-12D2-625BFAEE5C8C}"/>
                </a:ext>
              </a:extLst>
            </p:cNvPr>
            <p:cNvSpPr>
              <a:spLocks/>
            </p:cNvSpPr>
            <p:nvPr/>
          </p:nvSpPr>
          <p:spPr bwMode="auto">
            <a:xfrm>
              <a:off x="4516" y="2826"/>
              <a:ext cx="185" cy="188"/>
            </a:xfrm>
            <a:custGeom>
              <a:avLst/>
              <a:gdLst>
                <a:gd name="T0" fmla="*/ 248 w 172"/>
                <a:gd name="T1" fmla="*/ 599 h 172"/>
                <a:gd name="T2" fmla="*/ 265 w 172"/>
                <a:gd name="T3" fmla="*/ 594 h 172"/>
                <a:gd name="T4" fmla="*/ 285 w 172"/>
                <a:gd name="T5" fmla="*/ 592 h 172"/>
                <a:gd name="T6" fmla="*/ 323 w 172"/>
                <a:gd name="T7" fmla="*/ 574 h 172"/>
                <a:gd name="T8" fmla="*/ 353 w 172"/>
                <a:gd name="T9" fmla="*/ 556 h 172"/>
                <a:gd name="T10" fmla="*/ 380 w 172"/>
                <a:gd name="T11" fmla="*/ 539 h 172"/>
                <a:gd name="T12" fmla="*/ 409 w 172"/>
                <a:gd name="T13" fmla="*/ 509 h 172"/>
                <a:gd name="T14" fmla="*/ 431 w 172"/>
                <a:gd name="T15" fmla="*/ 477 h 172"/>
                <a:gd name="T16" fmla="*/ 447 w 172"/>
                <a:gd name="T17" fmla="*/ 439 h 172"/>
                <a:gd name="T18" fmla="*/ 465 w 172"/>
                <a:gd name="T19" fmla="*/ 401 h 172"/>
                <a:gd name="T20" fmla="*/ 475 w 172"/>
                <a:gd name="T21" fmla="*/ 364 h 172"/>
                <a:gd name="T22" fmla="*/ 475 w 172"/>
                <a:gd name="T23" fmla="*/ 336 h 172"/>
                <a:gd name="T24" fmla="*/ 476 w 172"/>
                <a:gd name="T25" fmla="*/ 312 h 172"/>
                <a:gd name="T26" fmla="*/ 476 w 172"/>
                <a:gd name="T27" fmla="*/ 292 h 172"/>
                <a:gd name="T28" fmla="*/ 476 w 172"/>
                <a:gd name="T29" fmla="*/ 262 h 172"/>
                <a:gd name="T30" fmla="*/ 473 w 172"/>
                <a:gd name="T31" fmla="*/ 233 h 172"/>
                <a:gd name="T32" fmla="*/ 468 w 172"/>
                <a:gd name="T33" fmla="*/ 213 h 172"/>
                <a:gd name="T34" fmla="*/ 449 w 172"/>
                <a:gd name="T35" fmla="*/ 166 h 172"/>
                <a:gd name="T36" fmla="*/ 438 w 172"/>
                <a:gd name="T37" fmla="*/ 127 h 172"/>
                <a:gd name="T38" fmla="*/ 412 w 172"/>
                <a:gd name="T39" fmla="*/ 97 h 172"/>
                <a:gd name="T40" fmla="*/ 388 w 172"/>
                <a:gd name="T41" fmla="*/ 67 h 172"/>
                <a:gd name="T42" fmla="*/ 360 w 172"/>
                <a:gd name="T43" fmla="*/ 39 h 172"/>
                <a:gd name="T44" fmla="*/ 330 w 172"/>
                <a:gd name="T45" fmla="*/ 25 h 172"/>
                <a:gd name="T46" fmla="*/ 294 w 172"/>
                <a:gd name="T47" fmla="*/ 3 h 172"/>
                <a:gd name="T48" fmla="*/ 273 w 172"/>
                <a:gd name="T49" fmla="*/ 0 h 172"/>
                <a:gd name="T50" fmla="*/ 254 w 172"/>
                <a:gd name="T51" fmla="*/ 0 h 172"/>
                <a:gd name="T52" fmla="*/ 242 w 172"/>
                <a:gd name="T53" fmla="*/ 0 h 172"/>
                <a:gd name="T54" fmla="*/ 217 w 172"/>
                <a:gd name="T55" fmla="*/ 0 h 172"/>
                <a:gd name="T56" fmla="*/ 198 w 172"/>
                <a:gd name="T57" fmla="*/ 0 h 172"/>
                <a:gd name="T58" fmla="*/ 182 w 172"/>
                <a:gd name="T59" fmla="*/ 3 h 172"/>
                <a:gd name="T60" fmla="*/ 146 w 172"/>
                <a:gd name="T61" fmla="*/ 25 h 172"/>
                <a:gd name="T62" fmla="*/ 113 w 172"/>
                <a:gd name="T63" fmla="*/ 39 h 172"/>
                <a:gd name="T64" fmla="*/ 82 w 172"/>
                <a:gd name="T65" fmla="*/ 67 h 172"/>
                <a:gd name="T66" fmla="*/ 61 w 172"/>
                <a:gd name="T67" fmla="*/ 97 h 172"/>
                <a:gd name="T68" fmla="*/ 40 w 172"/>
                <a:gd name="T69" fmla="*/ 127 h 172"/>
                <a:gd name="T70" fmla="*/ 26 w 172"/>
                <a:gd name="T71" fmla="*/ 166 h 172"/>
                <a:gd name="T72" fmla="*/ 4 w 172"/>
                <a:gd name="T73" fmla="*/ 213 h 172"/>
                <a:gd name="T74" fmla="*/ 3 w 172"/>
                <a:gd name="T75" fmla="*/ 233 h 172"/>
                <a:gd name="T76" fmla="*/ 0 w 172"/>
                <a:gd name="T77" fmla="*/ 262 h 172"/>
                <a:gd name="T78" fmla="*/ 0 w 172"/>
                <a:gd name="T79" fmla="*/ 292 h 172"/>
                <a:gd name="T80" fmla="*/ 0 w 172"/>
                <a:gd name="T81" fmla="*/ 312 h 172"/>
                <a:gd name="T82" fmla="*/ 0 w 172"/>
                <a:gd name="T83" fmla="*/ 336 h 172"/>
                <a:gd name="T84" fmla="*/ 3 w 172"/>
                <a:gd name="T85" fmla="*/ 364 h 172"/>
                <a:gd name="T86" fmla="*/ 5 w 172"/>
                <a:gd name="T87" fmla="*/ 401 h 172"/>
                <a:gd name="T88" fmla="*/ 28 w 172"/>
                <a:gd name="T89" fmla="*/ 439 h 172"/>
                <a:gd name="T90" fmla="*/ 46 w 172"/>
                <a:gd name="T91" fmla="*/ 477 h 172"/>
                <a:gd name="T92" fmla="*/ 68 w 172"/>
                <a:gd name="T93" fmla="*/ 509 h 172"/>
                <a:gd name="T94" fmla="*/ 95 w 172"/>
                <a:gd name="T95" fmla="*/ 539 h 172"/>
                <a:gd name="T96" fmla="*/ 122 w 172"/>
                <a:gd name="T97" fmla="*/ 556 h 172"/>
                <a:gd name="T98" fmla="*/ 157 w 172"/>
                <a:gd name="T99" fmla="*/ 574 h 172"/>
                <a:gd name="T100" fmla="*/ 188 w 172"/>
                <a:gd name="T101" fmla="*/ 592 h 172"/>
                <a:gd name="T102" fmla="*/ 211 w 172"/>
                <a:gd name="T103" fmla="*/ 594 h 172"/>
                <a:gd name="T104" fmla="*/ 227 w 172"/>
                <a:gd name="T105" fmla="*/ 599 h 172"/>
                <a:gd name="T106" fmla="*/ 242 w 172"/>
                <a:gd name="T107" fmla="*/ 599 h 1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2"/>
                <a:gd name="T163" fmla="*/ 0 h 172"/>
                <a:gd name="T164" fmla="*/ 172 w 172"/>
                <a:gd name="T165" fmla="*/ 172 h 1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2" h="172">
                  <a:moveTo>
                    <a:pt x="86" y="172"/>
                  </a:moveTo>
                  <a:lnTo>
                    <a:pt x="87" y="172"/>
                  </a:lnTo>
                  <a:lnTo>
                    <a:pt x="90" y="172"/>
                  </a:lnTo>
                  <a:lnTo>
                    <a:pt x="92" y="171"/>
                  </a:lnTo>
                  <a:lnTo>
                    <a:pt x="94" y="171"/>
                  </a:lnTo>
                  <a:lnTo>
                    <a:pt x="96" y="171"/>
                  </a:lnTo>
                  <a:lnTo>
                    <a:pt x="99" y="171"/>
                  </a:lnTo>
                  <a:lnTo>
                    <a:pt x="101" y="170"/>
                  </a:lnTo>
                  <a:lnTo>
                    <a:pt x="103" y="170"/>
                  </a:lnTo>
                  <a:lnTo>
                    <a:pt x="106" y="169"/>
                  </a:lnTo>
                  <a:lnTo>
                    <a:pt x="111" y="167"/>
                  </a:lnTo>
                  <a:lnTo>
                    <a:pt x="115" y="166"/>
                  </a:lnTo>
                  <a:lnTo>
                    <a:pt x="119" y="165"/>
                  </a:lnTo>
                  <a:lnTo>
                    <a:pt x="123" y="163"/>
                  </a:lnTo>
                  <a:lnTo>
                    <a:pt x="127" y="161"/>
                  </a:lnTo>
                  <a:lnTo>
                    <a:pt x="130" y="158"/>
                  </a:lnTo>
                  <a:lnTo>
                    <a:pt x="134" y="157"/>
                  </a:lnTo>
                  <a:lnTo>
                    <a:pt x="137" y="155"/>
                  </a:lnTo>
                  <a:lnTo>
                    <a:pt x="141" y="152"/>
                  </a:lnTo>
                  <a:lnTo>
                    <a:pt x="143" y="150"/>
                  </a:lnTo>
                  <a:lnTo>
                    <a:pt x="147" y="147"/>
                  </a:lnTo>
                  <a:lnTo>
                    <a:pt x="149" y="143"/>
                  </a:lnTo>
                  <a:lnTo>
                    <a:pt x="152" y="141"/>
                  </a:lnTo>
                  <a:lnTo>
                    <a:pt x="154" y="137"/>
                  </a:lnTo>
                  <a:lnTo>
                    <a:pt x="157" y="133"/>
                  </a:lnTo>
                  <a:lnTo>
                    <a:pt x="160" y="129"/>
                  </a:lnTo>
                  <a:lnTo>
                    <a:pt x="162" y="127"/>
                  </a:lnTo>
                  <a:lnTo>
                    <a:pt x="163" y="123"/>
                  </a:lnTo>
                  <a:lnTo>
                    <a:pt x="166" y="119"/>
                  </a:lnTo>
                  <a:lnTo>
                    <a:pt x="167" y="115"/>
                  </a:lnTo>
                  <a:lnTo>
                    <a:pt x="168" y="110"/>
                  </a:lnTo>
                  <a:lnTo>
                    <a:pt x="170" y="107"/>
                  </a:lnTo>
                  <a:lnTo>
                    <a:pt x="171" y="103"/>
                  </a:lnTo>
                  <a:lnTo>
                    <a:pt x="171" y="100"/>
                  </a:lnTo>
                  <a:lnTo>
                    <a:pt x="171" y="98"/>
                  </a:lnTo>
                  <a:lnTo>
                    <a:pt x="171" y="96"/>
                  </a:lnTo>
                  <a:lnTo>
                    <a:pt x="172" y="94"/>
                  </a:lnTo>
                  <a:lnTo>
                    <a:pt x="172" y="91"/>
                  </a:lnTo>
                  <a:lnTo>
                    <a:pt x="172" y="90"/>
                  </a:lnTo>
                  <a:lnTo>
                    <a:pt x="172" y="88"/>
                  </a:lnTo>
                  <a:lnTo>
                    <a:pt x="172" y="85"/>
                  </a:lnTo>
                  <a:lnTo>
                    <a:pt x="172" y="84"/>
                  </a:lnTo>
                  <a:lnTo>
                    <a:pt x="172" y="81"/>
                  </a:lnTo>
                  <a:lnTo>
                    <a:pt x="172" y="79"/>
                  </a:lnTo>
                  <a:lnTo>
                    <a:pt x="172" y="76"/>
                  </a:lnTo>
                  <a:lnTo>
                    <a:pt x="171" y="72"/>
                  </a:lnTo>
                  <a:lnTo>
                    <a:pt x="171" y="69"/>
                  </a:lnTo>
                  <a:lnTo>
                    <a:pt x="170" y="66"/>
                  </a:lnTo>
                  <a:lnTo>
                    <a:pt x="170" y="64"/>
                  </a:lnTo>
                  <a:lnTo>
                    <a:pt x="168" y="62"/>
                  </a:lnTo>
                  <a:lnTo>
                    <a:pt x="168" y="60"/>
                  </a:lnTo>
                  <a:lnTo>
                    <a:pt x="167" y="56"/>
                  </a:lnTo>
                  <a:lnTo>
                    <a:pt x="166" y="52"/>
                  </a:lnTo>
                  <a:lnTo>
                    <a:pt x="163" y="48"/>
                  </a:lnTo>
                  <a:lnTo>
                    <a:pt x="162" y="45"/>
                  </a:lnTo>
                  <a:lnTo>
                    <a:pt x="160" y="41"/>
                  </a:lnTo>
                  <a:lnTo>
                    <a:pt x="157" y="37"/>
                  </a:lnTo>
                  <a:lnTo>
                    <a:pt x="154" y="34"/>
                  </a:lnTo>
                  <a:lnTo>
                    <a:pt x="152" y="31"/>
                  </a:lnTo>
                  <a:lnTo>
                    <a:pt x="149" y="28"/>
                  </a:lnTo>
                  <a:lnTo>
                    <a:pt x="147" y="26"/>
                  </a:lnTo>
                  <a:lnTo>
                    <a:pt x="143" y="22"/>
                  </a:lnTo>
                  <a:lnTo>
                    <a:pt x="141" y="19"/>
                  </a:lnTo>
                  <a:lnTo>
                    <a:pt x="137" y="17"/>
                  </a:lnTo>
                  <a:lnTo>
                    <a:pt x="134" y="14"/>
                  </a:lnTo>
                  <a:lnTo>
                    <a:pt x="130" y="12"/>
                  </a:lnTo>
                  <a:lnTo>
                    <a:pt x="127" y="10"/>
                  </a:lnTo>
                  <a:lnTo>
                    <a:pt x="123" y="8"/>
                  </a:lnTo>
                  <a:lnTo>
                    <a:pt x="119" y="7"/>
                  </a:lnTo>
                  <a:lnTo>
                    <a:pt x="115" y="5"/>
                  </a:lnTo>
                  <a:lnTo>
                    <a:pt x="111" y="4"/>
                  </a:lnTo>
                  <a:lnTo>
                    <a:pt x="106" y="3"/>
                  </a:lnTo>
                  <a:lnTo>
                    <a:pt x="103" y="2"/>
                  </a:lnTo>
                  <a:lnTo>
                    <a:pt x="101" y="0"/>
                  </a:lnTo>
                  <a:lnTo>
                    <a:pt x="99" y="0"/>
                  </a:lnTo>
                  <a:lnTo>
                    <a:pt x="96" y="0"/>
                  </a:lnTo>
                  <a:lnTo>
                    <a:pt x="94" y="0"/>
                  </a:lnTo>
                  <a:lnTo>
                    <a:pt x="92" y="0"/>
                  </a:lnTo>
                  <a:lnTo>
                    <a:pt x="90" y="0"/>
                  </a:lnTo>
                  <a:lnTo>
                    <a:pt x="87" y="0"/>
                  </a:lnTo>
                  <a:lnTo>
                    <a:pt x="86" y="0"/>
                  </a:lnTo>
                  <a:lnTo>
                    <a:pt x="84" y="0"/>
                  </a:lnTo>
                  <a:lnTo>
                    <a:pt x="81" y="0"/>
                  </a:lnTo>
                  <a:lnTo>
                    <a:pt x="79" y="0"/>
                  </a:lnTo>
                  <a:lnTo>
                    <a:pt x="77" y="0"/>
                  </a:lnTo>
                  <a:lnTo>
                    <a:pt x="75" y="0"/>
                  </a:lnTo>
                  <a:lnTo>
                    <a:pt x="72" y="0"/>
                  </a:lnTo>
                  <a:lnTo>
                    <a:pt x="70" y="0"/>
                  </a:lnTo>
                  <a:lnTo>
                    <a:pt x="68" y="2"/>
                  </a:lnTo>
                  <a:lnTo>
                    <a:pt x="65" y="3"/>
                  </a:lnTo>
                  <a:lnTo>
                    <a:pt x="60" y="4"/>
                  </a:lnTo>
                  <a:lnTo>
                    <a:pt x="56" y="5"/>
                  </a:lnTo>
                  <a:lnTo>
                    <a:pt x="52" y="7"/>
                  </a:lnTo>
                  <a:lnTo>
                    <a:pt x="48" y="8"/>
                  </a:lnTo>
                  <a:lnTo>
                    <a:pt x="44" y="10"/>
                  </a:lnTo>
                  <a:lnTo>
                    <a:pt x="41" y="12"/>
                  </a:lnTo>
                  <a:lnTo>
                    <a:pt x="38" y="14"/>
                  </a:lnTo>
                  <a:lnTo>
                    <a:pt x="34" y="17"/>
                  </a:lnTo>
                  <a:lnTo>
                    <a:pt x="30" y="19"/>
                  </a:lnTo>
                  <a:lnTo>
                    <a:pt x="28" y="22"/>
                  </a:lnTo>
                  <a:lnTo>
                    <a:pt x="25" y="26"/>
                  </a:lnTo>
                  <a:lnTo>
                    <a:pt x="22" y="28"/>
                  </a:lnTo>
                  <a:lnTo>
                    <a:pt x="19" y="31"/>
                  </a:lnTo>
                  <a:lnTo>
                    <a:pt x="17" y="34"/>
                  </a:lnTo>
                  <a:lnTo>
                    <a:pt x="15" y="37"/>
                  </a:lnTo>
                  <a:lnTo>
                    <a:pt x="13" y="41"/>
                  </a:lnTo>
                  <a:lnTo>
                    <a:pt x="10" y="45"/>
                  </a:lnTo>
                  <a:lnTo>
                    <a:pt x="9" y="48"/>
                  </a:lnTo>
                  <a:lnTo>
                    <a:pt x="8" y="52"/>
                  </a:lnTo>
                  <a:lnTo>
                    <a:pt x="5" y="56"/>
                  </a:lnTo>
                  <a:lnTo>
                    <a:pt x="4" y="60"/>
                  </a:lnTo>
                  <a:lnTo>
                    <a:pt x="4" y="62"/>
                  </a:lnTo>
                  <a:lnTo>
                    <a:pt x="3" y="64"/>
                  </a:lnTo>
                  <a:lnTo>
                    <a:pt x="3" y="66"/>
                  </a:lnTo>
                  <a:lnTo>
                    <a:pt x="3" y="69"/>
                  </a:lnTo>
                  <a:lnTo>
                    <a:pt x="1" y="72"/>
                  </a:lnTo>
                  <a:lnTo>
                    <a:pt x="0" y="76"/>
                  </a:lnTo>
                  <a:lnTo>
                    <a:pt x="0" y="79"/>
                  </a:lnTo>
                  <a:lnTo>
                    <a:pt x="0" y="81"/>
                  </a:lnTo>
                  <a:lnTo>
                    <a:pt x="0" y="84"/>
                  </a:lnTo>
                  <a:lnTo>
                    <a:pt x="0" y="85"/>
                  </a:lnTo>
                  <a:lnTo>
                    <a:pt x="0" y="88"/>
                  </a:lnTo>
                  <a:lnTo>
                    <a:pt x="0" y="90"/>
                  </a:lnTo>
                  <a:lnTo>
                    <a:pt x="0" y="91"/>
                  </a:lnTo>
                  <a:lnTo>
                    <a:pt x="0" y="94"/>
                  </a:lnTo>
                  <a:lnTo>
                    <a:pt x="0" y="96"/>
                  </a:lnTo>
                  <a:lnTo>
                    <a:pt x="1" y="98"/>
                  </a:lnTo>
                  <a:lnTo>
                    <a:pt x="1" y="100"/>
                  </a:lnTo>
                  <a:lnTo>
                    <a:pt x="3" y="103"/>
                  </a:lnTo>
                  <a:lnTo>
                    <a:pt x="3" y="107"/>
                  </a:lnTo>
                  <a:lnTo>
                    <a:pt x="4" y="110"/>
                  </a:lnTo>
                  <a:lnTo>
                    <a:pt x="5" y="115"/>
                  </a:lnTo>
                  <a:lnTo>
                    <a:pt x="8" y="119"/>
                  </a:lnTo>
                  <a:lnTo>
                    <a:pt x="9" y="123"/>
                  </a:lnTo>
                  <a:lnTo>
                    <a:pt x="10" y="127"/>
                  </a:lnTo>
                  <a:lnTo>
                    <a:pt x="13" y="129"/>
                  </a:lnTo>
                  <a:lnTo>
                    <a:pt x="15" y="133"/>
                  </a:lnTo>
                  <a:lnTo>
                    <a:pt x="17" y="137"/>
                  </a:lnTo>
                  <a:lnTo>
                    <a:pt x="19" y="141"/>
                  </a:lnTo>
                  <a:lnTo>
                    <a:pt x="22" y="143"/>
                  </a:lnTo>
                  <a:lnTo>
                    <a:pt x="25" y="147"/>
                  </a:lnTo>
                  <a:lnTo>
                    <a:pt x="28" y="150"/>
                  </a:lnTo>
                  <a:lnTo>
                    <a:pt x="30" y="152"/>
                  </a:lnTo>
                  <a:lnTo>
                    <a:pt x="34" y="155"/>
                  </a:lnTo>
                  <a:lnTo>
                    <a:pt x="38" y="157"/>
                  </a:lnTo>
                  <a:lnTo>
                    <a:pt x="41" y="158"/>
                  </a:lnTo>
                  <a:lnTo>
                    <a:pt x="44" y="161"/>
                  </a:lnTo>
                  <a:lnTo>
                    <a:pt x="48" y="163"/>
                  </a:lnTo>
                  <a:lnTo>
                    <a:pt x="52" y="165"/>
                  </a:lnTo>
                  <a:lnTo>
                    <a:pt x="56" y="166"/>
                  </a:lnTo>
                  <a:lnTo>
                    <a:pt x="60" y="167"/>
                  </a:lnTo>
                  <a:lnTo>
                    <a:pt x="65" y="169"/>
                  </a:lnTo>
                  <a:lnTo>
                    <a:pt x="68" y="170"/>
                  </a:lnTo>
                  <a:lnTo>
                    <a:pt x="70" y="170"/>
                  </a:lnTo>
                  <a:lnTo>
                    <a:pt x="72" y="171"/>
                  </a:lnTo>
                  <a:lnTo>
                    <a:pt x="75" y="171"/>
                  </a:lnTo>
                  <a:lnTo>
                    <a:pt x="77" y="171"/>
                  </a:lnTo>
                  <a:lnTo>
                    <a:pt x="79" y="171"/>
                  </a:lnTo>
                  <a:lnTo>
                    <a:pt x="81" y="172"/>
                  </a:lnTo>
                  <a:lnTo>
                    <a:pt x="84" y="172"/>
                  </a:lnTo>
                  <a:lnTo>
                    <a:pt x="86" y="172"/>
                  </a:lnTo>
                  <a:close/>
                </a:path>
              </a:pathLst>
            </a:custGeom>
            <a:solidFill>
              <a:srgbClr val="D9E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5" name="Freeform 684">
              <a:extLst>
                <a:ext uri="{FF2B5EF4-FFF2-40B4-BE49-F238E27FC236}">
                  <a16:creationId xmlns:a16="http://schemas.microsoft.com/office/drawing/2014/main" id="{D5E23449-7348-FBE2-86BF-B522F2747F87}"/>
                </a:ext>
              </a:extLst>
            </p:cNvPr>
            <p:cNvSpPr>
              <a:spLocks/>
            </p:cNvSpPr>
            <p:nvPr/>
          </p:nvSpPr>
          <p:spPr bwMode="auto">
            <a:xfrm>
              <a:off x="4563" y="2743"/>
              <a:ext cx="54" cy="108"/>
            </a:xfrm>
            <a:custGeom>
              <a:avLst/>
              <a:gdLst>
                <a:gd name="T0" fmla="*/ 113 w 51"/>
                <a:gd name="T1" fmla="*/ 266 h 100"/>
                <a:gd name="T2" fmla="*/ 66 w 51"/>
                <a:gd name="T3" fmla="*/ 0 h 100"/>
                <a:gd name="T4" fmla="*/ 0 w 51"/>
                <a:gd name="T5" fmla="*/ 25 h 100"/>
                <a:gd name="T6" fmla="*/ 32 w 51"/>
                <a:gd name="T7" fmla="*/ 295 h 100"/>
                <a:gd name="T8" fmla="*/ 113 w 51"/>
                <a:gd name="T9" fmla="*/ 266 h 100"/>
                <a:gd name="T10" fmla="*/ 113 w 51"/>
                <a:gd name="T11" fmla="*/ 266 h 100"/>
                <a:gd name="T12" fmla="*/ 0 60000 65536"/>
                <a:gd name="T13" fmla="*/ 0 60000 65536"/>
                <a:gd name="T14" fmla="*/ 0 60000 65536"/>
                <a:gd name="T15" fmla="*/ 0 60000 65536"/>
                <a:gd name="T16" fmla="*/ 0 60000 65536"/>
                <a:gd name="T17" fmla="*/ 0 60000 65536"/>
                <a:gd name="T18" fmla="*/ 0 w 51"/>
                <a:gd name="T19" fmla="*/ 0 h 100"/>
                <a:gd name="T20" fmla="*/ 51 w 5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51" h="100">
                  <a:moveTo>
                    <a:pt x="51" y="91"/>
                  </a:moveTo>
                  <a:lnTo>
                    <a:pt x="30" y="0"/>
                  </a:lnTo>
                  <a:lnTo>
                    <a:pt x="0" y="8"/>
                  </a:lnTo>
                  <a:lnTo>
                    <a:pt x="15" y="100"/>
                  </a:lnTo>
                  <a:lnTo>
                    <a:pt x="51" y="9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2" name="Freeform 685">
              <a:extLst>
                <a:ext uri="{FF2B5EF4-FFF2-40B4-BE49-F238E27FC236}">
                  <a16:creationId xmlns:a16="http://schemas.microsoft.com/office/drawing/2014/main" id="{A0F66750-44E9-4F37-0436-4BA4F93036B5}"/>
                </a:ext>
              </a:extLst>
            </p:cNvPr>
            <p:cNvSpPr>
              <a:spLocks/>
            </p:cNvSpPr>
            <p:nvPr/>
          </p:nvSpPr>
          <p:spPr bwMode="auto">
            <a:xfrm>
              <a:off x="4557" y="2986"/>
              <a:ext cx="161" cy="234"/>
            </a:xfrm>
            <a:custGeom>
              <a:avLst/>
              <a:gdLst>
                <a:gd name="T0" fmla="*/ 31 w 149"/>
                <a:gd name="T1" fmla="*/ 359 h 215"/>
                <a:gd name="T2" fmla="*/ 200 w 149"/>
                <a:gd name="T3" fmla="*/ 467 h 215"/>
                <a:gd name="T4" fmla="*/ 135 w 149"/>
                <a:gd name="T5" fmla="*/ 0 h 215"/>
                <a:gd name="T6" fmla="*/ 207 w 149"/>
                <a:gd name="T7" fmla="*/ 1 h 215"/>
                <a:gd name="T8" fmla="*/ 282 w 149"/>
                <a:gd name="T9" fmla="*/ 467 h 215"/>
                <a:gd name="T10" fmla="*/ 390 w 149"/>
                <a:gd name="T11" fmla="*/ 322 h 215"/>
                <a:gd name="T12" fmla="*/ 440 w 149"/>
                <a:gd name="T13" fmla="*/ 436 h 215"/>
                <a:gd name="T14" fmla="*/ 295 w 149"/>
                <a:gd name="T15" fmla="*/ 588 h 215"/>
                <a:gd name="T16" fmla="*/ 303 w 149"/>
                <a:gd name="T17" fmla="*/ 710 h 215"/>
                <a:gd name="T18" fmla="*/ 207 w 149"/>
                <a:gd name="T19" fmla="*/ 699 h 215"/>
                <a:gd name="T20" fmla="*/ 199 w 149"/>
                <a:gd name="T21" fmla="*/ 606 h 215"/>
                <a:gd name="T22" fmla="*/ 0 w 149"/>
                <a:gd name="T23" fmla="*/ 467 h 215"/>
                <a:gd name="T24" fmla="*/ 31 w 149"/>
                <a:gd name="T25" fmla="*/ 359 h 215"/>
                <a:gd name="T26" fmla="*/ 31 w 149"/>
                <a:gd name="T27" fmla="*/ 359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9"/>
                <a:gd name="T43" fmla="*/ 0 h 215"/>
                <a:gd name="T44" fmla="*/ 149 w 149"/>
                <a:gd name="T45" fmla="*/ 215 h 2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9" h="215">
                  <a:moveTo>
                    <a:pt x="11" y="109"/>
                  </a:moveTo>
                  <a:lnTo>
                    <a:pt x="68" y="142"/>
                  </a:lnTo>
                  <a:lnTo>
                    <a:pt x="46" y="0"/>
                  </a:lnTo>
                  <a:lnTo>
                    <a:pt x="70" y="1"/>
                  </a:lnTo>
                  <a:lnTo>
                    <a:pt x="96" y="142"/>
                  </a:lnTo>
                  <a:lnTo>
                    <a:pt x="132" y="99"/>
                  </a:lnTo>
                  <a:lnTo>
                    <a:pt x="149" y="133"/>
                  </a:lnTo>
                  <a:lnTo>
                    <a:pt x="100" y="180"/>
                  </a:lnTo>
                  <a:lnTo>
                    <a:pt x="103" y="215"/>
                  </a:lnTo>
                  <a:lnTo>
                    <a:pt x="70" y="214"/>
                  </a:lnTo>
                  <a:lnTo>
                    <a:pt x="67" y="186"/>
                  </a:lnTo>
                  <a:lnTo>
                    <a:pt x="0" y="142"/>
                  </a:lnTo>
                  <a:lnTo>
                    <a:pt x="11" y="10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3" name="Freeform 686">
              <a:extLst>
                <a:ext uri="{FF2B5EF4-FFF2-40B4-BE49-F238E27FC236}">
                  <a16:creationId xmlns:a16="http://schemas.microsoft.com/office/drawing/2014/main" id="{738B9064-F971-E3FE-E839-1136AB87D0CE}"/>
                </a:ext>
              </a:extLst>
            </p:cNvPr>
            <p:cNvSpPr>
              <a:spLocks/>
            </p:cNvSpPr>
            <p:nvPr/>
          </p:nvSpPr>
          <p:spPr bwMode="auto">
            <a:xfrm>
              <a:off x="4651" y="2949"/>
              <a:ext cx="331" cy="633"/>
            </a:xfrm>
            <a:custGeom>
              <a:avLst/>
              <a:gdLst>
                <a:gd name="T0" fmla="*/ 0 w 308"/>
                <a:gd name="T1" fmla="*/ 98 h 582"/>
                <a:gd name="T2" fmla="*/ 743 w 308"/>
                <a:gd name="T3" fmla="*/ 1875 h 582"/>
                <a:gd name="T4" fmla="*/ 847 w 308"/>
                <a:gd name="T5" fmla="*/ 1886 h 582"/>
                <a:gd name="T6" fmla="*/ 66 w 308"/>
                <a:gd name="T7" fmla="*/ 0 h 582"/>
                <a:gd name="T8" fmla="*/ 0 w 308"/>
                <a:gd name="T9" fmla="*/ 98 h 582"/>
                <a:gd name="T10" fmla="*/ 0 w 308"/>
                <a:gd name="T11" fmla="*/ 98 h 582"/>
                <a:gd name="T12" fmla="*/ 0 60000 65536"/>
                <a:gd name="T13" fmla="*/ 0 60000 65536"/>
                <a:gd name="T14" fmla="*/ 0 60000 65536"/>
                <a:gd name="T15" fmla="*/ 0 60000 65536"/>
                <a:gd name="T16" fmla="*/ 0 60000 65536"/>
                <a:gd name="T17" fmla="*/ 0 60000 65536"/>
                <a:gd name="T18" fmla="*/ 0 w 308"/>
                <a:gd name="T19" fmla="*/ 0 h 582"/>
                <a:gd name="T20" fmla="*/ 308 w 308"/>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308" h="582">
                  <a:moveTo>
                    <a:pt x="0" y="30"/>
                  </a:moveTo>
                  <a:lnTo>
                    <a:pt x="271" y="579"/>
                  </a:lnTo>
                  <a:lnTo>
                    <a:pt x="308" y="582"/>
                  </a:lnTo>
                  <a:lnTo>
                    <a:pt x="24" y="0"/>
                  </a:lnTo>
                  <a:lnTo>
                    <a:pt x="0" y="3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4" name="Freeform 687">
              <a:extLst>
                <a:ext uri="{FF2B5EF4-FFF2-40B4-BE49-F238E27FC236}">
                  <a16:creationId xmlns:a16="http://schemas.microsoft.com/office/drawing/2014/main" id="{B5AF5CB5-9E49-5EE2-9CD1-620A662D912C}"/>
                </a:ext>
              </a:extLst>
            </p:cNvPr>
            <p:cNvSpPr>
              <a:spLocks/>
            </p:cNvSpPr>
            <p:nvPr/>
          </p:nvSpPr>
          <p:spPr bwMode="auto">
            <a:xfrm>
              <a:off x="4404" y="2965"/>
              <a:ext cx="200" cy="690"/>
            </a:xfrm>
            <a:custGeom>
              <a:avLst/>
              <a:gdLst>
                <a:gd name="T0" fmla="*/ 385 w 186"/>
                <a:gd name="T1" fmla="*/ 0 h 635"/>
                <a:gd name="T2" fmla="*/ 0 w 186"/>
                <a:gd name="T3" fmla="*/ 2032 h 635"/>
                <a:gd name="T4" fmla="*/ 101 w 186"/>
                <a:gd name="T5" fmla="*/ 1960 h 635"/>
                <a:gd name="T6" fmla="*/ 513 w 186"/>
                <a:gd name="T7" fmla="*/ 95 h 635"/>
                <a:gd name="T8" fmla="*/ 385 w 186"/>
                <a:gd name="T9" fmla="*/ 0 h 635"/>
                <a:gd name="T10" fmla="*/ 385 w 186"/>
                <a:gd name="T11" fmla="*/ 0 h 635"/>
                <a:gd name="T12" fmla="*/ 0 60000 65536"/>
                <a:gd name="T13" fmla="*/ 0 60000 65536"/>
                <a:gd name="T14" fmla="*/ 0 60000 65536"/>
                <a:gd name="T15" fmla="*/ 0 60000 65536"/>
                <a:gd name="T16" fmla="*/ 0 60000 65536"/>
                <a:gd name="T17" fmla="*/ 0 60000 65536"/>
                <a:gd name="T18" fmla="*/ 0 w 186"/>
                <a:gd name="T19" fmla="*/ 0 h 635"/>
                <a:gd name="T20" fmla="*/ 186 w 186"/>
                <a:gd name="T21" fmla="*/ 635 h 635"/>
              </a:gdLst>
              <a:ahLst/>
              <a:cxnLst>
                <a:cxn ang="T12">
                  <a:pos x="T0" y="T1"/>
                </a:cxn>
                <a:cxn ang="T13">
                  <a:pos x="T2" y="T3"/>
                </a:cxn>
                <a:cxn ang="T14">
                  <a:pos x="T4" y="T5"/>
                </a:cxn>
                <a:cxn ang="T15">
                  <a:pos x="T6" y="T7"/>
                </a:cxn>
                <a:cxn ang="T16">
                  <a:pos x="T8" y="T9"/>
                </a:cxn>
                <a:cxn ang="T17">
                  <a:pos x="T10" y="T11"/>
                </a:cxn>
              </a:cxnLst>
              <a:rect l="T18" t="T19" r="T20" b="T21"/>
              <a:pathLst>
                <a:path w="186" h="635">
                  <a:moveTo>
                    <a:pt x="140" y="0"/>
                  </a:moveTo>
                  <a:lnTo>
                    <a:pt x="0" y="635"/>
                  </a:lnTo>
                  <a:lnTo>
                    <a:pt x="36" y="613"/>
                  </a:lnTo>
                  <a:lnTo>
                    <a:pt x="186" y="29"/>
                  </a:lnTo>
                  <a:lnTo>
                    <a:pt x="14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5" name="Freeform 688">
              <a:extLst>
                <a:ext uri="{FF2B5EF4-FFF2-40B4-BE49-F238E27FC236}">
                  <a16:creationId xmlns:a16="http://schemas.microsoft.com/office/drawing/2014/main" id="{A3D0FC80-40BE-FA0A-BF91-AA6B7901C5F9}"/>
                </a:ext>
              </a:extLst>
            </p:cNvPr>
            <p:cNvSpPr>
              <a:spLocks/>
            </p:cNvSpPr>
            <p:nvPr/>
          </p:nvSpPr>
          <p:spPr bwMode="auto">
            <a:xfrm>
              <a:off x="4541" y="3022"/>
              <a:ext cx="19" cy="57"/>
            </a:xfrm>
            <a:custGeom>
              <a:avLst/>
              <a:gdLst>
                <a:gd name="T0" fmla="*/ 25 w 18"/>
                <a:gd name="T1" fmla="*/ 0 h 52"/>
                <a:gd name="T2" fmla="*/ 29 w 18"/>
                <a:gd name="T3" fmla="*/ 1 h 52"/>
                <a:gd name="T4" fmla="*/ 31 w 18"/>
                <a:gd name="T5" fmla="*/ 4 h 52"/>
                <a:gd name="T6" fmla="*/ 33 w 18"/>
                <a:gd name="T7" fmla="*/ 24 h 52"/>
                <a:gd name="T8" fmla="*/ 37 w 18"/>
                <a:gd name="T9" fmla="*/ 35 h 52"/>
                <a:gd name="T10" fmla="*/ 37 w 18"/>
                <a:gd name="T11" fmla="*/ 46 h 52"/>
                <a:gd name="T12" fmla="*/ 37 w 18"/>
                <a:gd name="T13" fmla="*/ 60 h 52"/>
                <a:gd name="T14" fmla="*/ 37 w 18"/>
                <a:gd name="T15" fmla="*/ 72 h 52"/>
                <a:gd name="T16" fmla="*/ 37 w 18"/>
                <a:gd name="T17" fmla="*/ 87 h 52"/>
                <a:gd name="T18" fmla="*/ 33 w 18"/>
                <a:gd name="T19" fmla="*/ 103 h 52"/>
                <a:gd name="T20" fmla="*/ 31 w 18"/>
                <a:gd name="T21" fmla="*/ 109 h 52"/>
                <a:gd name="T22" fmla="*/ 29 w 18"/>
                <a:gd name="T23" fmla="*/ 124 h 52"/>
                <a:gd name="T24" fmla="*/ 29 w 18"/>
                <a:gd name="T25" fmla="*/ 137 h 52"/>
                <a:gd name="T26" fmla="*/ 27 w 18"/>
                <a:gd name="T27" fmla="*/ 150 h 52"/>
                <a:gd name="T28" fmla="*/ 25 w 18"/>
                <a:gd name="T29" fmla="*/ 163 h 52"/>
                <a:gd name="T30" fmla="*/ 24 w 18"/>
                <a:gd name="T31" fmla="*/ 176 h 52"/>
                <a:gd name="T32" fmla="*/ 24 w 18"/>
                <a:gd name="T33" fmla="*/ 189 h 52"/>
                <a:gd name="T34" fmla="*/ 7 w 18"/>
                <a:gd name="T35" fmla="*/ 179 h 52"/>
                <a:gd name="T36" fmla="*/ 5 w 18"/>
                <a:gd name="T37" fmla="*/ 176 h 52"/>
                <a:gd name="T38" fmla="*/ 2 w 18"/>
                <a:gd name="T39" fmla="*/ 172 h 52"/>
                <a:gd name="T40" fmla="*/ 0 w 18"/>
                <a:gd name="T41" fmla="*/ 163 h 52"/>
                <a:gd name="T42" fmla="*/ 1 w 18"/>
                <a:gd name="T43" fmla="*/ 150 h 52"/>
                <a:gd name="T44" fmla="*/ 1 w 18"/>
                <a:gd name="T45" fmla="*/ 143 h 52"/>
                <a:gd name="T46" fmla="*/ 2 w 18"/>
                <a:gd name="T47" fmla="*/ 136 h 52"/>
                <a:gd name="T48" fmla="*/ 2 w 18"/>
                <a:gd name="T49" fmla="*/ 124 h 52"/>
                <a:gd name="T50" fmla="*/ 2 w 18"/>
                <a:gd name="T51" fmla="*/ 109 h 52"/>
                <a:gd name="T52" fmla="*/ 4 w 18"/>
                <a:gd name="T53" fmla="*/ 103 h 52"/>
                <a:gd name="T54" fmla="*/ 4 w 18"/>
                <a:gd name="T55" fmla="*/ 90 h 52"/>
                <a:gd name="T56" fmla="*/ 4 w 18"/>
                <a:gd name="T57" fmla="*/ 75 h 52"/>
                <a:gd name="T58" fmla="*/ 4 w 18"/>
                <a:gd name="T59" fmla="*/ 68 h 52"/>
                <a:gd name="T60" fmla="*/ 4 w 18"/>
                <a:gd name="T61" fmla="*/ 60 h 52"/>
                <a:gd name="T62" fmla="*/ 5 w 18"/>
                <a:gd name="T63" fmla="*/ 46 h 52"/>
                <a:gd name="T64" fmla="*/ 5 w 18"/>
                <a:gd name="T65" fmla="*/ 35 h 52"/>
                <a:gd name="T66" fmla="*/ 6 w 18"/>
                <a:gd name="T67" fmla="*/ 29 h 52"/>
                <a:gd name="T68" fmla="*/ 7 w 18"/>
                <a:gd name="T69" fmla="*/ 5 h 52"/>
                <a:gd name="T70" fmla="*/ 23 w 18"/>
                <a:gd name="T71" fmla="*/ 1 h 52"/>
                <a:gd name="T72" fmla="*/ 25 w 18"/>
                <a:gd name="T73" fmla="*/ 0 h 52"/>
                <a:gd name="T74" fmla="*/ 25 w 18"/>
                <a:gd name="T75" fmla="*/ 0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
                <a:gd name="T115" fmla="*/ 0 h 52"/>
                <a:gd name="T116" fmla="*/ 18 w 18"/>
                <a:gd name="T117" fmla="*/ 52 h 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 h="52">
                  <a:moveTo>
                    <a:pt x="11" y="0"/>
                  </a:moveTo>
                  <a:lnTo>
                    <a:pt x="14" y="1"/>
                  </a:lnTo>
                  <a:lnTo>
                    <a:pt x="15" y="4"/>
                  </a:lnTo>
                  <a:lnTo>
                    <a:pt x="16" y="6"/>
                  </a:lnTo>
                  <a:lnTo>
                    <a:pt x="18" y="10"/>
                  </a:lnTo>
                  <a:lnTo>
                    <a:pt x="18" y="13"/>
                  </a:lnTo>
                  <a:lnTo>
                    <a:pt x="18" y="16"/>
                  </a:lnTo>
                  <a:lnTo>
                    <a:pt x="18" y="20"/>
                  </a:lnTo>
                  <a:lnTo>
                    <a:pt x="18" y="24"/>
                  </a:lnTo>
                  <a:lnTo>
                    <a:pt x="16" y="28"/>
                  </a:lnTo>
                  <a:lnTo>
                    <a:pt x="15" y="30"/>
                  </a:lnTo>
                  <a:lnTo>
                    <a:pt x="14" y="34"/>
                  </a:lnTo>
                  <a:lnTo>
                    <a:pt x="14" y="38"/>
                  </a:lnTo>
                  <a:lnTo>
                    <a:pt x="13" y="42"/>
                  </a:lnTo>
                  <a:lnTo>
                    <a:pt x="11" y="45"/>
                  </a:lnTo>
                  <a:lnTo>
                    <a:pt x="10" y="48"/>
                  </a:lnTo>
                  <a:lnTo>
                    <a:pt x="10" y="52"/>
                  </a:lnTo>
                  <a:lnTo>
                    <a:pt x="7" y="49"/>
                  </a:lnTo>
                  <a:lnTo>
                    <a:pt x="5" y="48"/>
                  </a:lnTo>
                  <a:lnTo>
                    <a:pt x="2" y="47"/>
                  </a:lnTo>
                  <a:lnTo>
                    <a:pt x="0" y="45"/>
                  </a:lnTo>
                  <a:lnTo>
                    <a:pt x="1" y="42"/>
                  </a:lnTo>
                  <a:lnTo>
                    <a:pt x="1" y="39"/>
                  </a:lnTo>
                  <a:lnTo>
                    <a:pt x="2" y="37"/>
                  </a:lnTo>
                  <a:lnTo>
                    <a:pt x="2" y="34"/>
                  </a:lnTo>
                  <a:lnTo>
                    <a:pt x="2" y="30"/>
                  </a:lnTo>
                  <a:lnTo>
                    <a:pt x="4" y="28"/>
                  </a:lnTo>
                  <a:lnTo>
                    <a:pt x="4" y="25"/>
                  </a:lnTo>
                  <a:lnTo>
                    <a:pt x="4" y="21"/>
                  </a:lnTo>
                  <a:lnTo>
                    <a:pt x="4" y="19"/>
                  </a:lnTo>
                  <a:lnTo>
                    <a:pt x="4" y="16"/>
                  </a:lnTo>
                  <a:lnTo>
                    <a:pt x="5" y="13"/>
                  </a:lnTo>
                  <a:lnTo>
                    <a:pt x="5" y="10"/>
                  </a:lnTo>
                  <a:lnTo>
                    <a:pt x="6" y="8"/>
                  </a:lnTo>
                  <a:lnTo>
                    <a:pt x="7" y="5"/>
                  </a:lnTo>
                  <a:lnTo>
                    <a:pt x="9" y="1"/>
                  </a:lnTo>
                  <a:lnTo>
                    <a:pt x="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7" name="Freeform 689">
              <a:extLst>
                <a:ext uri="{FF2B5EF4-FFF2-40B4-BE49-F238E27FC236}">
                  <a16:creationId xmlns:a16="http://schemas.microsoft.com/office/drawing/2014/main" id="{0875B6BE-827E-3C11-A7B0-C7CFB3CD4662}"/>
                </a:ext>
              </a:extLst>
            </p:cNvPr>
            <p:cNvSpPr>
              <a:spLocks/>
            </p:cNvSpPr>
            <p:nvPr/>
          </p:nvSpPr>
          <p:spPr bwMode="auto">
            <a:xfrm>
              <a:off x="4460" y="3388"/>
              <a:ext cx="15" cy="28"/>
            </a:xfrm>
            <a:custGeom>
              <a:avLst/>
              <a:gdLst>
                <a:gd name="T0" fmla="*/ 4 w 14"/>
                <a:gd name="T1" fmla="*/ 0 h 26"/>
                <a:gd name="T2" fmla="*/ 21 w 14"/>
                <a:gd name="T3" fmla="*/ 0 h 26"/>
                <a:gd name="T4" fmla="*/ 23 w 14"/>
                <a:gd name="T5" fmla="*/ 2 h 26"/>
                <a:gd name="T6" fmla="*/ 25 w 14"/>
                <a:gd name="T7" fmla="*/ 3 h 26"/>
                <a:gd name="T8" fmla="*/ 31 w 14"/>
                <a:gd name="T9" fmla="*/ 5 h 26"/>
                <a:gd name="T10" fmla="*/ 31 w 14"/>
                <a:gd name="T11" fmla="*/ 24 h 26"/>
                <a:gd name="T12" fmla="*/ 33 w 14"/>
                <a:gd name="T13" fmla="*/ 30 h 26"/>
                <a:gd name="T14" fmla="*/ 33 w 14"/>
                <a:gd name="T15" fmla="*/ 37 h 26"/>
                <a:gd name="T16" fmla="*/ 35 w 14"/>
                <a:gd name="T17" fmla="*/ 46 h 26"/>
                <a:gd name="T18" fmla="*/ 33 w 14"/>
                <a:gd name="T19" fmla="*/ 54 h 26"/>
                <a:gd name="T20" fmla="*/ 33 w 14"/>
                <a:gd name="T21" fmla="*/ 62 h 26"/>
                <a:gd name="T22" fmla="*/ 31 w 14"/>
                <a:gd name="T23" fmla="*/ 67 h 26"/>
                <a:gd name="T24" fmla="*/ 27 w 14"/>
                <a:gd name="T25" fmla="*/ 72 h 26"/>
                <a:gd name="T26" fmla="*/ 25 w 14"/>
                <a:gd name="T27" fmla="*/ 72 h 26"/>
                <a:gd name="T28" fmla="*/ 21 w 14"/>
                <a:gd name="T29" fmla="*/ 72 h 26"/>
                <a:gd name="T30" fmla="*/ 4 w 14"/>
                <a:gd name="T31" fmla="*/ 67 h 26"/>
                <a:gd name="T32" fmla="*/ 1 w 14"/>
                <a:gd name="T33" fmla="*/ 62 h 26"/>
                <a:gd name="T34" fmla="*/ 0 w 14"/>
                <a:gd name="T35" fmla="*/ 54 h 26"/>
                <a:gd name="T36" fmla="*/ 0 w 14"/>
                <a:gd name="T37" fmla="*/ 43 h 26"/>
                <a:gd name="T38" fmla="*/ 0 w 14"/>
                <a:gd name="T39" fmla="*/ 34 h 26"/>
                <a:gd name="T40" fmla="*/ 0 w 14"/>
                <a:gd name="T41" fmla="*/ 30 h 26"/>
                <a:gd name="T42" fmla="*/ 0 w 14"/>
                <a:gd name="T43" fmla="*/ 22 h 26"/>
                <a:gd name="T44" fmla="*/ 0 w 14"/>
                <a:gd name="T45" fmla="*/ 4 h 26"/>
                <a:gd name="T46" fmla="*/ 1 w 14"/>
                <a:gd name="T47" fmla="*/ 2 h 26"/>
                <a:gd name="T48" fmla="*/ 4 w 14"/>
                <a:gd name="T49" fmla="*/ 0 h 26"/>
                <a:gd name="T50" fmla="*/ 4 w 14"/>
                <a:gd name="T51" fmla="*/ 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6"/>
                <a:gd name="T80" fmla="*/ 14 w 14"/>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6">
                  <a:moveTo>
                    <a:pt x="4" y="0"/>
                  </a:moveTo>
                  <a:lnTo>
                    <a:pt x="7" y="0"/>
                  </a:lnTo>
                  <a:lnTo>
                    <a:pt x="8" y="2"/>
                  </a:lnTo>
                  <a:lnTo>
                    <a:pt x="9" y="3"/>
                  </a:lnTo>
                  <a:lnTo>
                    <a:pt x="12" y="5"/>
                  </a:lnTo>
                  <a:lnTo>
                    <a:pt x="12" y="8"/>
                  </a:lnTo>
                  <a:lnTo>
                    <a:pt x="13" y="11"/>
                  </a:lnTo>
                  <a:lnTo>
                    <a:pt x="13" y="14"/>
                  </a:lnTo>
                  <a:lnTo>
                    <a:pt x="14" y="17"/>
                  </a:lnTo>
                  <a:lnTo>
                    <a:pt x="13" y="19"/>
                  </a:lnTo>
                  <a:lnTo>
                    <a:pt x="13" y="22"/>
                  </a:lnTo>
                  <a:lnTo>
                    <a:pt x="12" y="24"/>
                  </a:lnTo>
                  <a:lnTo>
                    <a:pt x="10" y="26"/>
                  </a:lnTo>
                  <a:lnTo>
                    <a:pt x="9" y="26"/>
                  </a:lnTo>
                  <a:lnTo>
                    <a:pt x="7" y="26"/>
                  </a:lnTo>
                  <a:lnTo>
                    <a:pt x="4" y="24"/>
                  </a:lnTo>
                  <a:lnTo>
                    <a:pt x="1" y="22"/>
                  </a:lnTo>
                  <a:lnTo>
                    <a:pt x="0" y="19"/>
                  </a:lnTo>
                  <a:lnTo>
                    <a:pt x="0" y="16"/>
                  </a:lnTo>
                  <a:lnTo>
                    <a:pt x="0" y="13"/>
                  </a:lnTo>
                  <a:lnTo>
                    <a:pt x="0" y="11"/>
                  </a:lnTo>
                  <a:lnTo>
                    <a:pt x="0" y="7"/>
                  </a:lnTo>
                  <a:lnTo>
                    <a:pt x="0" y="4"/>
                  </a:lnTo>
                  <a:lnTo>
                    <a:pt x="1" y="2"/>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8" name="Freeform 690">
              <a:extLst>
                <a:ext uri="{FF2B5EF4-FFF2-40B4-BE49-F238E27FC236}">
                  <a16:creationId xmlns:a16="http://schemas.microsoft.com/office/drawing/2014/main" id="{C085C10E-ADC4-A111-9D7A-831247652C5A}"/>
                </a:ext>
              </a:extLst>
            </p:cNvPr>
            <p:cNvSpPr>
              <a:spLocks/>
            </p:cNvSpPr>
            <p:nvPr/>
          </p:nvSpPr>
          <p:spPr bwMode="auto">
            <a:xfrm>
              <a:off x="4453" y="3423"/>
              <a:ext cx="18" cy="52"/>
            </a:xfrm>
            <a:custGeom>
              <a:avLst/>
              <a:gdLst>
                <a:gd name="T0" fmla="*/ 25 w 17"/>
                <a:gd name="T1" fmla="*/ 0 h 47"/>
                <a:gd name="T2" fmla="*/ 30 w 17"/>
                <a:gd name="T3" fmla="*/ 0 h 47"/>
                <a:gd name="T4" fmla="*/ 32 w 17"/>
                <a:gd name="T5" fmla="*/ 3 h 47"/>
                <a:gd name="T6" fmla="*/ 34 w 17"/>
                <a:gd name="T7" fmla="*/ 23 h 47"/>
                <a:gd name="T8" fmla="*/ 36 w 17"/>
                <a:gd name="T9" fmla="*/ 31 h 47"/>
                <a:gd name="T10" fmla="*/ 36 w 17"/>
                <a:gd name="T11" fmla="*/ 38 h 47"/>
                <a:gd name="T12" fmla="*/ 36 w 17"/>
                <a:gd name="T13" fmla="*/ 51 h 47"/>
                <a:gd name="T14" fmla="*/ 36 w 17"/>
                <a:gd name="T15" fmla="*/ 69 h 47"/>
                <a:gd name="T16" fmla="*/ 36 w 17"/>
                <a:gd name="T17" fmla="*/ 76 h 47"/>
                <a:gd name="T18" fmla="*/ 34 w 17"/>
                <a:gd name="T19" fmla="*/ 93 h 47"/>
                <a:gd name="T20" fmla="*/ 32 w 17"/>
                <a:gd name="T21" fmla="*/ 108 h 47"/>
                <a:gd name="T22" fmla="*/ 32 w 17"/>
                <a:gd name="T23" fmla="*/ 114 h 47"/>
                <a:gd name="T24" fmla="*/ 30 w 17"/>
                <a:gd name="T25" fmla="*/ 132 h 47"/>
                <a:gd name="T26" fmla="*/ 26 w 17"/>
                <a:gd name="T27" fmla="*/ 139 h 47"/>
                <a:gd name="T28" fmla="*/ 26 w 17"/>
                <a:gd name="T29" fmla="*/ 154 h 47"/>
                <a:gd name="T30" fmla="*/ 26 w 17"/>
                <a:gd name="T31" fmla="*/ 168 h 47"/>
                <a:gd name="T32" fmla="*/ 26 w 17"/>
                <a:gd name="T33" fmla="*/ 179 h 47"/>
                <a:gd name="T34" fmla="*/ 25 w 17"/>
                <a:gd name="T35" fmla="*/ 186 h 47"/>
                <a:gd name="T36" fmla="*/ 8 w 17"/>
                <a:gd name="T37" fmla="*/ 186 h 47"/>
                <a:gd name="T38" fmla="*/ 6 w 17"/>
                <a:gd name="T39" fmla="*/ 188 h 47"/>
                <a:gd name="T40" fmla="*/ 2 w 17"/>
                <a:gd name="T41" fmla="*/ 194 h 47"/>
                <a:gd name="T42" fmla="*/ 2 w 17"/>
                <a:gd name="T43" fmla="*/ 179 h 47"/>
                <a:gd name="T44" fmla="*/ 1 w 17"/>
                <a:gd name="T45" fmla="*/ 168 h 47"/>
                <a:gd name="T46" fmla="*/ 0 w 17"/>
                <a:gd name="T47" fmla="*/ 152 h 47"/>
                <a:gd name="T48" fmla="*/ 0 w 17"/>
                <a:gd name="T49" fmla="*/ 139 h 47"/>
                <a:gd name="T50" fmla="*/ 0 w 17"/>
                <a:gd name="T51" fmla="*/ 126 h 47"/>
                <a:gd name="T52" fmla="*/ 0 w 17"/>
                <a:gd name="T53" fmla="*/ 114 h 47"/>
                <a:gd name="T54" fmla="*/ 1 w 17"/>
                <a:gd name="T55" fmla="*/ 101 h 47"/>
                <a:gd name="T56" fmla="*/ 2 w 17"/>
                <a:gd name="T57" fmla="*/ 91 h 47"/>
                <a:gd name="T58" fmla="*/ 2 w 17"/>
                <a:gd name="T59" fmla="*/ 76 h 47"/>
                <a:gd name="T60" fmla="*/ 3 w 17"/>
                <a:gd name="T61" fmla="*/ 62 h 47"/>
                <a:gd name="T62" fmla="*/ 5 w 17"/>
                <a:gd name="T63" fmla="*/ 51 h 47"/>
                <a:gd name="T64" fmla="*/ 6 w 17"/>
                <a:gd name="T65" fmla="*/ 38 h 47"/>
                <a:gd name="T66" fmla="*/ 7 w 17"/>
                <a:gd name="T67" fmla="*/ 31 h 47"/>
                <a:gd name="T68" fmla="*/ 8 w 17"/>
                <a:gd name="T69" fmla="*/ 23 h 47"/>
                <a:gd name="T70" fmla="*/ 24 w 17"/>
                <a:gd name="T71" fmla="*/ 2 h 47"/>
                <a:gd name="T72" fmla="*/ 25 w 17"/>
                <a:gd name="T73" fmla="*/ 0 h 47"/>
                <a:gd name="T74" fmla="*/ 25 w 17"/>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
                <a:gd name="T115" fmla="*/ 0 h 47"/>
                <a:gd name="T116" fmla="*/ 17 w 17"/>
                <a:gd name="T117" fmla="*/ 47 h 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 h="47">
                  <a:moveTo>
                    <a:pt x="11" y="0"/>
                  </a:moveTo>
                  <a:lnTo>
                    <a:pt x="14" y="0"/>
                  </a:lnTo>
                  <a:lnTo>
                    <a:pt x="15" y="3"/>
                  </a:lnTo>
                  <a:lnTo>
                    <a:pt x="16" y="5"/>
                  </a:lnTo>
                  <a:lnTo>
                    <a:pt x="17" y="8"/>
                  </a:lnTo>
                  <a:lnTo>
                    <a:pt x="17" y="10"/>
                  </a:lnTo>
                  <a:lnTo>
                    <a:pt x="17" y="13"/>
                  </a:lnTo>
                  <a:lnTo>
                    <a:pt x="17" y="17"/>
                  </a:lnTo>
                  <a:lnTo>
                    <a:pt x="17" y="19"/>
                  </a:lnTo>
                  <a:lnTo>
                    <a:pt x="16" y="23"/>
                  </a:lnTo>
                  <a:lnTo>
                    <a:pt x="15" y="26"/>
                  </a:lnTo>
                  <a:lnTo>
                    <a:pt x="15" y="28"/>
                  </a:lnTo>
                  <a:lnTo>
                    <a:pt x="14" y="32"/>
                  </a:lnTo>
                  <a:lnTo>
                    <a:pt x="12" y="34"/>
                  </a:lnTo>
                  <a:lnTo>
                    <a:pt x="12" y="38"/>
                  </a:lnTo>
                  <a:lnTo>
                    <a:pt x="12" y="41"/>
                  </a:lnTo>
                  <a:lnTo>
                    <a:pt x="12" y="43"/>
                  </a:lnTo>
                  <a:lnTo>
                    <a:pt x="11" y="45"/>
                  </a:lnTo>
                  <a:lnTo>
                    <a:pt x="8" y="45"/>
                  </a:lnTo>
                  <a:lnTo>
                    <a:pt x="6" y="46"/>
                  </a:lnTo>
                  <a:lnTo>
                    <a:pt x="2" y="47"/>
                  </a:lnTo>
                  <a:lnTo>
                    <a:pt x="2" y="43"/>
                  </a:lnTo>
                  <a:lnTo>
                    <a:pt x="1" y="41"/>
                  </a:lnTo>
                  <a:lnTo>
                    <a:pt x="0" y="37"/>
                  </a:lnTo>
                  <a:lnTo>
                    <a:pt x="0" y="34"/>
                  </a:lnTo>
                  <a:lnTo>
                    <a:pt x="0" y="31"/>
                  </a:lnTo>
                  <a:lnTo>
                    <a:pt x="0" y="28"/>
                  </a:lnTo>
                  <a:lnTo>
                    <a:pt x="1" y="24"/>
                  </a:lnTo>
                  <a:lnTo>
                    <a:pt x="2" y="22"/>
                  </a:lnTo>
                  <a:lnTo>
                    <a:pt x="2" y="19"/>
                  </a:lnTo>
                  <a:lnTo>
                    <a:pt x="3" y="15"/>
                  </a:lnTo>
                  <a:lnTo>
                    <a:pt x="5" y="13"/>
                  </a:lnTo>
                  <a:lnTo>
                    <a:pt x="6" y="10"/>
                  </a:lnTo>
                  <a:lnTo>
                    <a:pt x="7" y="8"/>
                  </a:lnTo>
                  <a:lnTo>
                    <a:pt x="8" y="5"/>
                  </a:lnTo>
                  <a:lnTo>
                    <a:pt x="10" y="2"/>
                  </a:lnTo>
                  <a:lnTo>
                    <a:pt x="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59" name="Freeform 691">
              <a:extLst>
                <a:ext uri="{FF2B5EF4-FFF2-40B4-BE49-F238E27FC236}">
                  <a16:creationId xmlns:a16="http://schemas.microsoft.com/office/drawing/2014/main" id="{46022F4E-8BCF-9B49-64CB-F25524CA6FA1}"/>
                </a:ext>
              </a:extLst>
            </p:cNvPr>
            <p:cNvSpPr>
              <a:spLocks/>
            </p:cNvSpPr>
            <p:nvPr/>
          </p:nvSpPr>
          <p:spPr bwMode="auto">
            <a:xfrm>
              <a:off x="4815" y="3291"/>
              <a:ext cx="18" cy="27"/>
            </a:xfrm>
            <a:custGeom>
              <a:avLst/>
              <a:gdLst>
                <a:gd name="T0" fmla="*/ 33 w 16"/>
                <a:gd name="T1" fmla="*/ 0 h 25"/>
                <a:gd name="T2" fmla="*/ 37 w 16"/>
                <a:gd name="T3" fmla="*/ 0 h 25"/>
                <a:gd name="T4" fmla="*/ 42 w 16"/>
                <a:gd name="T5" fmla="*/ 1 h 25"/>
                <a:gd name="T6" fmla="*/ 54 w 16"/>
                <a:gd name="T7" fmla="*/ 2 h 25"/>
                <a:gd name="T8" fmla="*/ 61 w 16"/>
                <a:gd name="T9" fmla="*/ 5 h 25"/>
                <a:gd name="T10" fmla="*/ 69 w 16"/>
                <a:gd name="T11" fmla="*/ 23 h 25"/>
                <a:gd name="T12" fmla="*/ 77 w 16"/>
                <a:gd name="T13" fmla="*/ 29 h 25"/>
                <a:gd name="T14" fmla="*/ 77 w 16"/>
                <a:gd name="T15" fmla="*/ 33 h 25"/>
                <a:gd name="T16" fmla="*/ 83 w 16"/>
                <a:gd name="T17" fmla="*/ 45 h 25"/>
                <a:gd name="T18" fmla="*/ 83 w 16"/>
                <a:gd name="T19" fmla="*/ 57 h 25"/>
                <a:gd name="T20" fmla="*/ 83 w 16"/>
                <a:gd name="T21" fmla="*/ 60 h 25"/>
                <a:gd name="T22" fmla="*/ 83 w 16"/>
                <a:gd name="T23" fmla="*/ 65 h 25"/>
                <a:gd name="T24" fmla="*/ 77 w 16"/>
                <a:gd name="T25" fmla="*/ 70 h 25"/>
                <a:gd name="T26" fmla="*/ 69 w 16"/>
                <a:gd name="T27" fmla="*/ 70 h 25"/>
                <a:gd name="T28" fmla="*/ 54 w 16"/>
                <a:gd name="T29" fmla="*/ 72 h 25"/>
                <a:gd name="T30" fmla="*/ 42 w 16"/>
                <a:gd name="T31" fmla="*/ 70 h 25"/>
                <a:gd name="T32" fmla="*/ 33 w 16"/>
                <a:gd name="T33" fmla="*/ 65 h 25"/>
                <a:gd name="T34" fmla="*/ 26 w 16"/>
                <a:gd name="T35" fmla="*/ 60 h 25"/>
                <a:gd name="T36" fmla="*/ 3 w 16"/>
                <a:gd name="T37" fmla="*/ 49 h 25"/>
                <a:gd name="T38" fmla="*/ 2 w 16"/>
                <a:gd name="T39" fmla="*/ 39 h 25"/>
                <a:gd name="T40" fmla="*/ 0 w 16"/>
                <a:gd name="T41" fmla="*/ 29 h 25"/>
                <a:gd name="T42" fmla="*/ 0 w 16"/>
                <a:gd name="T43" fmla="*/ 6 h 25"/>
                <a:gd name="T44" fmla="*/ 0 w 16"/>
                <a:gd name="T45" fmla="*/ 3 h 25"/>
                <a:gd name="T46" fmla="*/ 2 w 16"/>
                <a:gd name="T47" fmla="*/ 1 h 25"/>
                <a:gd name="T48" fmla="*/ 33 w 16"/>
                <a:gd name="T49" fmla="*/ 0 h 25"/>
                <a:gd name="T50" fmla="*/ 33 w 16"/>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25"/>
                <a:gd name="T80" fmla="*/ 16 w 16"/>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25">
                  <a:moveTo>
                    <a:pt x="6" y="0"/>
                  </a:moveTo>
                  <a:lnTo>
                    <a:pt x="7" y="0"/>
                  </a:lnTo>
                  <a:lnTo>
                    <a:pt x="8" y="1"/>
                  </a:lnTo>
                  <a:lnTo>
                    <a:pt x="11" y="2"/>
                  </a:lnTo>
                  <a:lnTo>
                    <a:pt x="12" y="5"/>
                  </a:lnTo>
                  <a:lnTo>
                    <a:pt x="13" y="7"/>
                  </a:lnTo>
                  <a:lnTo>
                    <a:pt x="14" y="10"/>
                  </a:lnTo>
                  <a:lnTo>
                    <a:pt x="14" y="12"/>
                  </a:lnTo>
                  <a:lnTo>
                    <a:pt x="16" y="16"/>
                  </a:lnTo>
                  <a:lnTo>
                    <a:pt x="16" y="19"/>
                  </a:lnTo>
                  <a:lnTo>
                    <a:pt x="16" y="20"/>
                  </a:lnTo>
                  <a:lnTo>
                    <a:pt x="16" y="22"/>
                  </a:lnTo>
                  <a:lnTo>
                    <a:pt x="14" y="24"/>
                  </a:lnTo>
                  <a:lnTo>
                    <a:pt x="13" y="24"/>
                  </a:lnTo>
                  <a:lnTo>
                    <a:pt x="11" y="25"/>
                  </a:lnTo>
                  <a:lnTo>
                    <a:pt x="8" y="24"/>
                  </a:lnTo>
                  <a:lnTo>
                    <a:pt x="6" y="22"/>
                  </a:lnTo>
                  <a:lnTo>
                    <a:pt x="4" y="20"/>
                  </a:lnTo>
                  <a:lnTo>
                    <a:pt x="3" y="17"/>
                  </a:lnTo>
                  <a:lnTo>
                    <a:pt x="2" y="14"/>
                  </a:lnTo>
                  <a:lnTo>
                    <a:pt x="0" y="10"/>
                  </a:lnTo>
                  <a:lnTo>
                    <a:pt x="0" y="6"/>
                  </a:lnTo>
                  <a:lnTo>
                    <a:pt x="0" y="3"/>
                  </a:lnTo>
                  <a:lnTo>
                    <a:pt x="2" y="1"/>
                  </a:lnTo>
                  <a:lnTo>
                    <a:pt x="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0" name="Freeform 692">
              <a:extLst>
                <a:ext uri="{FF2B5EF4-FFF2-40B4-BE49-F238E27FC236}">
                  <a16:creationId xmlns:a16="http://schemas.microsoft.com/office/drawing/2014/main" id="{14D57680-6468-5249-5C48-5836F32E01D9}"/>
                </a:ext>
              </a:extLst>
            </p:cNvPr>
            <p:cNvSpPr>
              <a:spLocks/>
            </p:cNvSpPr>
            <p:nvPr/>
          </p:nvSpPr>
          <p:spPr bwMode="auto">
            <a:xfrm>
              <a:off x="4825" y="3322"/>
              <a:ext cx="43" cy="47"/>
            </a:xfrm>
            <a:custGeom>
              <a:avLst/>
              <a:gdLst>
                <a:gd name="T0" fmla="*/ 5 w 40"/>
                <a:gd name="T1" fmla="*/ 0 h 43"/>
                <a:gd name="T2" fmla="*/ 5 w 40"/>
                <a:gd name="T3" fmla="*/ 2 h 43"/>
                <a:gd name="T4" fmla="*/ 24 w 40"/>
                <a:gd name="T5" fmla="*/ 3 h 43"/>
                <a:gd name="T6" fmla="*/ 26 w 40"/>
                <a:gd name="T7" fmla="*/ 23 h 43"/>
                <a:gd name="T8" fmla="*/ 32 w 40"/>
                <a:gd name="T9" fmla="*/ 30 h 43"/>
                <a:gd name="T10" fmla="*/ 34 w 40"/>
                <a:gd name="T11" fmla="*/ 36 h 43"/>
                <a:gd name="T12" fmla="*/ 40 w 40"/>
                <a:gd name="T13" fmla="*/ 47 h 43"/>
                <a:gd name="T14" fmla="*/ 49 w 40"/>
                <a:gd name="T15" fmla="*/ 56 h 43"/>
                <a:gd name="T16" fmla="*/ 53 w 40"/>
                <a:gd name="T17" fmla="*/ 67 h 43"/>
                <a:gd name="T18" fmla="*/ 61 w 40"/>
                <a:gd name="T19" fmla="*/ 68 h 43"/>
                <a:gd name="T20" fmla="*/ 66 w 40"/>
                <a:gd name="T21" fmla="*/ 81 h 43"/>
                <a:gd name="T22" fmla="*/ 73 w 40"/>
                <a:gd name="T23" fmla="*/ 89 h 43"/>
                <a:gd name="T24" fmla="*/ 78 w 40"/>
                <a:gd name="T25" fmla="*/ 103 h 43"/>
                <a:gd name="T26" fmla="*/ 84 w 40"/>
                <a:gd name="T27" fmla="*/ 106 h 43"/>
                <a:gd name="T28" fmla="*/ 90 w 40"/>
                <a:gd name="T29" fmla="*/ 116 h 43"/>
                <a:gd name="T30" fmla="*/ 101 w 40"/>
                <a:gd name="T31" fmla="*/ 125 h 43"/>
                <a:gd name="T32" fmla="*/ 110 w 40"/>
                <a:gd name="T33" fmla="*/ 137 h 43"/>
                <a:gd name="T34" fmla="*/ 102 w 40"/>
                <a:gd name="T35" fmla="*/ 137 h 43"/>
                <a:gd name="T36" fmla="*/ 101 w 40"/>
                <a:gd name="T37" fmla="*/ 139 h 43"/>
                <a:gd name="T38" fmla="*/ 90 w 40"/>
                <a:gd name="T39" fmla="*/ 143 h 43"/>
                <a:gd name="T40" fmla="*/ 84 w 40"/>
                <a:gd name="T41" fmla="*/ 150 h 43"/>
                <a:gd name="T42" fmla="*/ 73 w 40"/>
                <a:gd name="T43" fmla="*/ 143 h 43"/>
                <a:gd name="T44" fmla="*/ 66 w 40"/>
                <a:gd name="T45" fmla="*/ 139 h 43"/>
                <a:gd name="T46" fmla="*/ 59 w 40"/>
                <a:gd name="T47" fmla="*/ 136 h 43"/>
                <a:gd name="T48" fmla="*/ 49 w 40"/>
                <a:gd name="T49" fmla="*/ 125 h 43"/>
                <a:gd name="T50" fmla="*/ 37 w 40"/>
                <a:gd name="T51" fmla="*/ 116 h 43"/>
                <a:gd name="T52" fmla="*/ 28 w 40"/>
                <a:gd name="T53" fmla="*/ 106 h 43"/>
                <a:gd name="T54" fmla="*/ 24 w 40"/>
                <a:gd name="T55" fmla="*/ 103 h 43"/>
                <a:gd name="T56" fmla="*/ 22 w 40"/>
                <a:gd name="T57" fmla="*/ 89 h 43"/>
                <a:gd name="T58" fmla="*/ 4 w 40"/>
                <a:gd name="T59" fmla="*/ 74 h 43"/>
                <a:gd name="T60" fmla="*/ 2 w 40"/>
                <a:gd name="T61" fmla="*/ 67 h 43"/>
                <a:gd name="T62" fmla="*/ 2 w 40"/>
                <a:gd name="T63" fmla="*/ 56 h 43"/>
                <a:gd name="T64" fmla="*/ 0 w 40"/>
                <a:gd name="T65" fmla="*/ 39 h 43"/>
                <a:gd name="T66" fmla="*/ 0 w 40"/>
                <a:gd name="T67" fmla="*/ 30 h 43"/>
                <a:gd name="T68" fmla="*/ 2 w 40"/>
                <a:gd name="T69" fmla="*/ 23 h 43"/>
                <a:gd name="T70" fmla="*/ 2 w 40"/>
                <a:gd name="T71" fmla="*/ 2 h 43"/>
                <a:gd name="T72" fmla="*/ 5 w 40"/>
                <a:gd name="T73" fmla="*/ 0 h 43"/>
                <a:gd name="T74" fmla="*/ 5 w 40"/>
                <a:gd name="T75" fmla="*/ 0 h 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
                <a:gd name="T115" fmla="*/ 0 h 43"/>
                <a:gd name="T116" fmla="*/ 40 w 40"/>
                <a:gd name="T117" fmla="*/ 43 h 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 h="43">
                  <a:moveTo>
                    <a:pt x="5" y="0"/>
                  </a:moveTo>
                  <a:lnTo>
                    <a:pt x="5" y="2"/>
                  </a:lnTo>
                  <a:lnTo>
                    <a:pt x="8" y="3"/>
                  </a:lnTo>
                  <a:lnTo>
                    <a:pt x="9" y="6"/>
                  </a:lnTo>
                  <a:lnTo>
                    <a:pt x="12" y="9"/>
                  </a:lnTo>
                  <a:lnTo>
                    <a:pt x="13" y="11"/>
                  </a:lnTo>
                  <a:lnTo>
                    <a:pt x="15" y="14"/>
                  </a:lnTo>
                  <a:lnTo>
                    <a:pt x="18" y="16"/>
                  </a:lnTo>
                  <a:lnTo>
                    <a:pt x="19" y="19"/>
                  </a:lnTo>
                  <a:lnTo>
                    <a:pt x="22" y="20"/>
                  </a:lnTo>
                  <a:lnTo>
                    <a:pt x="24" y="24"/>
                  </a:lnTo>
                  <a:lnTo>
                    <a:pt x="27" y="26"/>
                  </a:lnTo>
                  <a:lnTo>
                    <a:pt x="29" y="29"/>
                  </a:lnTo>
                  <a:lnTo>
                    <a:pt x="31" y="31"/>
                  </a:lnTo>
                  <a:lnTo>
                    <a:pt x="33" y="34"/>
                  </a:lnTo>
                  <a:lnTo>
                    <a:pt x="36" y="36"/>
                  </a:lnTo>
                  <a:lnTo>
                    <a:pt x="40" y="39"/>
                  </a:lnTo>
                  <a:lnTo>
                    <a:pt x="37" y="39"/>
                  </a:lnTo>
                  <a:lnTo>
                    <a:pt x="36" y="40"/>
                  </a:lnTo>
                  <a:lnTo>
                    <a:pt x="33" y="41"/>
                  </a:lnTo>
                  <a:lnTo>
                    <a:pt x="31" y="43"/>
                  </a:lnTo>
                  <a:lnTo>
                    <a:pt x="27" y="41"/>
                  </a:lnTo>
                  <a:lnTo>
                    <a:pt x="24" y="40"/>
                  </a:lnTo>
                  <a:lnTo>
                    <a:pt x="21" y="38"/>
                  </a:lnTo>
                  <a:lnTo>
                    <a:pt x="18" y="36"/>
                  </a:lnTo>
                  <a:lnTo>
                    <a:pt x="14" y="34"/>
                  </a:lnTo>
                  <a:lnTo>
                    <a:pt x="10" y="31"/>
                  </a:lnTo>
                  <a:lnTo>
                    <a:pt x="8" y="29"/>
                  </a:lnTo>
                  <a:lnTo>
                    <a:pt x="7" y="26"/>
                  </a:lnTo>
                  <a:lnTo>
                    <a:pt x="4" y="22"/>
                  </a:lnTo>
                  <a:lnTo>
                    <a:pt x="2" y="19"/>
                  </a:lnTo>
                  <a:lnTo>
                    <a:pt x="2" y="16"/>
                  </a:lnTo>
                  <a:lnTo>
                    <a:pt x="0" y="12"/>
                  </a:lnTo>
                  <a:lnTo>
                    <a:pt x="0" y="9"/>
                  </a:lnTo>
                  <a:lnTo>
                    <a:pt x="2" y="6"/>
                  </a:lnTo>
                  <a:lnTo>
                    <a:pt x="2" y="2"/>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1" name="Freeform 693">
              <a:extLst>
                <a:ext uri="{FF2B5EF4-FFF2-40B4-BE49-F238E27FC236}">
                  <a16:creationId xmlns:a16="http://schemas.microsoft.com/office/drawing/2014/main" id="{79DC1627-8C15-4525-6C65-818814B88084}"/>
                </a:ext>
              </a:extLst>
            </p:cNvPr>
            <p:cNvSpPr>
              <a:spLocks/>
            </p:cNvSpPr>
            <p:nvPr/>
          </p:nvSpPr>
          <p:spPr bwMode="auto">
            <a:xfrm>
              <a:off x="4860" y="3375"/>
              <a:ext cx="91" cy="182"/>
            </a:xfrm>
            <a:custGeom>
              <a:avLst/>
              <a:gdLst>
                <a:gd name="T0" fmla="*/ 28 w 85"/>
                <a:gd name="T1" fmla="*/ 2 h 168"/>
                <a:gd name="T2" fmla="*/ 60 w 85"/>
                <a:gd name="T3" fmla="*/ 4 h 168"/>
                <a:gd name="T4" fmla="*/ 69 w 85"/>
                <a:gd name="T5" fmla="*/ 28 h 168"/>
                <a:gd name="T6" fmla="*/ 72 w 85"/>
                <a:gd name="T7" fmla="*/ 42 h 168"/>
                <a:gd name="T8" fmla="*/ 85 w 85"/>
                <a:gd name="T9" fmla="*/ 50 h 168"/>
                <a:gd name="T10" fmla="*/ 100 w 85"/>
                <a:gd name="T11" fmla="*/ 70 h 168"/>
                <a:gd name="T12" fmla="*/ 104 w 85"/>
                <a:gd name="T13" fmla="*/ 102 h 168"/>
                <a:gd name="T14" fmla="*/ 108 w 85"/>
                <a:gd name="T15" fmla="*/ 132 h 168"/>
                <a:gd name="T16" fmla="*/ 119 w 85"/>
                <a:gd name="T17" fmla="*/ 164 h 168"/>
                <a:gd name="T18" fmla="*/ 133 w 85"/>
                <a:gd name="T19" fmla="*/ 193 h 168"/>
                <a:gd name="T20" fmla="*/ 137 w 85"/>
                <a:gd name="T21" fmla="*/ 225 h 168"/>
                <a:gd name="T22" fmla="*/ 146 w 85"/>
                <a:gd name="T23" fmla="*/ 250 h 168"/>
                <a:gd name="T24" fmla="*/ 152 w 85"/>
                <a:gd name="T25" fmla="*/ 286 h 168"/>
                <a:gd name="T26" fmla="*/ 167 w 85"/>
                <a:gd name="T27" fmla="*/ 313 h 168"/>
                <a:gd name="T28" fmla="*/ 185 w 85"/>
                <a:gd name="T29" fmla="*/ 343 h 168"/>
                <a:gd name="T30" fmla="*/ 193 w 85"/>
                <a:gd name="T31" fmla="*/ 372 h 168"/>
                <a:gd name="T32" fmla="*/ 204 w 85"/>
                <a:gd name="T33" fmla="*/ 403 h 168"/>
                <a:gd name="T34" fmla="*/ 214 w 85"/>
                <a:gd name="T35" fmla="*/ 433 h 168"/>
                <a:gd name="T36" fmla="*/ 221 w 85"/>
                <a:gd name="T37" fmla="*/ 467 h 168"/>
                <a:gd name="T38" fmla="*/ 221 w 85"/>
                <a:gd name="T39" fmla="*/ 502 h 168"/>
                <a:gd name="T40" fmla="*/ 204 w 85"/>
                <a:gd name="T41" fmla="*/ 503 h 168"/>
                <a:gd name="T42" fmla="*/ 187 w 85"/>
                <a:gd name="T43" fmla="*/ 490 h 168"/>
                <a:gd name="T44" fmla="*/ 178 w 85"/>
                <a:gd name="T45" fmla="*/ 469 h 168"/>
                <a:gd name="T46" fmla="*/ 162 w 85"/>
                <a:gd name="T47" fmla="*/ 440 h 168"/>
                <a:gd name="T48" fmla="*/ 147 w 85"/>
                <a:gd name="T49" fmla="*/ 414 h 168"/>
                <a:gd name="T50" fmla="*/ 133 w 85"/>
                <a:gd name="T51" fmla="*/ 382 h 168"/>
                <a:gd name="T52" fmla="*/ 123 w 85"/>
                <a:gd name="T53" fmla="*/ 369 h 168"/>
                <a:gd name="T54" fmla="*/ 115 w 85"/>
                <a:gd name="T55" fmla="*/ 347 h 168"/>
                <a:gd name="T56" fmla="*/ 104 w 85"/>
                <a:gd name="T57" fmla="*/ 326 h 168"/>
                <a:gd name="T58" fmla="*/ 100 w 85"/>
                <a:gd name="T59" fmla="*/ 310 h 168"/>
                <a:gd name="T60" fmla="*/ 100 w 85"/>
                <a:gd name="T61" fmla="*/ 287 h 168"/>
                <a:gd name="T62" fmla="*/ 108 w 85"/>
                <a:gd name="T63" fmla="*/ 265 h 168"/>
                <a:gd name="T64" fmla="*/ 111 w 85"/>
                <a:gd name="T65" fmla="*/ 245 h 168"/>
                <a:gd name="T66" fmla="*/ 108 w 85"/>
                <a:gd name="T67" fmla="*/ 225 h 168"/>
                <a:gd name="T68" fmla="*/ 100 w 85"/>
                <a:gd name="T69" fmla="*/ 196 h 168"/>
                <a:gd name="T70" fmla="*/ 85 w 85"/>
                <a:gd name="T71" fmla="*/ 179 h 168"/>
                <a:gd name="T72" fmla="*/ 74 w 85"/>
                <a:gd name="T73" fmla="*/ 193 h 168"/>
                <a:gd name="T74" fmla="*/ 63 w 85"/>
                <a:gd name="T75" fmla="*/ 194 h 168"/>
                <a:gd name="T76" fmla="*/ 45 w 85"/>
                <a:gd name="T77" fmla="*/ 165 h 168"/>
                <a:gd name="T78" fmla="*/ 60 w 85"/>
                <a:gd name="T79" fmla="*/ 163 h 168"/>
                <a:gd name="T80" fmla="*/ 74 w 85"/>
                <a:gd name="T81" fmla="*/ 163 h 168"/>
                <a:gd name="T82" fmla="*/ 69 w 85"/>
                <a:gd name="T83" fmla="*/ 132 h 168"/>
                <a:gd name="T84" fmla="*/ 51 w 85"/>
                <a:gd name="T85" fmla="*/ 118 h 168"/>
                <a:gd name="T86" fmla="*/ 28 w 85"/>
                <a:gd name="T87" fmla="*/ 109 h 168"/>
                <a:gd name="T88" fmla="*/ 6 w 85"/>
                <a:gd name="T89" fmla="*/ 104 h 168"/>
                <a:gd name="T90" fmla="*/ 22 w 85"/>
                <a:gd name="T91" fmla="*/ 85 h 168"/>
                <a:gd name="T92" fmla="*/ 6 w 85"/>
                <a:gd name="T93" fmla="*/ 60 h 168"/>
                <a:gd name="T94" fmla="*/ 0 w 85"/>
                <a:gd name="T95" fmla="*/ 28 h 168"/>
                <a:gd name="T96" fmla="*/ 1 w 85"/>
                <a:gd name="T97" fmla="*/ 2 h 168"/>
                <a:gd name="T98" fmla="*/ 5 w 85"/>
                <a:gd name="T99" fmla="*/ 0 h 1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
                <a:gd name="T151" fmla="*/ 0 h 168"/>
                <a:gd name="T152" fmla="*/ 85 w 85"/>
                <a:gd name="T153" fmla="*/ 168 h 1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 h="168">
                  <a:moveTo>
                    <a:pt x="5" y="0"/>
                  </a:moveTo>
                  <a:lnTo>
                    <a:pt x="8" y="1"/>
                  </a:lnTo>
                  <a:lnTo>
                    <a:pt x="11" y="2"/>
                  </a:lnTo>
                  <a:lnTo>
                    <a:pt x="16" y="2"/>
                  </a:lnTo>
                  <a:lnTo>
                    <a:pt x="20" y="2"/>
                  </a:lnTo>
                  <a:lnTo>
                    <a:pt x="23" y="4"/>
                  </a:lnTo>
                  <a:lnTo>
                    <a:pt x="25" y="5"/>
                  </a:lnTo>
                  <a:lnTo>
                    <a:pt x="25" y="6"/>
                  </a:lnTo>
                  <a:lnTo>
                    <a:pt x="27" y="9"/>
                  </a:lnTo>
                  <a:lnTo>
                    <a:pt x="27" y="11"/>
                  </a:lnTo>
                  <a:lnTo>
                    <a:pt x="27" y="14"/>
                  </a:lnTo>
                  <a:lnTo>
                    <a:pt x="28" y="14"/>
                  </a:lnTo>
                  <a:lnTo>
                    <a:pt x="30" y="14"/>
                  </a:lnTo>
                  <a:lnTo>
                    <a:pt x="32" y="15"/>
                  </a:lnTo>
                  <a:lnTo>
                    <a:pt x="33" y="16"/>
                  </a:lnTo>
                  <a:lnTo>
                    <a:pt x="35" y="17"/>
                  </a:lnTo>
                  <a:lnTo>
                    <a:pt x="38" y="20"/>
                  </a:lnTo>
                  <a:lnTo>
                    <a:pt x="38" y="23"/>
                  </a:lnTo>
                  <a:lnTo>
                    <a:pt x="39" y="25"/>
                  </a:lnTo>
                  <a:lnTo>
                    <a:pt x="40" y="29"/>
                  </a:lnTo>
                  <a:lnTo>
                    <a:pt x="40" y="33"/>
                  </a:lnTo>
                  <a:lnTo>
                    <a:pt x="40" y="36"/>
                  </a:lnTo>
                  <a:lnTo>
                    <a:pt x="42" y="39"/>
                  </a:lnTo>
                  <a:lnTo>
                    <a:pt x="42" y="43"/>
                  </a:lnTo>
                  <a:lnTo>
                    <a:pt x="42" y="47"/>
                  </a:lnTo>
                  <a:lnTo>
                    <a:pt x="43" y="50"/>
                  </a:lnTo>
                  <a:lnTo>
                    <a:pt x="46" y="53"/>
                  </a:lnTo>
                  <a:lnTo>
                    <a:pt x="47" y="55"/>
                  </a:lnTo>
                  <a:lnTo>
                    <a:pt x="51" y="59"/>
                  </a:lnTo>
                  <a:lnTo>
                    <a:pt x="51" y="62"/>
                  </a:lnTo>
                  <a:lnTo>
                    <a:pt x="51" y="66"/>
                  </a:lnTo>
                  <a:lnTo>
                    <a:pt x="52" y="68"/>
                  </a:lnTo>
                  <a:lnTo>
                    <a:pt x="53" y="72"/>
                  </a:lnTo>
                  <a:lnTo>
                    <a:pt x="53" y="76"/>
                  </a:lnTo>
                  <a:lnTo>
                    <a:pt x="54" y="78"/>
                  </a:lnTo>
                  <a:lnTo>
                    <a:pt x="56" y="82"/>
                  </a:lnTo>
                  <a:lnTo>
                    <a:pt x="58" y="86"/>
                  </a:lnTo>
                  <a:lnTo>
                    <a:pt x="59" y="88"/>
                  </a:lnTo>
                  <a:lnTo>
                    <a:pt x="59" y="92"/>
                  </a:lnTo>
                  <a:lnTo>
                    <a:pt x="62" y="95"/>
                  </a:lnTo>
                  <a:lnTo>
                    <a:pt x="63" y="98"/>
                  </a:lnTo>
                  <a:lnTo>
                    <a:pt x="64" y="102"/>
                  </a:lnTo>
                  <a:lnTo>
                    <a:pt x="67" y="105"/>
                  </a:lnTo>
                  <a:lnTo>
                    <a:pt x="68" y="109"/>
                  </a:lnTo>
                  <a:lnTo>
                    <a:pt x="71" y="112"/>
                  </a:lnTo>
                  <a:lnTo>
                    <a:pt x="72" y="115"/>
                  </a:lnTo>
                  <a:lnTo>
                    <a:pt x="73" y="119"/>
                  </a:lnTo>
                  <a:lnTo>
                    <a:pt x="75" y="121"/>
                  </a:lnTo>
                  <a:lnTo>
                    <a:pt x="77" y="125"/>
                  </a:lnTo>
                  <a:lnTo>
                    <a:pt x="77" y="128"/>
                  </a:lnTo>
                  <a:lnTo>
                    <a:pt x="78" y="131"/>
                  </a:lnTo>
                  <a:lnTo>
                    <a:pt x="80" y="135"/>
                  </a:lnTo>
                  <a:lnTo>
                    <a:pt x="81" y="138"/>
                  </a:lnTo>
                  <a:lnTo>
                    <a:pt x="82" y="141"/>
                  </a:lnTo>
                  <a:lnTo>
                    <a:pt x="83" y="145"/>
                  </a:lnTo>
                  <a:lnTo>
                    <a:pt x="83" y="149"/>
                  </a:lnTo>
                  <a:lnTo>
                    <a:pt x="85" y="152"/>
                  </a:lnTo>
                  <a:lnTo>
                    <a:pt x="85" y="155"/>
                  </a:lnTo>
                  <a:lnTo>
                    <a:pt x="85" y="159"/>
                  </a:lnTo>
                  <a:lnTo>
                    <a:pt x="85" y="163"/>
                  </a:lnTo>
                  <a:lnTo>
                    <a:pt x="85" y="168"/>
                  </a:lnTo>
                  <a:lnTo>
                    <a:pt x="81" y="165"/>
                  </a:lnTo>
                  <a:lnTo>
                    <a:pt x="78" y="164"/>
                  </a:lnTo>
                  <a:lnTo>
                    <a:pt x="76" y="163"/>
                  </a:lnTo>
                  <a:lnTo>
                    <a:pt x="75" y="163"/>
                  </a:lnTo>
                  <a:lnTo>
                    <a:pt x="72" y="160"/>
                  </a:lnTo>
                  <a:lnTo>
                    <a:pt x="71" y="158"/>
                  </a:lnTo>
                  <a:lnTo>
                    <a:pt x="70" y="155"/>
                  </a:lnTo>
                  <a:lnTo>
                    <a:pt x="68" y="153"/>
                  </a:lnTo>
                  <a:lnTo>
                    <a:pt x="66" y="149"/>
                  </a:lnTo>
                  <a:lnTo>
                    <a:pt x="63" y="145"/>
                  </a:lnTo>
                  <a:lnTo>
                    <a:pt x="62" y="143"/>
                  </a:lnTo>
                  <a:lnTo>
                    <a:pt x="59" y="140"/>
                  </a:lnTo>
                  <a:lnTo>
                    <a:pt x="58" y="139"/>
                  </a:lnTo>
                  <a:lnTo>
                    <a:pt x="57" y="136"/>
                  </a:lnTo>
                  <a:lnTo>
                    <a:pt x="54" y="133"/>
                  </a:lnTo>
                  <a:lnTo>
                    <a:pt x="52" y="129"/>
                  </a:lnTo>
                  <a:lnTo>
                    <a:pt x="51" y="126"/>
                  </a:lnTo>
                  <a:lnTo>
                    <a:pt x="49" y="124"/>
                  </a:lnTo>
                  <a:lnTo>
                    <a:pt x="48" y="121"/>
                  </a:lnTo>
                  <a:lnTo>
                    <a:pt x="47" y="120"/>
                  </a:lnTo>
                  <a:lnTo>
                    <a:pt x="46" y="117"/>
                  </a:lnTo>
                  <a:lnTo>
                    <a:pt x="44" y="116"/>
                  </a:lnTo>
                  <a:lnTo>
                    <a:pt x="44" y="114"/>
                  </a:lnTo>
                  <a:lnTo>
                    <a:pt x="43" y="111"/>
                  </a:lnTo>
                  <a:lnTo>
                    <a:pt x="42" y="109"/>
                  </a:lnTo>
                  <a:lnTo>
                    <a:pt x="40" y="107"/>
                  </a:lnTo>
                  <a:lnTo>
                    <a:pt x="40" y="105"/>
                  </a:lnTo>
                  <a:lnTo>
                    <a:pt x="39" y="102"/>
                  </a:lnTo>
                  <a:lnTo>
                    <a:pt x="38" y="100"/>
                  </a:lnTo>
                  <a:lnTo>
                    <a:pt x="38" y="97"/>
                  </a:lnTo>
                  <a:lnTo>
                    <a:pt x="38" y="95"/>
                  </a:lnTo>
                  <a:lnTo>
                    <a:pt x="38" y="93"/>
                  </a:lnTo>
                  <a:lnTo>
                    <a:pt x="39" y="91"/>
                  </a:lnTo>
                  <a:lnTo>
                    <a:pt x="42" y="88"/>
                  </a:lnTo>
                  <a:lnTo>
                    <a:pt x="42" y="86"/>
                  </a:lnTo>
                  <a:lnTo>
                    <a:pt x="43" y="84"/>
                  </a:lnTo>
                  <a:lnTo>
                    <a:pt x="43" y="82"/>
                  </a:lnTo>
                  <a:lnTo>
                    <a:pt x="43" y="79"/>
                  </a:lnTo>
                  <a:lnTo>
                    <a:pt x="43" y="77"/>
                  </a:lnTo>
                  <a:lnTo>
                    <a:pt x="43" y="74"/>
                  </a:lnTo>
                  <a:lnTo>
                    <a:pt x="42" y="72"/>
                  </a:lnTo>
                  <a:lnTo>
                    <a:pt x="40" y="69"/>
                  </a:lnTo>
                  <a:lnTo>
                    <a:pt x="39" y="67"/>
                  </a:lnTo>
                  <a:lnTo>
                    <a:pt x="38" y="64"/>
                  </a:lnTo>
                  <a:lnTo>
                    <a:pt x="35" y="62"/>
                  </a:lnTo>
                  <a:lnTo>
                    <a:pt x="34" y="59"/>
                  </a:lnTo>
                  <a:lnTo>
                    <a:pt x="33" y="58"/>
                  </a:lnTo>
                  <a:lnTo>
                    <a:pt x="32" y="55"/>
                  </a:lnTo>
                  <a:lnTo>
                    <a:pt x="30" y="59"/>
                  </a:lnTo>
                  <a:lnTo>
                    <a:pt x="29" y="62"/>
                  </a:lnTo>
                  <a:lnTo>
                    <a:pt x="29" y="63"/>
                  </a:lnTo>
                  <a:lnTo>
                    <a:pt x="28" y="64"/>
                  </a:lnTo>
                  <a:lnTo>
                    <a:pt x="24" y="63"/>
                  </a:lnTo>
                  <a:lnTo>
                    <a:pt x="20" y="60"/>
                  </a:lnTo>
                  <a:lnTo>
                    <a:pt x="18" y="58"/>
                  </a:lnTo>
                  <a:lnTo>
                    <a:pt x="18" y="54"/>
                  </a:lnTo>
                  <a:lnTo>
                    <a:pt x="18" y="53"/>
                  </a:lnTo>
                  <a:lnTo>
                    <a:pt x="20" y="53"/>
                  </a:lnTo>
                  <a:lnTo>
                    <a:pt x="23" y="52"/>
                  </a:lnTo>
                  <a:lnTo>
                    <a:pt x="27" y="53"/>
                  </a:lnTo>
                  <a:lnTo>
                    <a:pt x="28" y="52"/>
                  </a:lnTo>
                  <a:lnTo>
                    <a:pt x="29" y="52"/>
                  </a:lnTo>
                  <a:lnTo>
                    <a:pt x="29" y="48"/>
                  </a:lnTo>
                  <a:lnTo>
                    <a:pt x="28" y="45"/>
                  </a:lnTo>
                  <a:lnTo>
                    <a:pt x="27" y="43"/>
                  </a:lnTo>
                  <a:lnTo>
                    <a:pt x="25" y="41"/>
                  </a:lnTo>
                  <a:lnTo>
                    <a:pt x="23" y="40"/>
                  </a:lnTo>
                  <a:lnTo>
                    <a:pt x="20" y="39"/>
                  </a:lnTo>
                  <a:lnTo>
                    <a:pt x="16" y="38"/>
                  </a:lnTo>
                  <a:lnTo>
                    <a:pt x="15" y="38"/>
                  </a:lnTo>
                  <a:lnTo>
                    <a:pt x="11" y="36"/>
                  </a:lnTo>
                  <a:lnTo>
                    <a:pt x="9" y="36"/>
                  </a:lnTo>
                  <a:lnTo>
                    <a:pt x="8" y="35"/>
                  </a:lnTo>
                  <a:lnTo>
                    <a:pt x="6" y="34"/>
                  </a:lnTo>
                  <a:lnTo>
                    <a:pt x="6" y="33"/>
                  </a:lnTo>
                  <a:lnTo>
                    <a:pt x="6" y="30"/>
                  </a:lnTo>
                  <a:lnTo>
                    <a:pt x="8" y="28"/>
                  </a:lnTo>
                  <a:lnTo>
                    <a:pt x="11" y="25"/>
                  </a:lnTo>
                  <a:lnTo>
                    <a:pt x="9" y="21"/>
                  </a:lnTo>
                  <a:lnTo>
                    <a:pt x="6" y="19"/>
                  </a:lnTo>
                  <a:lnTo>
                    <a:pt x="4" y="15"/>
                  </a:lnTo>
                  <a:lnTo>
                    <a:pt x="2" y="12"/>
                  </a:lnTo>
                  <a:lnTo>
                    <a:pt x="0" y="9"/>
                  </a:lnTo>
                  <a:lnTo>
                    <a:pt x="0" y="5"/>
                  </a:lnTo>
                  <a:lnTo>
                    <a:pt x="0" y="4"/>
                  </a:lnTo>
                  <a:lnTo>
                    <a:pt x="1" y="2"/>
                  </a:lnTo>
                  <a:lnTo>
                    <a:pt x="2" y="1"/>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2" name="Freeform 694">
              <a:extLst>
                <a:ext uri="{FF2B5EF4-FFF2-40B4-BE49-F238E27FC236}">
                  <a16:creationId xmlns:a16="http://schemas.microsoft.com/office/drawing/2014/main" id="{B035F5CB-C816-CF57-E12D-8A9C41679D5F}"/>
                </a:ext>
              </a:extLst>
            </p:cNvPr>
            <p:cNvSpPr>
              <a:spLocks/>
            </p:cNvSpPr>
            <p:nvPr/>
          </p:nvSpPr>
          <p:spPr bwMode="auto">
            <a:xfrm>
              <a:off x="4884" y="3450"/>
              <a:ext cx="11" cy="15"/>
            </a:xfrm>
            <a:custGeom>
              <a:avLst/>
              <a:gdLst>
                <a:gd name="T0" fmla="*/ 23 w 10"/>
                <a:gd name="T1" fmla="*/ 0 h 14"/>
                <a:gd name="T2" fmla="*/ 28 w 10"/>
                <a:gd name="T3" fmla="*/ 2 h 14"/>
                <a:gd name="T4" fmla="*/ 37 w 10"/>
                <a:gd name="T5" fmla="*/ 4 h 14"/>
                <a:gd name="T6" fmla="*/ 37 w 10"/>
                <a:gd name="T7" fmla="*/ 21 h 14"/>
                <a:gd name="T8" fmla="*/ 37 w 10"/>
                <a:gd name="T9" fmla="*/ 27 h 14"/>
                <a:gd name="T10" fmla="*/ 34 w 10"/>
                <a:gd name="T11" fmla="*/ 33 h 14"/>
                <a:gd name="T12" fmla="*/ 25 w 10"/>
                <a:gd name="T13" fmla="*/ 35 h 14"/>
                <a:gd name="T14" fmla="*/ 23 w 10"/>
                <a:gd name="T15" fmla="*/ 33 h 14"/>
                <a:gd name="T16" fmla="*/ 2 w 10"/>
                <a:gd name="T17" fmla="*/ 33 h 14"/>
                <a:gd name="T18" fmla="*/ 1 w 10"/>
                <a:gd name="T19" fmla="*/ 27 h 14"/>
                <a:gd name="T20" fmla="*/ 0 w 10"/>
                <a:gd name="T21" fmla="*/ 23 h 14"/>
                <a:gd name="T22" fmla="*/ 2 w 10"/>
                <a:gd name="T23" fmla="*/ 4 h 14"/>
                <a:gd name="T24" fmla="*/ 23 w 10"/>
                <a:gd name="T25" fmla="*/ 0 h 14"/>
                <a:gd name="T26" fmla="*/ 23 w 10"/>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4"/>
                <a:gd name="T44" fmla="*/ 10 w 10"/>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4">
                  <a:moveTo>
                    <a:pt x="5" y="0"/>
                  </a:moveTo>
                  <a:lnTo>
                    <a:pt x="7" y="2"/>
                  </a:lnTo>
                  <a:lnTo>
                    <a:pt x="10" y="4"/>
                  </a:lnTo>
                  <a:lnTo>
                    <a:pt x="10" y="7"/>
                  </a:lnTo>
                  <a:lnTo>
                    <a:pt x="10" y="10"/>
                  </a:lnTo>
                  <a:lnTo>
                    <a:pt x="9" y="13"/>
                  </a:lnTo>
                  <a:lnTo>
                    <a:pt x="6" y="14"/>
                  </a:lnTo>
                  <a:lnTo>
                    <a:pt x="5" y="13"/>
                  </a:lnTo>
                  <a:lnTo>
                    <a:pt x="2" y="13"/>
                  </a:lnTo>
                  <a:lnTo>
                    <a:pt x="1" y="10"/>
                  </a:lnTo>
                  <a:lnTo>
                    <a:pt x="0" y="8"/>
                  </a:lnTo>
                  <a:lnTo>
                    <a:pt x="2" y="4"/>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3" name="Freeform 695">
              <a:extLst>
                <a:ext uri="{FF2B5EF4-FFF2-40B4-BE49-F238E27FC236}">
                  <a16:creationId xmlns:a16="http://schemas.microsoft.com/office/drawing/2014/main" id="{2545435A-9A49-A1F7-CC55-8986EEB8DCE5}"/>
                </a:ext>
              </a:extLst>
            </p:cNvPr>
            <p:cNvSpPr>
              <a:spLocks/>
            </p:cNvSpPr>
            <p:nvPr/>
          </p:nvSpPr>
          <p:spPr bwMode="auto">
            <a:xfrm>
              <a:off x="4471" y="3377"/>
              <a:ext cx="14" cy="28"/>
            </a:xfrm>
            <a:custGeom>
              <a:avLst/>
              <a:gdLst>
                <a:gd name="T0" fmla="*/ 24 w 13"/>
                <a:gd name="T1" fmla="*/ 0 h 26"/>
                <a:gd name="T2" fmla="*/ 28 w 13"/>
                <a:gd name="T3" fmla="*/ 2 h 26"/>
                <a:gd name="T4" fmla="*/ 32 w 13"/>
                <a:gd name="T5" fmla="*/ 5 h 26"/>
                <a:gd name="T6" fmla="*/ 34 w 13"/>
                <a:gd name="T7" fmla="*/ 24 h 26"/>
                <a:gd name="T8" fmla="*/ 34 w 13"/>
                <a:gd name="T9" fmla="*/ 28 h 26"/>
                <a:gd name="T10" fmla="*/ 34 w 13"/>
                <a:gd name="T11" fmla="*/ 34 h 26"/>
                <a:gd name="T12" fmla="*/ 34 w 13"/>
                <a:gd name="T13" fmla="*/ 40 h 26"/>
                <a:gd name="T14" fmla="*/ 32 w 13"/>
                <a:gd name="T15" fmla="*/ 50 h 26"/>
                <a:gd name="T16" fmla="*/ 32 w 13"/>
                <a:gd name="T17" fmla="*/ 54 h 26"/>
                <a:gd name="T18" fmla="*/ 28 w 13"/>
                <a:gd name="T19" fmla="*/ 62 h 26"/>
                <a:gd name="T20" fmla="*/ 26 w 13"/>
                <a:gd name="T21" fmla="*/ 65 h 26"/>
                <a:gd name="T22" fmla="*/ 24 w 13"/>
                <a:gd name="T23" fmla="*/ 67 h 26"/>
                <a:gd name="T24" fmla="*/ 22 w 13"/>
                <a:gd name="T25" fmla="*/ 72 h 26"/>
                <a:gd name="T26" fmla="*/ 4 w 13"/>
                <a:gd name="T27" fmla="*/ 72 h 26"/>
                <a:gd name="T28" fmla="*/ 2 w 13"/>
                <a:gd name="T29" fmla="*/ 72 h 26"/>
                <a:gd name="T30" fmla="*/ 2 w 13"/>
                <a:gd name="T31" fmla="*/ 62 h 26"/>
                <a:gd name="T32" fmla="*/ 0 w 13"/>
                <a:gd name="T33" fmla="*/ 50 h 26"/>
                <a:gd name="T34" fmla="*/ 0 w 13"/>
                <a:gd name="T35" fmla="*/ 40 h 26"/>
                <a:gd name="T36" fmla="*/ 0 w 13"/>
                <a:gd name="T37" fmla="*/ 32 h 26"/>
                <a:gd name="T38" fmla="*/ 0 w 13"/>
                <a:gd name="T39" fmla="*/ 24 h 26"/>
                <a:gd name="T40" fmla="*/ 3 w 13"/>
                <a:gd name="T41" fmla="*/ 5 h 26"/>
                <a:gd name="T42" fmla="*/ 4 w 13"/>
                <a:gd name="T43" fmla="*/ 2 h 26"/>
                <a:gd name="T44" fmla="*/ 24 w 13"/>
                <a:gd name="T45" fmla="*/ 0 h 26"/>
                <a:gd name="T46" fmla="*/ 24 w 13"/>
                <a:gd name="T47" fmla="*/ 0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26"/>
                <a:gd name="T74" fmla="*/ 13 w 13"/>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26">
                  <a:moveTo>
                    <a:pt x="8" y="0"/>
                  </a:moveTo>
                  <a:lnTo>
                    <a:pt x="10" y="2"/>
                  </a:lnTo>
                  <a:lnTo>
                    <a:pt x="12" y="5"/>
                  </a:lnTo>
                  <a:lnTo>
                    <a:pt x="13" y="8"/>
                  </a:lnTo>
                  <a:lnTo>
                    <a:pt x="13" y="10"/>
                  </a:lnTo>
                  <a:lnTo>
                    <a:pt x="13" y="13"/>
                  </a:lnTo>
                  <a:lnTo>
                    <a:pt x="13" y="15"/>
                  </a:lnTo>
                  <a:lnTo>
                    <a:pt x="12" y="18"/>
                  </a:lnTo>
                  <a:lnTo>
                    <a:pt x="12" y="19"/>
                  </a:lnTo>
                  <a:lnTo>
                    <a:pt x="10" y="22"/>
                  </a:lnTo>
                  <a:lnTo>
                    <a:pt x="9" y="23"/>
                  </a:lnTo>
                  <a:lnTo>
                    <a:pt x="8" y="24"/>
                  </a:lnTo>
                  <a:lnTo>
                    <a:pt x="7" y="26"/>
                  </a:lnTo>
                  <a:lnTo>
                    <a:pt x="4" y="26"/>
                  </a:lnTo>
                  <a:lnTo>
                    <a:pt x="2" y="26"/>
                  </a:lnTo>
                  <a:lnTo>
                    <a:pt x="2" y="22"/>
                  </a:lnTo>
                  <a:lnTo>
                    <a:pt x="0" y="18"/>
                  </a:lnTo>
                  <a:lnTo>
                    <a:pt x="0" y="15"/>
                  </a:lnTo>
                  <a:lnTo>
                    <a:pt x="0" y="12"/>
                  </a:lnTo>
                  <a:lnTo>
                    <a:pt x="0" y="8"/>
                  </a:lnTo>
                  <a:lnTo>
                    <a:pt x="3" y="5"/>
                  </a:lnTo>
                  <a:lnTo>
                    <a:pt x="4" y="2"/>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4" name="Freeform 696">
              <a:extLst>
                <a:ext uri="{FF2B5EF4-FFF2-40B4-BE49-F238E27FC236}">
                  <a16:creationId xmlns:a16="http://schemas.microsoft.com/office/drawing/2014/main" id="{37A7E709-0314-25C0-32C0-89497D11860B}"/>
                </a:ext>
              </a:extLst>
            </p:cNvPr>
            <p:cNvSpPr>
              <a:spLocks/>
            </p:cNvSpPr>
            <p:nvPr/>
          </p:nvSpPr>
          <p:spPr bwMode="auto">
            <a:xfrm>
              <a:off x="4466" y="3408"/>
              <a:ext cx="13" cy="14"/>
            </a:xfrm>
            <a:custGeom>
              <a:avLst/>
              <a:gdLst>
                <a:gd name="T0" fmla="*/ 5 w 12"/>
                <a:gd name="T1" fmla="*/ 0 h 13"/>
                <a:gd name="T2" fmla="*/ 26 w 12"/>
                <a:gd name="T3" fmla="*/ 0 h 13"/>
                <a:gd name="T4" fmla="*/ 30 w 12"/>
                <a:gd name="T5" fmla="*/ 3 h 13"/>
                <a:gd name="T6" fmla="*/ 36 w 12"/>
                <a:gd name="T7" fmla="*/ 22 h 13"/>
                <a:gd name="T8" fmla="*/ 36 w 12"/>
                <a:gd name="T9" fmla="*/ 28 h 13"/>
                <a:gd name="T10" fmla="*/ 28 w 12"/>
                <a:gd name="T11" fmla="*/ 32 h 13"/>
                <a:gd name="T12" fmla="*/ 26 w 12"/>
                <a:gd name="T13" fmla="*/ 34 h 13"/>
                <a:gd name="T14" fmla="*/ 5 w 12"/>
                <a:gd name="T15" fmla="*/ 34 h 13"/>
                <a:gd name="T16" fmla="*/ 4 w 12"/>
                <a:gd name="T17" fmla="*/ 32 h 13"/>
                <a:gd name="T18" fmla="*/ 3 w 12"/>
                <a:gd name="T19" fmla="*/ 28 h 13"/>
                <a:gd name="T20" fmla="*/ 0 w 12"/>
                <a:gd name="T21" fmla="*/ 24 h 13"/>
                <a:gd name="T22" fmla="*/ 2 w 12"/>
                <a:gd name="T23" fmla="*/ 5 h 13"/>
                <a:gd name="T24" fmla="*/ 3 w 12"/>
                <a:gd name="T25" fmla="*/ 3 h 13"/>
                <a:gd name="T26" fmla="*/ 4 w 12"/>
                <a:gd name="T27" fmla="*/ 2 h 13"/>
                <a:gd name="T28" fmla="*/ 5 w 12"/>
                <a:gd name="T29" fmla="*/ 0 h 13"/>
                <a:gd name="T30" fmla="*/ 5 w 1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3"/>
                <a:gd name="T50" fmla="*/ 12 w 1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3">
                  <a:moveTo>
                    <a:pt x="5" y="0"/>
                  </a:moveTo>
                  <a:lnTo>
                    <a:pt x="8" y="0"/>
                  </a:lnTo>
                  <a:lnTo>
                    <a:pt x="10" y="3"/>
                  </a:lnTo>
                  <a:lnTo>
                    <a:pt x="12" y="7"/>
                  </a:lnTo>
                  <a:lnTo>
                    <a:pt x="12" y="10"/>
                  </a:lnTo>
                  <a:lnTo>
                    <a:pt x="9" y="12"/>
                  </a:lnTo>
                  <a:lnTo>
                    <a:pt x="8" y="13"/>
                  </a:lnTo>
                  <a:lnTo>
                    <a:pt x="5" y="13"/>
                  </a:lnTo>
                  <a:lnTo>
                    <a:pt x="4" y="12"/>
                  </a:lnTo>
                  <a:lnTo>
                    <a:pt x="3" y="10"/>
                  </a:lnTo>
                  <a:lnTo>
                    <a:pt x="0" y="8"/>
                  </a:lnTo>
                  <a:lnTo>
                    <a:pt x="2" y="5"/>
                  </a:lnTo>
                  <a:lnTo>
                    <a:pt x="3" y="3"/>
                  </a:lnTo>
                  <a:lnTo>
                    <a:pt x="4" y="2"/>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5" name="Freeform 697">
              <a:extLst>
                <a:ext uri="{FF2B5EF4-FFF2-40B4-BE49-F238E27FC236}">
                  <a16:creationId xmlns:a16="http://schemas.microsoft.com/office/drawing/2014/main" id="{BF02EBFA-E61F-991E-92F9-AD22DC5A0CBA}"/>
                </a:ext>
              </a:extLst>
            </p:cNvPr>
            <p:cNvSpPr>
              <a:spLocks/>
            </p:cNvSpPr>
            <p:nvPr/>
          </p:nvSpPr>
          <p:spPr bwMode="auto">
            <a:xfrm>
              <a:off x="4465" y="3429"/>
              <a:ext cx="10" cy="14"/>
            </a:xfrm>
            <a:custGeom>
              <a:avLst/>
              <a:gdLst>
                <a:gd name="T0" fmla="*/ 4 w 10"/>
                <a:gd name="T1" fmla="*/ 0 h 13"/>
                <a:gd name="T2" fmla="*/ 8 w 10"/>
                <a:gd name="T3" fmla="*/ 0 h 13"/>
                <a:gd name="T4" fmla="*/ 9 w 10"/>
                <a:gd name="T5" fmla="*/ 3 h 13"/>
                <a:gd name="T6" fmla="*/ 10 w 10"/>
                <a:gd name="T7" fmla="*/ 5 h 13"/>
                <a:gd name="T8" fmla="*/ 10 w 10"/>
                <a:gd name="T9" fmla="*/ 26 h 13"/>
                <a:gd name="T10" fmla="*/ 9 w 10"/>
                <a:gd name="T11" fmla="*/ 32 h 13"/>
                <a:gd name="T12" fmla="*/ 6 w 10"/>
                <a:gd name="T13" fmla="*/ 34 h 13"/>
                <a:gd name="T14" fmla="*/ 5 w 10"/>
                <a:gd name="T15" fmla="*/ 34 h 13"/>
                <a:gd name="T16" fmla="*/ 4 w 10"/>
                <a:gd name="T17" fmla="*/ 32 h 13"/>
                <a:gd name="T18" fmla="*/ 1 w 10"/>
                <a:gd name="T19" fmla="*/ 26 h 13"/>
                <a:gd name="T20" fmla="*/ 0 w 10"/>
                <a:gd name="T21" fmla="*/ 24 h 13"/>
                <a:gd name="T22" fmla="*/ 1 w 10"/>
                <a:gd name="T23" fmla="*/ 4 h 13"/>
                <a:gd name="T24" fmla="*/ 4 w 10"/>
                <a:gd name="T25" fmla="*/ 0 h 13"/>
                <a:gd name="T26" fmla="*/ 4 w 10"/>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3"/>
                <a:gd name="T44" fmla="*/ 10 w 10"/>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3">
                  <a:moveTo>
                    <a:pt x="4" y="0"/>
                  </a:moveTo>
                  <a:lnTo>
                    <a:pt x="8" y="0"/>
                  </a:lnTo>
                  <a:lnTo>
                    <a:pt x="9" y="3"/>
                  </a:lnTo>
                  <a:lnTo>
                    <a:pt x="10" y="5"/>
                  </a:lnTo>
                  <a:lnTo>
                    <a:pt x="10" y="9"/>
                  </a:lnTo>
                  <a:lnTo>
                    <a:pt x="9" y="12"/>
                  </a:lnTo>
                  <a:lnTo>
                    <a:pt x="6" y="13"/>
                  </a:lnTo>
                  <a:lnTo>
                    <a:pt x="5" y="13"/>
                  </a:lnTo>
                  <a:lnTo>
                    <a:pt x="4" y="12"/>
                  </a:lnTo>
                  <a:lnTo>
                    <a:pt x="1" y="9"/>
                  </a:lnTo>
                  <a:lnTo>
                    <a:pt x="0" y="8"/>
                  </a:lnTo>
                  <a:lnTo>
                    <a:pt x="1" y="4"/>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6" name="Freeform 698">
              <a:extLst>
                <a:ext uri="{FF2B5EF4-FFF2-40B4-BE49-F238E27FC236}">
                  <a16:creationId xmlns:a16="http://schemas.microsoft.com/office/drawing/2014/main" id="{AFF11CAA-2169-CD7E-1503-FB83CC68FC4A}"/>
                </a:ext>
              </a:extLst>
            </p:cNvPr>
            <p:cNvSpPr>
              <a:spLocks/>
            </p:cNvSpPr>
            <p:nvPr/>
          </p:nvSpPr>
          <p:spPr bwMode="auto">
            <a:xfrm>
              <a:off x="4413" y="3446"/>
              <a:ext cx="60" cy="188"/>
            </a:xfrm>
            <a:custGeom>
              <a:avLst/>
              <a:gdLst>
                <a:gd name="T0" fmla="*/ 141 w 56"/>
                <a:gd name="T1" fmla="*/ 24 h 173"/>
                <a:gd name="T2" fmla="*/ 149 w 56"/>
                <a:gd name="T3" fmla="*/ 39 h 173"/>
                <a:gd name="T4" fmla="*/ 141 w 56"/>
                <a:gd name="T5" fmla="*/ 70 h 173"/>
                <a:gd name="T6" fmla="*/ 141 w 56"/>
                <a:gd name="T7" fmla="*/ 98 h 173"/>
                <a:gd name="T8" fmla="*/ 149 w 56"/>
                <a:gd name="T9" fmla="*/ 117 h 173"/>
                <a:gd name="T10" fmla="*/ 139 w 56"/>
                <a:gd name="T11" fmla="*/ 145 h 173"/>
                <a:gd name="T12" fmla="*/ 126 w 56"/>
                <a:gd name="T13" fmla="*/ 175 h 173"/>
                <a:gd name="T14" fmla="*/ 118 w 56"/>
                <a:gd name="T15" fmla="*/ 203 h 173"/>
                <a:gd name="T16" fmla="*/ 114 w 56"/>
                <a:gd name="T17" fmla="*/ 228 h 173"/>
                <a:gd name="T18" fmla="*/ 110 w 56"/>
                <a:gd name="T19" fmla="*/ 261 h 173"/>
                <a:gd name="T20" fmla="*/ 103 w 56"/>
                <a:gd name="T21" fmla="*/ 286 h 173"/>
                <a:gd name="T22" fmla="*/ 99 w 56"/>
                <a:gd name="T23" fmla="*/ 312 h 173"/>
                <a:gd name="T24" fmla="*/ 93 w 56"/>
                <a:gd name="T25" fmla="*/ 342 h 173"/>
                <a:gd name="T26" fmla="*/ 84 w 56"/>
                <a:gd name="T27" fmla="*/ 372 h 173"/>
                <a:gd name="T28" fmla="*/ 68 w 56"/>
                <a:gd name="T29" fmla="*/ 398 h 173"/>
                <a:gd name="T30" fmla="*/ 62 w 56"/>
                <a:gd name="T31" fmla="*/ 419 h 173"/>
                <a:gd name="T32" fmla="*/ 54 w 56"/>
                <a:gd name="T33" fmla="*/ 450 h 173"/>
                <a:gd name="T34" fmla="*/ 54 w 56"/>
                <a:gd name="T35" fmla="*/ 477 h 173"/>
                <a:gd name="T36" fmla="*/ 54 w 56"/>
                <a:gd name="T37" fmla="*/ 501 h 173"/>
                <a:gd name="T38" fmla="*/ 50 w 56"/>
                <a:gd name="T39" fmla="*/ 530 h 173"/>
                <a:gd name="T40" fmla="*/ 38 w 56"/>
                <a:gd name="T41" fmla="*/ 556 h 173"/>
                <a:gd name="T42" fmla="*/ 21 w 56"/>
                <a:gd name="T43" fmla="*/ 541 h 173"/>
                <a:gd name="T44" fmla="*/ 1 w 56"/>
                <a:gd name="T45" fmla="*/ 519 h 173"/>
                <a:gd name="T46" fmla="*/ 1 w 56"/>
                <a:gd name="T47" fmla="*/ 492 h 173"/>
                <a:gd name="T48" fmla="*/ 29 w 56"/>
                <a:gd name="T49" fmla="*/ 453 h 173"/>
                <a:gd name="T50" fmla="*/ 27 w 56"/>
                <a:gd name="T51" fmla="*/ 435 h 173"/>
                <a:gd name="T52" fmla="*/ 33 w 56"/>
                <a:gd name="T53" fmla="*/ 404 h 173"/>
                <a:gd name="T54" fmla="*/ 47 w 56"/>
                <a:gd name="T55" fmla="*/ 368 h 173"/>
                <a:gd name="T56" fmla="*/ 35 w 56"/>
                <a:gd name="T57" fmla="*/ 336 h 173"/>
                <a:gd name="T58" fmla="*/ 50 w 56"/>
                <a:gd name="T59" fmla="*/ 325 h 173"/>
                <a:gd name="T60" fmla="*/ 62 w 56"/>
                <a:gd name="T61" fmla="*/ 312 h 173"/>
                <a:gd name="T62" fmla="*/ 62 w 56"/>
                <a:gd name="T63" fmla="*/ 291 h 173"/>
                <a:gd name="T64" fmla="*/ 50 w 56"/>
                <a:gd name="T65" fmla="*/ 263 h 173"/>
                <a:gd name="T66" fmla="*/ 50 w 56"/>
                <a:gd name="T67" fmla="*/ 247 h 173"/>
                <a:gd name="T68" fmla="*/ 62 w 56"/>
                <a:gd name="T69" fmla="*/ 240 h 173"/>
                <a:gd name="T70" fmla="*/ 66 w 56"/>
                <a:gd name="T71" fmla="*/ 231 h 173"/>
                <a:gd name="T72" fmla="*/ 58 w 56"/>
                <a:gd name="T73" fmla="*/ 228 h 173"/>
                <a:gd name="T74" fmla="*/ 47 w 56"/>
                <a:gd name="T75" fmla="*/ 206 h 173"/>
                <a:gd name="T76" fmla="*/ 54 w 56"/>
                <a:gd name="T77" fmla="*/ 175 h 173"/>
                <a:gd name="T78" fmla="*/ 68 w 56"/>
                <a:gd name="T79" fmla="*/ 148 h 173"/>
                <a:gd name="T80" fmla="*/ 90 w 56"/>
                <a:gd name="T81" fmla="*/ 141 h 173"/>
                <a:gd name="T82" fmla="*/ 106 w 56"/>
                <a:gd name="T83" fmla="*/ 138 h 173"/>
                <a:gd name="T84" fmla="*/ 114 w 56"/>
                <a:gd name="T85" fmla="*/ 108 h 173"/>
                <a:gd name="T86" fmla="*/ 115 w 56"/>
                <a:gd name="T87" fmla="*/ 76 h 173"/>
                <a:gd name="T88" fmla="*/ 115 w 56"/>
                <a:gd name="T89" fmla="*/ 46 h 173"/>
                <a:gd name="T90" fmla="*/ 123 w 56"/>
                <a:gd name="T91" fmla="*/ 24 h 173"/>
                <a:gd name="T92" fmla="*/ 131 w 56"/>
                <a:gd name="T93" fmla="*/ 0 h 1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6"/>
                <a:gd name="T142" fmla="*/ 0 h 173"/>
                <a:gd name="T143" fmla="*/ 56 w 56"/>
                <a:gd name="T144" fmla="*/ 173 h 1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6" h="173">
                  <a:moveTo>
                    <a:pt x="49" y="0"/>
                  </a:moveTo>
                  <a:lnTo>
                    <a:pt x="53" y="2"/>
                  </a:lnTo>
                  <a:lnTo>
                    <a:pt x="54" y="7"/>
                  </a:lnTo>
                  <a:lnTo>
                    <a:pt x="54" y="8"/>
                  </a:lnTo>
                  <a:lnTo>
                    <a:pt x="56" y="11"/>
                  </a:lnTo>
                  <a:lnTo>
                    <a:pt x="56" y="13"/>
                  </a:lnTo>
                  <a:lnTo>
                    <a:pt x="56" y="17"/>
                  </a:lnTo>
                  <a:lnTo>
                    <a:pt x="56" y="20"/>
                  </a:lnTo>
                  <a:lnTo>
                    <a:pt x="54" y="22"/>
                  </a:lnTo>
                  <a:lnTo>
                    <a:pt x="54" y="25"/>
                  </a:lnTo>
                  <a:lnTo>
                    <a:pt x="54" y="27"/>
                  </a:lnTo>
                  <a:lnTo>
                    <a:pt x="54" y="30"/>
                  </a:lnTo>
                  <a:lnTo>
                    <a:pt x="54" y="32"/>
                  </a:lnTo>
                  <a:lnTo>
                    <a:pt x="54" y="35"/>
                  </a:lnTo>
                  <a:lnTo>
                    <a:pt x="56" y="37"/>
                  </a:lnTo>
                  <a:lnTo>
                    <a:pt x="54" y="40"/>
                  </a:lnTo>
                  <a:lnTo>
                    <a:pt x="53" y="43"/>
                  </a:lnTo>
                  <a:lnTo>
                    <a:pt x="52" y="45"/>
                  </a:lnTo>
                  <a:lnTo>
                    <a:pt x="51" y="49"/>
                  </a:lnTo>
                  <a:lnTo>
                    <a:pt x="49" y="51"/>
                  </a:lnTo>
                  <a:lnTo>
                    <a:pt x="48" y="54"/>
                  </a:lnTo>
                  <a:lnTo>
                    <a:pt x="47" y="56"/>
                  </a:lnTo>
                  <a:lnTo>
                    <a:pt x="47" y="60"/>
                  </a:lnTo>
                  <a:lnTo>
                    <a:pt x="45" y="63"/>
                  </a:lnTo>
                  <a:lnTo>
                    <a:pt x="44" y="65"/>
                  </a:lnTo>
                  <a:lnTo>
                    <a:pt x="44" y="69"/>
                  </a:lnTo>
                  <a:lnTo>
                    <a:pt x="43" y="72"/>
                  </a:lnTo>
                  <a:lnTo>
                    <a:pt x="43" y="74"/>
                  </a:lnTo>
                  <a:lnTo>
                    <a:pt x="42" y="78"/>
                  </a:lnTo>
                  <a:lnTo>
                    <a:pt x="42" y="80"/>
                  </a:lnTo>
                  <a:lnTo>
                    <a:pt x="40" y="84"/>
                  </a:lnTo>
                  <a:lnTo>
                    <a:pt x="40" y="87"/>
                  </a:lnTo>
                  <a:lnTo>
                    <a:pt x="39" y="89"/>
                  </a:lnTo>
                  <a:lnTo>
                    <a:pt x="39" y="93"/>
                  </a:lnTo>
                  <a:lnTo>
                    <a:pt x="38" y="96"/>
                  </a:lnTo>
                  <a:lnTo>
                    <a:pt x="37" y="98"/>
                  </a:lnTo>
                  <a:lnTo>
                    <a:pt x="37" y="102"/>
                  </a:lnTo>
                  <a:lnTo>
                    <a:pt x="35" y="105"/>
                  </a:lnTo>
                  <a:lnTo>
                    <a:pt x="35" y="107"/>
                  </a:lnTo>
                  <a:lnTo>
                    <a:pt x="33" y="111"/>
                  </a:lnTo>
                  <a:lnTo>
                    <a:pt x="32" y="113"/>
                  </a:lnTo>
                  <a:lnTo>
                    <a:pt x="32" y="116"/>
                  </a:lnTo>
                  <a:lnTo>
                    <a:pt x="30" y="118"/>
                  </a:lnTo>
                  <a:lnTo>
                    <a:pt x="28" y="121"/>
                  </a:lnTo>
                  <a:lnTo>
                    <a:pt x="26" y="123"/>
                  </a:lnTo>
                  <a:lnTo>
                    <a:pt x="25" y="127"/>
                  </a:lnTo>
                  <a:lnTo>
                    <a:pt x="24" y="130"/>
                  </a:lnTo>
                  <a:lnTo>
                    <a:pt x="23" y="132"/>
                  </a:lnTo>
                  <a:lnTo>
                    <a:pt x="21" y="135"/>
                  </a:lnTo>
                  <a:lnTo>
                    <a:pt x="20" y="137"/>
                  </a:lnTo>
                  <a:lnTo>
                    <a:pt x="20" y="141"/>
                  </a:lnTo>
                  <a:lnTo>
                    <a:pt x="20" y="144"/>
                  </a:lnTo>
                  <a:lnTo>
                    <a:pt x="20" y="146"/>
                  </a:lnTo>
                  <a:lnTo>
                    <a:pt x="20" y="149"/>
                  </a:lnTo>
                  <a:lnTo>
                    <a:pt x="20" y="151"/>
                  </a:lnTo>
                  <a:lnTo>
                    <a:pt x="20" y="154"/>
                  </a:lnTo>
                  <a:lnTo>
                    <a:pt x="20" y="156"/>
                  </a:lnTo>
                  <a:lnTo>
                    <a:pt x="19" y="159"/>
                  </a:lnTo>
                  <a:lnTo>
                    <a:pt x="19" y="163"/>
                  </a:lnTo>
                  <a:lnTo>
                    <a:pt x="19" y="165"/>
                  </a:lnTo>
                  <a:lnTo>
                    <a:pt x="18" y="168"/>
                  </a:lnTo>
                  <a:lnTo>
                    <a:pt x="16" y="170"/>
                  </a:lnTo>
                  <a:lnTo>
                    <a:pt x="15" y="173"/>
                  </a:lnTo>
                  <a:lnTo>
                    <a:pt x="13" y="172"/>
                  </a:lnTo>
                  <a:lnTo>
                    <a:pt x="10" y="170"/>
                  </a:lnTo>
                  <a:lnTo>
                    <a:pt x="7" y="169"/>
                  </a:lnTo>
                  <a:lnTo>
                    <a:pt x="5" y="168"/>
                  </a:lnTo>
                  <a:lnTo>
                    <a:pt x="2" y="164"/>
                  </a:lnTo>
                  <a:lnTo>
                    <a:pt x="1" y="163"/>
                  </a:lnTo>
                  <a:lnTo>
                    <a:pt x="0" y="160"/>
                  </a:lnTo>
                  <a:lnTo>
                    <a:pt x="0" y="158"/>
                  </a:lnTo>
                  <a:lnTo>
                    <a:pt x="1" y="154"/>
                  </a:lnTo>
                  <a:lnTo>
                    <a:pt x="5" y="150"/>
                  </a:lnTo>
                  <a:lnTo>
                    <a:pt x="9" y="146"/>
                  </a:lnTo>
                  <a:lnTo>
                    <a:pt x="11" y="142"/>
                  </a:lnTo>
                  <a:lnTo>
                    <a:pt x="11" y="140"/>
                  </a:lnTo>
                  <a:lnTo>
                    <a:pt x="11" y="137"/>
                  </a:lnTo>
                  <a:lnTo>
                    <a:pt x="10" y="136"/>
                  </a:lnTo>
                  <a:lnTo>
                    <a:pt x="9" y="134"/>
                  </a:lnTo>
                  <a:lnTo>
                    <a:pt x="10" y="130"/>
                  </a:lnTo>
                  <a:lnTo>
                    <a:pt x="13" y="126"/>
                  </a:lnTo>
                  <a:lnTo>
                    <a:pt x="14" y="122"/>
                  </a:lnTo>
                  <a:lnTo>
                    <a:pt x="16" y="120"/>
                  </a:lnTo>
                  <a:lnTo>
                    <a:pt x="18" y="115"/>
                  </a:lnTo>
                  <a:lnTo>
                    <a:pt x="18" y="111"/>
                  </a:lnTo>
                  <a:lnTo>
                    <a:pt x="16" y="107"/>
                  </a:lnTo>
                  <a:lnTo>
                    <a:pt x="14" y="103"/>
                  </a:lnTo>
                  <a:lnTo>
                    <a:pt x="15" y="103"/>
                  </a:lnTo>
                  <a:lnTo>
                    <a:pt x="18" y="103"/>
                  </a:lnTo>
                  <a:lnTo>
                    <a:pt x="19" y="102"/>
                  </a:lnTo>
                  <a:lnTo>
                    <a:pt x="20" y="102"/>
                  </a:lnTo>
                  <a:lnTo>
                    <a:pt x="23" y="99"/>
                  </a:lnTo>
                  <a:lnTo>
                    <a:pt x="23" y="98"/>
                  </a:lnTo>
                  <a:lnTo>
                    <a:pt x="23" y="96"/>
                  </a:lnTo>
                  <a:lnTo>
                    <a:pt x="23" y="93"/>
                  </a:lnTo>
                  <a:lnTo>
                    <a:pt x="23" y="91"/>
                  </a:lnTo>
                  <a:lnTo>
                    <a:pt x="21" y="88"/>
                  </a:lnTo>
                  <a:lnTo>
                    <a:pt x="20" y="84"/>
                  </a:lnTo>
                  <a:lnTo>
                    <a:pt x="19" y="82"/>
                  </a:lnTo>
                  <a:lnTo>
                    <a:pt x="19" y="80"/>
                  </a:lnTo>
                  <a:lnTo>
                    <a:pt x="19" y="78"/>
                  </a:lnTo>
                  <a:lnTo>
                    <a:pt x="19" y="77"/>
                  </a:lnTo>
                  <a:lnTo>
                    <a:pt x="20" y="75"/>
                  </a:lnTo>
                  <a:lnTo>
                    <a:pt x="21" y="74"/>
                  </a:lnTo>
                  <a:lnTo>
                    <a:pt x="23" y="74"/>
                  </a:lnTo>
                  <a:lnTo>
                    <a:pt x="25" y="74"/>
                  </a:lnTo>
                  <a:lnTo>
                    <a:pt x="28" y="74"/>
                  </a:lnTo>
                  <a:lnTo>
                    <a:pt x="25" y="73"/>
                  </a:lnTo>
                  <a:lnTo>
                    <a:pt x="24" y="73"/>
                  </a:lnTo>
                  <a:lnTo>
                    <a:pt x="23" y="72"/>
                  </a:lnTo>
                  <a:lnTo>
                    <a:pt x="21" y="72"/>
                  </a:lnTo>
                  <a:lnTo>
                    <a:pt x="19" y="69"/>
                  </a:lnTo>
                  <a:lnTo>
                    <a:pt x="19" y="67"/>
                  </a:lnTo>
                  <a:lnTo>
                    <a:pt x="18" y="64"/>
                  </a:lnTo>
                  <a:lnTo>
                    <a:pt x="18" y="60"/>
                  </a:lnTo>
                  <a:lnTo>
                    <a:pt x="19" y="58"/>
                  </a:lnTo>
                  <a:lnTo>
                    <a:pt x="20" y="54"/>
                  </a:lnTo>
                  <a:lnTo>
                    <a:pt x="23" y="51"/>
                  </a:lnTo>
                  <a:lnTo>
                    <a:pt x="24" y="49"/>
                  </a:lnTo>
                  <a:lnTo>
                    <a:pt x="26" y="46"/>
                  </a:lnTo>
                  <a:lnTo>
                    <a:pt x="29" y="45"/>
                  </a:lnTo>
                  <a:lnTo>
                    <a:pt x="32" y="44"/>
                  </a:lnTo>
                  <a:lnTo>
                    <a:pt x="34" y="44"/>
                  </a:lnTo>
                  <a:lnTo>
                    <a:pt x="37" y="44"/>
                  </a:lnTo>
                  <a:lnTo>
                    <a:pt x="39" y="46"/>
                  </a:lnTo>
                  <a:lnTo>
                    <a:pt x="40" y="43"/>
                  </a:lnTo>
                  <a:lnTo>
                    <a:pt x="42" y="40"/>
                  </a:lnTo>
                  <a:lnTo>
                    <a:pt x="43" y="36"/>
                  </a:lnTo>
                  <a:lnTo>
                    <a:pt x="43" y="34"/>
                  </a:lnTo>
                  <a:lnTo>
                    <a:pt x="43" y="30"/>
                  </a:lnTo>
                  <a:lnTo>
                    <a:pt x="44" y="27"/>
                  </a:lnTo>
                  <a:lnTo>
                    <a:pt x="44" y="24"/>
                  </a:lnTo>
                  <a:lnTo>
                    <a:pt x="44" y="21"/>
                  </a:lnTo>
                  <a:lnTo>
                    <a:pt x="44" y="17"/>
                  </a:lnTo>
                  <a:lnTo>
                    <a:pt x="44" y="15"/>
                  </a:lnTo>
                  <a:lnTo>
                    <a:pt x="45" y="12"/>
                  </a:lnTo>
                  <a:lnTo>
                    <a:pt x="45" y="10"/>
                  </a:lnTo>
                  <a:lnTo>
                    <a:pt x="47" y="7"/>
                  </a:lnTo>
                  <a:lnTo>
                    <a:pt x="47" y="5"/>
                  </a:lnTo>
                  <a:lnTo>
                    <a:pt x="48" y="2"/>
                  </a:lnTo>
                  <a:lnTo>
                    <a:pt x="4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7" name="Freeform 699">
              <a:extLst>
                <a:ext uri="{FF2B5EF4-FFF2-40B4-BE49-F238E27FC236}">
                  <a16:creationId xmlns:a16="http://schemas.microsoft.com/office/drawing/2014/main" id="{89D42AFA-A1EF-C647-F07D-8912B7CF4CE8}"/>
                </a:ext>
              </a:extLst>
            </p:cNvPr>
            <p:cNvSpPr>
              <a:spLocks/>
            </p:cNvSpPr>
            <p:nvPr/>
          </p:nvSpPr>
          <p:spPr bwMode="auto">
            <a:xfrm>
              <a:off x="4671" y="2980"/>
              <a:ext cx="96" cy="210"/>
            </a:xfrm>
            <a:custGeom>
              <a:avLst/>
              <a:gdLst>
                <a:gd name="T0" fmla="*/ 26 w 89"/>
                <a:gd name="T1" fmla="*/ 4 h 193"/>
                <a:gd name="T2" fmla="*/ 44 w 89"/>
                <a:gd name="T3" fmla="*/ 36 h 193"/>
                <a:gd name="T4" fmla="*/ 51 w 89"/>
                <a:gd name="T5" fmla="*/ 70 h 193"/>
                <a:gd name="T6" fmla="*/ 61 w 89"/>
                <a:gd name="T7" fmla="*/ 107 h 193"/>
                <a:gd name="T8" fmla="*/ 74 w 89"/>
                <a:gd name="T9" fmla="*/ 136 h 193"/>
                <a:gd name="T10" fmla="*/ 99 w 89"/>
                <a:gd name="T11" fmla="*/ 162 h 193"/>
                <a:gd name="T12" fmla="*/ 108 w 89"/>
                <a:gd name="T13" fmla="*/ 192 h 193"/>
                <a:gd name="T14" fmla="*/ 116 w 89"/>
                <a:gd name="T15" fmla="*/ 211 h 193"/>
                <a:gd name="T16" fmla="*/ 122 w 89"/>
                <a:gd name="T17" fmla="*/ 232 h 193"/>
                <a:gd name="T18" fmla="*/ 132 w 89"/>
                <a:gd name="T19" fmla="*/ 260 h 193"/>
                <a:gd name="T20" fmla="*/ 134 w 89"/>
                <a:gd name="T21" fmla="*/ 283 h 193"/>
                <a:gd name="T22" fmla="*/ 138 w 89"/>
                <a:gd name="T23" fmla="*/ 298 h 193"/>
                <a:gd name="T24" fmla="*/ 146 w 89"/>
                <a:gd name="T25" fmla="*/ 319 h 193"/>
                <a:gd name="T26" fmla="*/ 157 w 89"/>
                <a:gd name="T27" fmla="*/ 341 h 193"/>
                <a:gd name="T28" fmla="*/ 179 w 89"/>
                <a:gd name="T29" fmla="*/ 375 h 193"/>
                <a:gd name="T30" fmla="*/ 182 w 89"/>
                <a:gd name="T31" fmla="*/ 398 h 193"/>
                <a:gd name="T32" fmla="*/ 192 w 89"/>
                <a:gd name="T33" fmla="*/ 420 h 193"/>
                <a:gd name="T34" fmla="*/ 196 w 89"/>
                <a:gd name="T35" fmla="*/ 444 h 193"/>
                <a:gd name="T36" fmla="*/ 208 w 89"/>
                <a:gd name="T37" fmla="*/ 470 h 193"/>
                <a:gd name="T38" fmla="*/ 219 w 89"/>
                <a:gd name="T39" fmla="*/ 487 h 193"/>
                <a:gd name="T40" fmla="*/ 228 w 89"/>
                <a:gd name="T41" fmla="*/ 512 h 193"/>
                <a:gd name="T42" fmla="*/ 242 w 89"/>
                <a:gd name="T43" fmla="*/ 539 h 193"/>
                <a:gd name="T44" fmla="*/ 255 w 89"/>
                <a:gd name="T45" fmla="*/ 563 h 193"/>
                <a:gd name="T46" fmla="*/ 258 w 89"/>
                <a:gd name="T47" fmla="*/ 583 h 193"/>
                <a:gd name="T48" fmla="*/ 258 w 89"/>
                <a:gd name="T49" fmla="*/ 606 h 193"/>
                <a:gd name="T50" fmla="*/ 246 w 89"/>
                <a:gd name="T51" fmla="*/ 628 h 193"/>
                <a:gd name="T52" fmla="*/ 227 w 89"/>
                <a:gd name="T53" fmla="*/ 606 h 193"/>
                <a:gd name="T54" fmla="*/ 219 w 89"/>
                <a:gd name="T55" fmla="*/ 582 h 193"/>
                <a:gd name="T56" fmla="*/ 208 w 89"/>
                <a:gd name="T57" fmla="*/ 554 h 193"/>
                <a:gd name="T58" fmla="*/ 196 w 89"/>
                <a:gd name="T59" fmla="*/ 530 h 193"/>
                <a:gd name="T60" fmla="*/ 188 w 89"/>
                <a:gd name="T61" fmla="*/ 508 h 193"/>
                <a:gd name="T62" fmla="*/ 178 w 89"/>
                <a:gd name="T63" fmla="*/ 475 h 193"/>
                <a:gd name="T64" fmla="*/ 165 w 89"/>
                <a:gd name="T65" fmla="*/ 452 h 193"/>
                <a:gd name="T66" fmla="*/ 153 w 89"/>
                <a:gd name="T67" fmla="*/ 420 h 193"/>
                <a:gd name="T68" fmla="*/ 145 w 89"/>
                <a:gd name="T69" fmla="*/ 398 h 193"/>
                <a:gd name="T70" fmla="*/ 134 w 89"/>
                <a:gd name="T71" fmla="*/ 371 h 193"/>
                <a:gd name="T72" fmla="*/ 116 w 89"/>
                <a:gd name="T73" fmla="*/ 345 h 193"/>
                <a:gd name="T74" fmla="*/ 108 w 89"/>
                <a:gd name="T75" fmla="*/ 312 h 193"/>
                <a:gd name="T76" fmla="*/ 99 w 89"/>
                <a:gd name="T77" fmla="*/ 283 h 193"/>
                <a:gd name="T78" fmla="*/ 90 w 89"/>
                <a:gd name="T79" fmla="*/ 250 h 193"/>
                <a:gd name="T80" fmla="*/ 74 w 89"/>
                <a:gd name="T81" fmla="*/ 220 h 193"/>
                <a:gd name="T82" fmla="*/ 61 w 89"/>
                <a:gd name="T83" fmla="*/ 190 h 193"/>
                <a:gd name="T84" fmla="*/ 44 w 89"/>
                <a:gd name="T85" fmla="*/ 157 h 193"/>
                <a:gd name="T86" fmla="*/ 28 w 89"/>
                <a:gd name="T87" fmla="*/ 126 h 193"/>
                <a:gd name="T88" fmla="*/ 22 w 89"/>
                <a:gd name="T89" fmla="*/ 98 h 193"/>
                <a:gd name="T90" fmla="*/ 3 w 89"/>
                <a:gd name="T91" fmla="*/ 64 h 193"/>
                <a:gd name="T92" fmla="*/ 0 w 89"/>
                <a:gd name="T93" fmla="*/ 30 h 193"/>
                <a:gd name="T94" fmla="*/ 2 w 89"/>
                <a:gd name="T95" fmla="*/ 1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
                <a:gd name="T145" fmla="*/ 0 h 193"/>
                <a:gd name="T146" fmla="*/ 89 w 89"/>
                <a:gd name="T147" fmla="*/ 193 h 1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 h="193">
                  <a:moveTo>
                    <a:pt x="3" y="0"/>
                  </a:moveTo>
                  <a:lnTo>
                    <a:pt x="7" y="1"/>
                  </a:lnTo>
                  <a:lnTo>
                    <a:pt x="9" y="4"/>
                  </a:lnTo>
                  <a:lnTo>
                    <a:pt x="12" y="6"/>
                  </a:lnTo>
                  <a:lnTo>
                    <a:pt x="14" y="9"/>
                  </a:lnTo>
                  <a:lnTo>
                    <a:pt x="16" y="12"/>
                  </a:lnTo>
                  <a:lnTo>
                    <a:pt x="16" y="15"/>
                  </a:lnTo>
                  <a:lnTo>
                    <a:pt x="17" y="19"/>
                  </a:lnTo>
                  <a:lnTo>
                    <a:pt x="18" y="22"/>
                  </a:lnTo>
                  <a:lnTo>
                    <a:pt x="19" y="25"/>
                  </a:lnTo>
                  <a:lnTo>
                    <a:pt x="19" y="29"/>
                  </a:lnTo>
                  <a:lnTo>
                    <a:pt x="21" y="33"/>
                  </a:lnTo>
                  <a:lnTo>
                    <a:pt x="23" y="35"/>
                  </a:lnTo>
                  <a:lnTo>
                    <a:pt x="23" y="39"/>
                  </a:lnTo>
                  <a:lnTo>
                    <a:pt x="26" y="41"/>
                  </a:lnTo>
                  <a:lnTo>
                    <a:pt x="28" y="44"/>
                  </a:lnTo>
                  <a:lnTo>
                    <a:pt x="32" y="47"/>
                  </a:lnTo>
                  <a:lnTo>
                    <a:pt x="34" y="50"/>
                  </a:lnTo>
                  <a:lnTo>
                    <a:pt x="36" y="55"/>
                  </a:lnTo>
                  <a:lnTo>
                    <a:pt x="37" y="57"/>
                  </a:lnTo>
                  <a:lnTo>
                    <a:pt x="38" y="59"/>
                  </a:lnTo>
                  <a:lnTo>
                    <a:pt x="38" y="62"/>
                  </a:lnTo>
                  <a:lnTo>
                    <a:pt x="40" y="64"/>
                  </a:lnTo>
                  <a:lnTo>
                    <a:pt x="41" y="65"/>
                  </a:lnTo>
                  <a:lnTo>
                    <a:pt x="41" y="68"/>
                  </a:lnTo>
                  <a:lnTo>
                    <a:pt x="41" y="69"/>
                  </a:lnTo>
                  <a:lnTo>
                    <a:pt x="42" y="72"/>
                  </a:lnTo>
                  <a:lnTo>
                    <a:pt x="43" y="74"/>
                  </a:lnTo>
                  <a:lnTo>
                    <a:pt x="43" y="77"/>
                  </a:lnTo>
                  <a:lnTo>
                    <a:pt x="45" y="79"/>
                  </a:lnTo>
                  <a:lnTo>
                    <a:pt x="46" y="82"/>
                  </a:lnTo>
                  <a:lnTo>
                    <a:pt x="46" y="83"/>
                  </a:lnTo>
                  <a:lnTo>
                    <a:pt x="46" y="86"/>
                  </a:lnTo>
                  <a:lnTo>
                    <a:pt x="47" y="87"/>
                  </a:lnTo>
                  <a:lnTo>
                    <a:pt x="47" y="90"/>
                  </a:lnTo>
                  <a:lnTo>
                    <a:pt x="48" y="92"/>
                  </a:lnTo>
                  <a:lnTo>
                    <a:pt x="48" y="95"/>
                  </a:lnTo>
                  <a:lnTo>
                    <a:pt x="50" y="96"/>
                  </a:lnTo>
                  <a:lnTo>
                    <a:pt x="51" y="98"/>
                  </a:lnTo>
                  <a:lnTo>
                    <a:pt x="52" y="101"/>
                  </a:lnTo>
                  <a:lnTo>
                    <a:pt x="53" y="103"/>
                  </a:lnTo>
                  <a:lnTo>
                    <a:pt x="55" y="105"/>
                  </a:lnTo>
                  <a:lnTo>
                    <a:pt x="56" y="107"/>
                  </a:lnTo>
                  <a:lnTo>
                    <a:pt x="59" y="111"/>
                  </a:lnTo>
                  <a:lnTo>
                    <a:pt x="62" y="115"/>
                  </a:lnTo>
                  <a:lnTo>
                    <a:pt x="62" y="117"/>
                  </a:lnTo>
                  <a:lnTo>
                    <a:pt x="62" y="120"/>
                  </a:lnTo>
                  <a:lnTo>
                    <a:pt x="64" y="122"/>
                  </a:lnTo>
                  <a:lnTo>
                    <a:pt x="64" y="125"/>
                  </a:lnTo>
                  <a:lnTo>
                    <a:pt x="65" y="127"/>
                  </a:lnTo>
                  <a:lnTo>
                    <a:pt x="66" y="130"/>
                  </a:lnTo>
                  <a:lnTo>
                    <a:pt x="66" y="131"/>
                  </a:lnTo>
                  <a:lnTo>
                    <a:pt x="67" y="134"/>
                  </a:lnTo>
                  <a:lnTo>
                    <a:pt x="69" y="136"/>
                  </a:lnTo>
                  <a:lnTo>
                    <a:pt x="70" y="139"/>
                  </a:lnTo>
                  <a:lnTo>
                    <a:pt x="71" y="141"/>
                  </a:lnTo>
                  <a:lnTo>
                    <a:pt x="72" y="144"/>
                  </a:lnTo>
                  <a:lnTo>
                    <a:pt x="74" y="146"/>
                  </a:lnTo>
                  <a:lnTo>
                    <a:pt x="75" y="148"/>
                  </a:lnTo>
                  <a:lnTo>
                    <a:pt x="76" y="150"/>
                  </a:lnTo>
                  <a:lnTo>
                    <a:pt x="79" y="153"/>
                  </a:lnTo>
                  <a:lnTo>
                    <a:pt x="79" y="155"/>
                  </a:lnTo>
                  <a:lnTo>
                    <a:pt x="80" y="158"/>
                  </a:lnTo>
                  <a:lnTo>
                    <a:pt x="81" y="160"/>
                  </a:lnTo>
                  <a:lnTo>
                    <a:pt x="84" y="163"/>
                  </a:lnTo>
                  <a:lnTo>
                    <a:pt x="84" y="165"/>
                  </a:lnTo>
                  <a:lnTo>
                    <a:pt x="85" y="168"/>
                  </a:lnTo>
                  <a:lnTo>
                    <a:pt x="86" y="170"/>
                  </a:lnTo>
                  <a:lnTo>
                    <a:pt x="88" y="173"/>
                  </a:lnTo>
                  <a:lnTo>
                    <a:pt x="88" y="174"/>
                  </a:lnTo>
                  <a:lnTo>
                    <a:pt x="89" y="177"/>
                  </a:lnTo>
                  <a:lnTo>
                    <a:pt x="89" y="179"/>
                  </a:lnTo>
                  <a:lnTo>
                    <a:pt x="89" y="182"/>
                  </a:lnTo>
                  <a:lnTo>
                    <a:pt x="89" y="184"/>
                  </a:lnTo>
                  <a:lnTo>
                    <a:pt x="89" y="187"/>
                  </a:lnTo>
                  <a:lnTo>
                    <a:pt x="89" y="189"/>
                  </a:lnTo>
                  <a:lnTo>
                    <a:pt x="89" y="193"/>
                  </a:lnTo>
                  <a:lnTo>
                    <a:pt x="86" y="193"/>
                  </a:lnTo>
                  <a:lnTo>
                    <a:pt x="83" y="193"/>
                  </a:lnTo>
                  <a:lnTo>
                    <a:pt x="81" y="189"/>
                  </a:lnTo>
                  <a:lnTo>
                    <a:pt x="79" y="187"/>
                  </a:lnTo>
                  <a:lnTo>
                    <a:pt x="78" y="184"/>
                  </a:lnTo>
                  <a:lnTo>
                    <a:pt x="76" y="182"/>
                  </a:lnTo>
                  <a:lnTo>
                    <a:pt x="76" y="178"/>
                  </a:lnTo>
                  <a:lnTo>
                    <a:pt x="75" y="177"/>
                  </a:lnTo>
                  <a:lnTo>
                    <a:pt x="74" y="173"/>
                  </a:lnTo>
                  <a:lnTo>
                    <a:pt x="72" y="170"/>
                  </a:lnTo>
                  <a:lnTo>
                    <a:pt x="71" y="168"/>
                  </a:lnTo>
                  <a:lnTo>
                    <a:pt x="70" y="165"/>
                  </a:lnTo>
                  <a:lnTo>
                    <a:pt x="69" y="163"/>
                  </a:lnTo>
                  <a:lnTo>
                    <a:pt x="67" y="160"/>
                  </a:lnTo>
                  <a:lnTo>
                    <a:pt x="66" y="157"/>
                  </a:lnTo>
                  <a:lnTo>
                    <a:pt x="65" y="155"/>
                  </a:lnTo>
                  <a:lnTo>
                    <a:pt x="64" y="152"/>
                  </a:lnTo>
                  <a:lnTo>
                    <a:pt x="62" y="149"/>
                  </a:lnTo>
                  <a:lnTo>
                    <a:pt x="61" y="146"/>
                  </a:lnTo>
                  <a:lnTo>
                    <a:pt x="60" y="144"/>
                  </a:lnTo>
                  <a:lnTo>
                    <a:pt x="59" y="141"/>
                  </a:lnTo>
                  <a:lnTo>
                    <a:pt x="57" y="139"/>
                  </a:lnTo>
                  <a:lnTo>
                    <a:pt x="56" y="135"/>
                  </a:lnTo>
                  <a:lnTo>
                    <a:pt x="55" y="133"/>
                  </a:lnTo>
                  <a:lnTo>
                    <a:pt x="53" y="130"/>
                  </a:lnTo>
                  <a:lnTo>
                    <a:pt x="52" y="127"/>
                  </a:lnTo>
                  <a:lnTo>
                    <a:pt x="51" y="125"/>
                  </a:lnTo>
                  <a:lnTo>
                    <a:pt x="50" y="122"/>
                  </a:lnTo>
                  <a:lnTo>
                    <a:pt x="48" y="119"/>
                  </a:lnTo>
                  <a:lnTo>
                    <a:pt x="47" y="117"/>
                  </a:lnTo>
                  <a:lnTo>
                    <a:pt x="46" y="114"/>
                  </a:lnTo>
                  <a:lnTo>
                    <a:pt x="43" y="111"/>
                  </a:lnTo>
                  <a:lnTo>
                    <a:pt x="42" y="108"/>
                  </a:lnTo>
                  <a:lnTo>
                    <a:pt x="41" y="106"/>
                  </a:lnTo>
                  <a:lnTo>
                    <a:pt x="40" y="103"/>
                  </a:lnTo>
                  <a:lnTo>
                    <a:pt x="40" y="100"/>
                  </a:lnTo>
                  <a:lnTo>
                    <a:pt x="38" y="96"/>
                  </a:lnTo>
                  <a:lnTo>
                    <a:pt x="37" y="92"/>
                  </a:lnTo>
                  <a:lnTo>
                    <a:pt x="36" y="90"/>
                  </a:lnTo>
                  <a:lnTo>
                    <a:pt x="34" y="86"/>
                  </a:lnTo>
                  <a:lnTo>
                    <a:pt x="33" y="83"/>
                  </a:lnTo>
                  <a:lnTo>
                    <a:pt x="32" y="79"/>
                  </a:lnTo>
                  <a:lnTo>
                    <a:pt x="31" y="77"/>
                  </a:lnTo>
                  <a:lnTo>
                    <a:pt x="28" y="73"/>
                  </a:lnTo>
                  <a:lnTo>
                    <a:pt x="27" y="71"/>
                  </a:lnTo>
                  <a:lnTo>
                    <a:pt x="26" y="67"/>
                  </a:lnTo>
                  <a:lnTo>
                    <a:pt x="23" y="64"/>
                  </a:lnTo>
                  <a:lnTo>
                    <a:pt x="23" y="60"/>
                  </a:lnTo>
                  <a:lnTo>
                    <a:pt x="21" y="58"/>
                  </a:lnTo>
                  <a:lnTo>
                    <a:pt x="19" y="55"/>
                  </a:lnTo>
                  <a:lnTo>
                    <a:pt x="18" y="52"/>
                  </a:lnTo>
                  <a:lnTo>
                    <a:pt x="16" y="48"/>
                  </a:lnTo>
                  <a:lnTo>
                    <a:pt x="14" y="45"/>
                  </a:lnTo>
                  <a:lnTo>
                    <a:pt x="13" y="43"/>
                  </a:lnTo>
                  <a:lnTo>
                    <a:pt x="10" y="39"/>
                  </a:lnTo>
                  <a:lnTo>
                    <a:pt x="9" y="35"/>
                  </a:lnTo>
                  <a:lnTo>
                    <a:pt x="8" y="33"/>
                  </a:lnTo>
                  <a:lnTo>
                    <a:pt x="7" y="30"/>
                  </a:lnTo>
                  <a:lnTo>
                    <a:pt x="5" y="26"/>
                  </a:lnTo>
                  <a:lnTo>
                    <a:pt x="4" y="22"/>
                  </a:lnTo>
                  <a:lnTo>
                    <a:pt x="3" y="20"/>
                  </a:lnTo>
                  <a:lnTo>
                    <a:pt x="3" y="16"/>
                  </a:lnTo>
                  <a:lnTo>
                    <a:pt x="2" y="14"/>
                  </a:lnTo>
                  <a:lnTo>
                    <a:pt x="0" y="10"/>
                  </a:lnTo>
                  <a:lnTo>
                    <a:pt x="0" y="6"/>
                  </a:lnTo>
                  <a:lnTo>
                    <a:pt x="0" y="2"/>
                  </a:lnTo>
                  <a:lnTo>
                    <a:pt x="2" y="1"/>
                  </a:lnTo>
                  <a:lnTo>
                    <a:pt x="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8" name="Freeform 700">
              <a:extLst>
                <a:ext uri="{FF2B5EF4-FFF2-40B4-BE49-F238E27FC236}">
                  <a16:creationId xmlns:a16="http://schemas.microsoft.com/office/drawing/2014/main" id="{FDC9456A-CA2F-8003-8435-31B8D00AB7C7}"/>
                </a:ext>
              </a:extLst>
            </p:cNvPr>
            <p:cNvSpPr>
              <a:spLocks/>
            </p:cNvSpPr>
            <p:nvPr/>
          </p:nvSpPr>
          <p:spPr bwMode="auto">
            <a:xfrm>
              <a:off x="4764" y="3188"/>
              <a:ext cx="9" cy="13"/>
            </a:xfrm>
            <a:custGeom>
              <a:avLst/>
              <a:gdLst>
                <a:gd name="T0" fmla="*/ 4 w 9"/>
                <a:gd name="T1" fmla="*/ 0 h 12"/>
                <a:gd name="T2" fmla="*/ 7 w 9"/>
                <a:gd name="T3" fmla="*/ 0 h 12"/>
                <a:gd name="T4" fmla="*/ 9 w 9"/>
                <a:gd name="T5" fmla="*/ 2 h 12"/>
                <a:gd name="T6" fmla="*/ 9 w 9"/>
                <a:gd name="T7" fmla="*/ 5 h 12"/>
                <a:gd name="T8" fmla="*/ 9 w 9"/>
                <a:gd name="T9" fmla="*/ 28 h 12"/>
                <a:gd name="T10" fmla="*/ 8 w 9"/>
                <a:gd name="T11" fmla="*/ 33 h 12"/>
                <a:gd name="T12" fmla="*/ 5 w 9"/>
                <a:gd name="T13" fmla="*/ 36 h 12"/>
                <a:gd name="T14" fmla="*/ 4 w 9"/>
                <a:gd name="T15" fmla="*/ 36 h 12"/>
                <a:gd name="T16" fmla="*/ 3 w 9"/>
                <a:gd name="T17" fmla="*/ 33 h 12"/>
                <a:gd name="T18" fmla="*/ 2 w 9"/>
                <a:gd name="T19" fmla="*/ 30 h 12"/>
                <a:gd name="T20" fmla="*/ 0 w 9"/>
                <a:gd name="T21" fmla="*/ 24 h 12"/>
                <a:gd name="T22" fmla="*/ 2 w 9"/>
                <a:gd name="T23" fmla="*/ 4 h 12"/>
                <a:gd name="T24" fmla="*/ 4 w 9"/>
                <a:gd name="T25" fmla="*/ 0 h 12"/>
                <a:gd name="T26" fmla="*/ 4 w 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2"/>
                <a:gd name="T44" fmla="*/ 9 w 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2">
                  <a:moveTo>
                    <a:pt x="4" y="0"/>
                  </a:moveTo>
                  <a:lnTo>
                    <a:pt x="7" y="0"/>
                  </a:lnTo>
                  <a:lnTo>
                    <a:pt x="9" y="2"/>
                  </a:lnTo>
                  <a:lnTo>
                    <a:pt x="9" y="5"/>
                  </a:lnTo>
                  <a:lnTo>
                    <a:pt x="9" y="9"/>
                  </a:lnTo>
                  <a:lnTo>
                    <a:pt x="8" y="11"/>
                  </a:lnTo>
                  <a:lnTo>
                    <a:pt x="5" y="12"/>
                  </a:lnTo>
                  <a:lnTo>
                    <a:pt x="4" y="12"/>
                  </a:lnTo>
                  <a:lnTo>
                    <a:pt x="3" y="11"/>
                  </a:lnTo>
                  <a:lnTo>
                    <a:pt x="2" y="10"/>
                  </a:lnTo>
                  <a:lnTo>
                    <a:pt x="0" y="7"/>
                  </a:lnTo>
                  <a:lnTo>
                    <a:pt x="2" y="4"/>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69" name="Freeform 701">
              <a:extLst>
                <a:ext uri="{FF2B5EF4-FFF2-40B4-BE49-F238E27FC236}">
                  <a16:creationId xmlns:a16="http://schemas.microsoft.com/office/drawing/2014/main" id="{C8983617-7F41-A1D3-6D4B-58C5989BA410}"/>
                </a:ext>
              </a:extLst>
            </p:cNvPr>
            <p:cNvSpPr>
              <a:spLocks/>
            </p:cNvSpPr>
            <p:nvPr/>
          </p:nvSpPr>
          <p:spPr bwMode="auto">
            <a:xfrm>
              <a:off x="4778" y="3199"/>
              <a:ext cx="45" cy="92"/>
            </a:xfrm>
            <a:custGeom>
              <a:avLst/>
              <a:gdLst>
                <a:gd name="T0" fmla="*/ 6 w 42"/>
                <a:gd name="T1" fmla="*/ 1 h 84"/>
                <a:gd name="T2" fmla="*/ 27 w 42"/>
                <a:gd name="T3" fmla="*/ 4 h 84"/>
                <a:gd name="T4" fmla="*/ 35 w 42"/>
                <a:gd name="T5" fmla="*/ 28 h 84"/>
                <a:gd name="T6" fmla="*/ 47 w 42"/>
                <a:gd name="T7" fmla="*/ 45 h 84"/>
                <a:gd name="T8" fmla="*/ 54 w 42"/>
                <a:gd name="T9" fmla="*/ 61 h 84"/>
                <a:gd name="T10" fmla="*/ 62 w 42"/>
                <a:gd name="T11" fmla="*/ 78 h 84"/>
                <a:gd name="T12" fmla="*/ 66 w 42"/>
                <a:gd name="T13" fmla="*/ 96 h 84"/>
                <a:gd name="T14" fmla="*/ 73 w 42"/>
                <a:gd name="T15" fmla="*/ 114 h 84"/>
                <a:gd name="T16" fmla="*/ 76 w 42"/>
                <a:gd name="T17" fmla="*/ 135 h 84"/>
                <a:gd name="T18" fmla="*/ 78 w 42"/>
                <a:gd name="T19" fmla="*/ 150 h 84"/>
                <a:gd name="T20" fmla="*/ 84 w 42"/>
                <a:gd name="T21" fmla="*/ 165 h 84"/>
                <a:gd name="T22" fmla="*/ 87 w 42"/>
                <a:gd name="T23" fmla="*/ 193 h 84"/>
                <a:gd name="T24" fmla="*/ 93 w 42"/>
                <a:gd name="T25" fmla="*/ 211 h 84"/>
                <a:gd name="T26" fmla="*/ 99 w 42"/>
                <a:gd name="T27" fmla="*/ 226 h 84"/>
                <a:gd name="T28" fmla="*/ 100 w 42"/>
                <a:gd name="T29" fmla="*/ 239 h 84"/>
                <a:gd name="T30" fmla="*/ 107 w 42"/>
                <a:gd name="T31" fmla="*/ 261 h 84"/>
                <a:gd name="T32" fmla="*/ 103 w 42"/>
                <a:gd name="T33" fmla="*/ 277 h 84"/>
                <a:gd name="T34" fmla="*/ 90 w 42"/>
                <a:gd name="T35" fmla="*/ 287 h 84"/>
                <a:gd name="T36" fmla="*/ 78 w 42"/>
                <a:gd name="T37" fmla="*/ 287 h 84"/>
                <a:gd name="T38" fmla="*/ 71 w 42"/>
                <a:gd name="T39" fmla="*/ 277 h 84"/>
                <a:gd name="T40" fmla="*/ 63 w 42"/>
                <a:gd name="T41" fmla="*/ 261 h 84"/>
                <a:gd name="T42" fmla="*/ 62 w 42"/>
                <a:gd name="T43" fmla="*/ 239 h 84"/>
                <a:gd name="T44" fmla="*/ 54 w 42"/>
                <a:gd name="T45" fmla="*/ 232 h 84"/>
                <a:gd name="T46" fmla="*/ 50 w 42"/>
                <a:gd name="T47" fmla="*/ 216 h 84"/>
                <a:gd name="T48" fmla="*/ 47 w 42"/>
                <a:gd name="T49" fmla="*/ 194 h 84"/>
                <a:gd name="T50" fmla="*/ 41 w 42"/>
                <a:gd name="T51" fmla="*/ 181 h 84"/>
                <a:gd name="T52" fmla="*/ 41 w 42"/>
                <a:gd name="T53" fmla="*/ 164 h 84"/>
                <a:gd name="T54" fmla="*/ 38 w 42"/>
                <a:gd name="T55" fmla="*/ 148 h 84"/>
                <a:gd name="T56" fmla="*/ 35 w 42"/>
                <a:gd name="T57" fmla="*/ 135 h 84"/>
                <a:gd name="T58" fmla="*/ 33 w 42"/>
                <a:gd name="T59" fmla="*/ 114 h 84"/>
                <a:gd name="T60" fmla="*/ 27 w 42"/>
                <a:gd name="T61" fmla="*/ 96 h 84"/>
                <a:gd name="T62" fmla="*/ 25 w 42"/>
                <a:gd name="T63" fmla="*/ 80 h 84"/>
                <a:gd name="T64" fmla="*/ 4 w 42"/>
                <a:gd name="T65" fmla="*/ 61 h 84"/>
                <a:gd name="T66" fmla="*/ 0 w 42"/>
                <a:gd name="T67" fmla="*/ 37 h 84"/>
                <a:gd name="T68" fmla="*/ 0 w 42"/>
                <a:gd name="T69" fmla="*/ 28 h 84"/>
                <a:gd name="T70" fmla="*/ 1 w 42"/>
                <a:gd name="T71" fmla="*/ 4 h 84"/>
                <a:gd name="T72" fmla="*/ 3 w 42"/>
                <a:gd name="T73" fmla="*/ 0 h 84"/>
                <a:gd name="T74" fmla="*/ 4 w 42"/>
                <a:gd name="T75" fmla="*/ 0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
                <a:gd name="T115" fmla="*/ 0 h 84"/>
                <a:gd name="T116" fmla="*/ 42 w 42"/>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 h="84">
                  <a:moveTo>
                    <a:pt x="4" y="0"/>
                  </a:moveTo>
                  <a:lnTo>
                    <a:pt x="6" y="1"/>
                  </a:lnTo>
                  <a:lnTo>
                    <a:pt x="8" y="3"/>
                  </a:lnTo>
                  <a:lnTo>
                    <a:pt x="10" y="4"/>
                  </a:lnTo>
                  <a:lnTo>
                    <a:pt x="13" y="6"/>
                  </a:lnTo>
                  <a:lnTo>
                    <a:pt x="14" y="8"/>
                  </a:lnTo>
                  <a:lnTo>
                    <a:pt x="15" y="10"/>
                  </a:lnTo>
                  <a:lnTo>
                    <a:pt x="18" y="13"/>
                  </a:lnTo>
                  <a:lnTo>
                    <a:pt x="19" y="15"/>
                  </a:lnTo>
                  <a:lnTo>
                    <a:pt x="20" y="17"/>
                  </a:lnTo>
                  <a:lnTo>
                    <a:pt x="22" y="19"/>
                  </a:lnTo>
                  <a:lnTo>
                    <a:pt x="23" y="22"/>
                  </a:lnTo>
                  <a:lnTo>
                    <a:pt x="24" y="24"/>
                  </a:lnTo>
                  <a:lnTo>
                    <a:pt x="25" y="27"/>
                  </a:lnTo>
                  <a:lnTo>
                    <a:pt x="27" y="29"/>
                  </a:lnTo>
                  <a:lnTo>
                    <a:pt x="28" y="32"/>
                  </a:lnTo>
                  <a:lnTo>
                    <a:pt x="29" y="34"/>
                  </a:lnTo>
                  <a:lnTo>
                    <a:pt x="29" y="37"/>
                  </a:lnTo>
                  <a:lnTo>
                    <a:pt x="30" y="39"/>
                  </a:lnTo>
                  <a:lnTo>
                    <a:pt x="30" y="42"/>
                  </a:lnTo>
                  <a:lnTo>
                    <a:pt x="32" y="44"/>
                  </a:lnTo>
                  <a:lnTo>
                    <a:pt x="32" y="47"/>
                  </a:lnTo>
                  <a:lnTo>
                    <a:pt x="33" y="51"/>
                  </a:lnTo>
                  <a:lnTo>
                    <a:pt x="33" y="53"/>
                  </a:lnTo>
                  <a:lnTo>
                    <a:pt x="34" y="56"/>
                  </a:lnTo>
                  <a:lnTo>
                    <a:pt x="35" y="58"/>
                  </a:lnTo>
                  <a:lnTo>
                    <a:pt x="35" y="61"/>
                  </a:lnTo>
                  <a:lnTo>
                    <a:pt x="37" y="63"/>
                  </a:lnTo>
                  <a:lnTo>
                    <a:pt x="37" y="66"/>
                  </a:lnTo>
                  <a:lnTo>
                    <a:pt x="38" y="68"/>
                  </a:lnTo>
                  <a:lnTo>
                    <a:pt x="39" y="71"/>
                  </a:lnTo>
                  <a:lnTo>
                    <a:pt x="41" y="73"/>
                  </a:lnTo>
                  <a:lnTo>
                    <a:pt x="42" y="76"/>
                  </a:lnTo>
                  <a:lnTo>
                    <a:pt x="39" y="77"/>
                  </a:lnTo>
                  <a:lnTo>
                    <a:pt x="37" y="80"/>
                  </a:lnTo>
                  <a:lnTo>
                    <a:pt x="34" y="81"/>
                  </a:lnTo>
                  <a:lnTo>
                    <a:pt x="33" y="84"/>
                  </a:lnTo>
                  <a:lnTo>
                    <a:pt x="30" y="81"/>
                  </a:lnTo>
                  <a:lnTo>
                    <a:pt x="29" y="80"/>
                  </a:lnTo>
                  <a:lnTo>
                    <a:pt x="27" y="77"/>
                  </a:lnTo>
                  <a:lnTo>
                    <a:pt x="25" y="76"/>
                  </a:lnTo>
                  <a:lnTo>
                    <a:pt x="24" y="73"/>
                  </a:lnTo>
                  <a:lnTo>
                    <a:pt x="23" y="71"/>
                  </a:lnTo>
                  <a:lnTo>
                    <a:pt x="23" y="68"/>
                  </a:lnTo>
                  <a:lnTo>
                    <a:pt x="22" y="67"/>
                  </a:lnTo>
                  <a:lnTo>
                    <a:pt x="20" y="65"/>
                  </a:lnTo>
                  <a:lnTo>
                    <a:pt x="19" y="62"/>
                  </a:lnTo>
                  <a:lnTo>
                    <a:pt x="19" y="60"/>
                  </a:lnTo>
                  <a:lnTo>
                    <a:pt x="19" y="57"/>
                  </a:lnTo>
                  <a:lnTo>
                    <a:pt x="18" y="54"/>
                  </a:lnTo>
                  <a:lnTo>
                    <a:pt x="18" y="53"/>
                  </a:lnTo>
                  <a:lnTo>
                    <a:pt x="16" y="51"/>
                  </a:lnTo>
                  <a:lnTo>
                    <a:pt x="16" y="48"/>
                  </a:lnTo>
                  <a:lnTo>
                    <a:pt x="16" y="46"/>
                  </a:lnTo>
                  <a:lnTo>
                    <a:pt x="15" y="43"/>
                  </a:lnTo>
                  <a:lnTo>
                    <a:pt x="15" y="41"/>
                  </a:lnTo>
                  <a:lnTo>
                    <a:pt x="15" y="38"/>
                  </a:lnTo>
                  <a:lnTo>
                    <a:pt x="14" y="37"/>
                  </a:lnTo>
                  <a:lnTo>
                    <a:pt x="13" y="34"/>
                  </a:lnTo>
                  <a:lnTo>
                    <a:pt x="13" y="32"/>
                  </a:lnTo>
                  <a:lnTo>
                    <a:pt x="11" y="29"/>
                  </a:lnTo>
                  <a:lnTo>
                    <a:pt x="10" y="27"/>
                  </a:lnTo>
                  <a:lnTo>
                    <a:pt x="10" y="24"/>
                  </a:lnTo>
                  <a:lnTo>
                    <a:pt x="9" y="23"/>
                  </a:lnTo>
                  <a:lnTo>
                    <a:pt x="8" y="20"/>
                  </a:lnTo>
                  <a:lnTo>
                    <a:pt x="4" y="17"/>
                  </a:lnTo>
                  <a:lnTo>
                    <a:pt x="1" y="13"/>
                  </a:lnTo>
                  <a:lnTo>
                    <a:pt x="0" y="11"/>
                  </a:lnTo>
                  <a:lnTo>
                    <a:pt x="0" y="10"/>
                  </a:lnTo>
                  <a:lnTo>
                    <a:pt x="0" y="8"/>
                  </a:lnTo>
                  <a:lnTo>
                    <a:pt x="1" y="6"/>
                  </a:lnTo>
                  <a:lnTo>
                    <a:pt x="1" y="4"/>
                  </a:lnTo>
                  <a:lnTo>
                    <a:pt x="3" y="1"/>
                  </a:lnTo>
                  <a:lnTo>
                    <a:pt x="3" y="0"/>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0" name="Freeform 702">
              <a:extLst>
                <a:ext uri="{FF2B5EF4-FFF2-40B4-BE49-F238E27FC236}">
                  <a16:creationId xmlns:a16="http://schemas.microsoft.com/office/drawing/2014/main" id="{E15F8377-B44F-5520-0243-A06ADDFD5A02}"/>
                </a:ext>
              </a:extLst>
            </p:cNvPr>
            <p:cNvSpPr>
              <a:spLocks/>
            </p:cNvSpPr>
            <p:nvPr/>
          </p:nvSpPr>
          <p:spPr bwMode="auto">
            <a:xfrm>
              <a:off x="4564" y="2992"/>
              <a:ext cx="15" cy="30"/>
            </a:xfrm>
            <a:custGeom>
              <a:avLst/>
              <a:gdLst>
                <a:gd name="T0" fmla="*/ 23 w 14"/>
                <a:gd name="T1" fmla="*/ 0 h 28"/>
                <a:gd name="T2" fmla="*/ 27 w 14"/>
                <a:gd name="T3" fmla="*/ 1 h 28"/>
                <a:gd name="T4" fmla="*/ 33 w 14"/>
                <a:gd name="T5" fmla="*/ 5 h 28"/>
                <a:gd name="T6" fmla="*/ 33 w 14"/>
                <a:gd name="T7" fmla="*/ 23 h 28"/>
                <a:gd name="T8" fmla="*/ 35 w 14"/>
                <a:gd name="T9" fmla="*/ 27 h 28"/>
                <a:gd name="T10" fmla="*/ 35 w 14"/>
                <a:gd name="T11" fmla="*/ 33 h 28"/>
                <a:gd name="T12" fmla="*/ 35 w 14"/>
                <a:gd name="T13" fmla="*/ 38 h 28"/>
                <a:gd name="T14" fmla="*/ 35 w 14"/>
                <a:gd name="T15" fmla="*/ 47 h 28"/>
                <a:gd name="T16" fmla="*/ 35 w 14"/>
                <a:gd name="T17" fmla="*/ 54 h 28"/>
                <a:gd name="T18" fmla="*/ 33 w 14"/>
                <a:gd name="T19" fmla="*/ 59 h 28"/>
                <a:gd name="T20" fmla="*/ 31 w 14"/>
                <a:gd name="T21" fmla="*/ 63 h 28"/>
                <a:gd name="T22" fmla="*/ 27 w 14"/>
                <a:gd name="T23" fmla="*/ 66 h 28"/>
                <a:gd name="T24" fmla="*/ 25 w 14"/>
                <a:gd name="T25" fmla="*/ 71 h 28"/>
                <a:gd name="T26" fmla="*/ 21 w 14"/>
                <a:gd name="T27" fmla="*/ 71 h 28"/>
                <a:gd name="T28" fmla="*/ 4 w 14"/>
                <a:gd name="T29" fmla="*/ 73 h 28"/>
                <a:gd name="T30" fmla="*/ 3 w 14"/>
                <a:gd name="T31" fmla="*/ 63 h 28"/>
                <a:gd name="T32" fmla="*/ 2 w 14"/>
                <a:gd name="T33" fmla="*/ 54 h 28"/>
                <a:gd name="T34" fmla="*/ 0 w 14"/>
                <a:gd name="T35" fmla="*/ 44 h 28"/>
                <a:gd name="T36" fmla="*/ 2 w 14"/>
                <a:gd name="T37" fmla="*/ 33 h 28"/>
                <a:gd name="T38" fmla="*/ 2 w 14"/>
                <a:gd name="T39" fmla="*/ 25 h 28"/>
                <a:gd name="T40" fmla="*/ 3 w 14"/>
                <a:gd name="T41" fmla="*/ 6 h 28"/>
                <a:gd name="T42" fmla="*/ 5 w 14"/>
                <a:gd name="T43" fmla="*/ 3 h 28"/>
                <a:gd name="T44" fmla="*/ 23 w 14"/>
                <a:gd name="T45" fmla="*/ 0 h 28"/>
                <a:gd name="T46" fmla="*/ 23 w 14"/>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28"/>
                <a:gd name="T74" fmla="*/ 14 w 1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28">
                  <a:moveTo>
                    <a:pt x="8" y="0"/>
                  </a:moveTo>
                  <a:lnTo>
                    <a:pt x="10" y="1"/>
                  </a:lnTo>
                  <a:lnTo>
                    <a:pt x="13" y="5"/>
                  </a:lnTo>
                  <a:lnTo>
                    <a:pt x="13" y="8"/>
                  </a:lnTo>
                  <a:lnTo>
                    <a:pt x="14" y="10"/>
                  </a:lnTo>
                  <a:lnTo>
                    <a:pt x="14" y="13"/>
                  </a:lnTo>
                  <a:lnTo>
                    <a:pt x="14" y="15"/>
                  </a:lnTo>
                  <a:lnTo>
                    <a:pt x="14" y="18"/>
                  </a:lnTo>
                  <a:lnTo>
                    <a:pt x="14" y="20"/>
                  </a:lnTo>
                  <a:lnTo>
                    <a:pt x="13" y="22"/>
                  </a:lnTo>
                  <a:lnTo>
                    <a:pt x="12" y="24"/>
                  </a:lnTo>
                  <a:lnTo>
                    <a:pt x="10" y="25"/>
                  </a:lnTo>
                  <a:lnTo>
                    <a:pt x="9" y="27"/>
                  </a:lnTo>
                  <a:lnTo>
                    <a:pt x="7" y="27"/>
                  </a:lnTo>
                  <a:lnTo>
                    <a:pt x="4" y="28"/>
                  </a:lnTo>
                  <a:lnTo>
                    <a:pt x="3" y="24"/>
                  </a:lnTo>
                  <a:lnTo>
                    <a:pt x="2" y="20"/>
                  </a:lnTo>
                  <a:lnTo>
                    <a:pt x="0" y="17"/>
                  </a:lnTo>
                  <a:lnTo>
                    <a:pt x="2" y="13"/>
                  </a:lnTo>
                  <a:lnTo>
                    <a:pt x="2" y="9"/>
                  </a:lnTo>
                  <a:lnTo>
                    <a:pt x="3" y="6"/>
                  </a:lnTo>
                  <a:lnTo>
                    <a:pt x="5" y="3"/>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1" name="Freeform 703">
              <a:extLst>
                <a:ext uri="{FF2B5EF4-FFF2-40B4-BE49-F238E27FC236}">
                  <a16:creationId xmlns:a16="http://schemas.microsoft.com/office/drawing/2014/main" id="{9791C73A-9F0B-D624-400B-555F0CF2AAB6}"/>
                </a:ext>
              </a:extLst>
            </p:cNvPr>
            <p:cNvSpPr>
              <a:spLocks/>
            </p:cNvSpPr>
            <p:nvPr/>
          </p:nvSpPr>
          <p:spPr bwMode="auto">
            <a:xfrm>
              <a:off x="4563" y="3031"/>
              <a:ext cx="9" cy="14"/>
            </a:xfrm>
            <a:custGeom>
              <a:avLst/>
              <a:gdLst>
                <a:gd name="T0" fmla="*/ 4 w 9"/>
                <a:gd name="T1" fmla="*/ 0 h 13"/>
                <a:gd name="T2" fmla="*/ 8 w 9"/>
                <a:gd name="T3" fmla="*/ 1 h 13"/>
                <a:gd name="T4" fmla="*/ 9 w 9"/>
                <a:gd name="T5" fmla="*/ 3 h 13"/>
                <a:gd name="T6" fmla="*/ 9 w 9"/>
                <a:gd name="T7" fmla="*/ 6 h 13"/>
                <a:gd name="T8" fmla="*/ 9 w 9"/>
                <a:gd name="T9" fmla="*/ 28 h 13"/>
                <a:gd name="T10" fmla="*/ 8 w 9"/>
                <a:gd name="T11" fmla="*/ 32 h 13"/>
                <a:gd name="T12" fmla="*/ 5 w 9"/>
                <a:gd name="T13" fmla="*/ 34 h 13"/>
                <a:gd name="T14" fmla="*/ 4 w 9"/>
                <a:gd name="T15" fmla="*/ 34 h 13"/>
                <a:gd name="T16" fmla="*/ 3 w 9"/>
                <a:gd name="T17" fmla="*/ 32 h 13"/>
                <a:gd name="T18" fmla="*/ 1 w 9"/>
                <a:gd name="T19" fmla="*/ 28 h 13"/>
                <a:gd name="T20" fmla="*/ 0 w 9"/>
                <a:gd name="T21" fmla="*/ 22 h 13"/>
                <a:gd name="T22" fmla="*/ 0 w 9"/>
                <a:gd name="T23" fmla="*/ 6 h 13"/>
                <a:gd name="T24" fmla="*/ 1 w 9"/>
                <a:gd name="T25" fmla="*/ 5 h 13"/>
                <a:gd name="T26" fmla="*/ 3 w 9"/>
                <a:gd name="T27" fmla="*/ 2 h 13"/>
                <a:gd name="T28" fmla="*/ 4 w 9"/>
                <a:gd name="T29" fmla="*/ 0 h 13"/>
                <a:gd name="T30" fmla="*/ 4 w 9"/>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3"/>
                <a:gd name="T50" fmla="*/ 9 w 9"/>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3">
                  <a:moveTo>
                    <a:pt x="4" y="0"/>
                  </a:moveTo>
                  <a:lnTo>
                    <a:pt x="8" y="1"/>
                  </a:lnTo>
                  <a:lnTo>
                    <a:pt x="9" y="3"/>
                  </a:lnTo>
                  <a:lnTo>
                    <a:pt x="9" y="6"/>
                  </a:lnTo>
                  <a:lnTo>
                    <a:pt x="9" y="10"/>
                  </a:lnTo>
                  <a:lnTo>
                    <a:pt x="8" y="12"/>
                  </a:lnTo>
                  <a:lnTo>
                    <a:pt x="5" y="13"/>
                  </a:lnTo>
                  <a:lnTo>
                    <a:pt x="4" y="13"/>
                  </a:lnTo>
                  <a:lnTo>
                    <a:pt x="3" y="12"/>
                  </a:lnTo>
                  <a:lnTo>
                    <a:pt x="1" y="10"/>
                  </a:lnTo>
                  <a:lnTo>
                    <a:pt x="0" y="7"/>
                  </a:lnTo>
                  <a:lnTo>
                    <a:pt x="0" y="6"/>
                  </a:lnTo>
                  <a:lnTo>
                    <a:pt x="1" y="5"/>
                  </a:lnTo>
                  <a:lnTo>
                    <a:pt x="3" y="2"/>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2" name="Freeform 704">
              <a:extLst>
                <a:ext uri="{FF2B5EF4-FFF2-40B4-BE49-F238E27FC236}">
                  <a16:creationId xmlns:a16="http://schemas.microsoft.com/office/drawing/2014/main" id="{525BF199-6D0D-1639-DCA1-54139D66497E}"/>
                </a:ext>
              </a:extLst>
            </p:cNvPr>
            <p:cNvSpPr>
              <a:spLocks/>
            </p:cNvSpPr>
            <p:nvPr/>
          </p:nvSpPr>
          <p:spPr bwMode="auto">
            <a:xfrm>
              <a:off x="4557" y="3054"/>
              <a:ext cx="12" cy="15"/>
            </a:xfrm>
            <a:custGeom>
              <a:avLst/>
              <a:gdLst>
                <a:gd name="T0" fmla="*/ 5 w 11"/>
                <a:gd name="T1" fmla="*/ 0 h 14"/>
                <a:gd name="T2" fmla="*/ 29 w 11"/>
                <a:gd name="T3" fmla="*/ 0 h 14"/>
                <a:gd name="T4" fmla="*/ 32 w 11"/>
                <a:gd name="T5" fmla="*/ 3 h 14"/>
                <a:gd name="T6" fmla="*/ 35 w 11"/>
                <a:gd name="T7" fmla="*/ 6 h 14"/>
                <a:gd name="T8" fmla="*/ 35 w 11"/>
                <a:gd name="T9" fmla="*/ 27 h 14"/>
                <a:gd name="T10" fmla="*/ 29 w 11"/>
                <a:gd name="T11" fmla="*/ 33 h 14"/>
                <a:gd name="T12" fmla="*/ 27 w 11"/>
                <a:gd name="T13" fmla="*/ 35 h 14"/>
                <a:gd name="T14" fmla="*/ 5 w 11"/>
                <a:gd name="T15" fmla="*/ 35 h 14"/>
                <a:gd name="T16" fmla="*/ 4 w 11"/>
                <a:gd name="T17" fmla="*/ 33 h 14"/>
                <a:gd name="T18" fmla="*/ 3 w 11"/>
                <a:gd name="T19" fmla="*/ 27 h 14"/>
                <a:gd name="T20" fmla="*/ 0 w 11"/>
                <a:gd name="T21" fmla="*/ 23 h 14"/>
                <a:gd name="T22" fmla="*/ 1 w 11"/>
                <a:gd name="T23" fmla="*/ 6 h 14"/>
                <a:gd name="T24" fmla="*/ 3 w 11"/>
                <a:gd name="T25" fmla="*/ 4 h 14"/>
                <a:gd name="T26" fmla="*/ 4 w 11"/>
                <a:gd name="T27" fmla="*/ 1 h 14"/>
                <a:gd name="T28" fmla="*/ 5 w 11"/>
                <a:gd name="T29" fmla="*/ 0 h 14"/>
                <a:gd name="T30" fmla="*/ 5 w 11"/>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4"/>
                <a:gd name="T50" fmla="*/ 11 w 1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4">
                  <a:moveTo>
                    <a:pt x="5" y="0"/>
                  </a:moveTo>
                  <a:lnTo>
                    <a:pt x="9" y="0"/>
                  </a:lnTo>
                  <a:lnTo>
                    <a:pt x="10" y="3"/>
                  </a:lnTo>
                  <a:lnTo>
                    <a:pt x="11" y="6"/>
                  </a:lnTo>
                  <a:lnTo>
                    <a:pt x="11" y="10"/>
                  </a:lnTo>
                  <a:lnTo>
                    <a:pt x="9" y="13"/>
                  </a:lnTo>
                  <a:lnTo>
                    <a:pt x="8" y="14"/>
                  </a:lnTo>
                  <a:lnTo>
                    <a:pt x="5" y="14"/>
                  </a:lnTo>
                  <a:lnTo>
                    <a:pt x="4" y="13"/>
                  </a:lnTo>
                  <a:lnTo>
                    <a:pt x="3" y="10"/>
                  </a:lnTo>
                  <a:lnTo>
                    <a:pt x="0" y="8"/>
                  </a:lnTo>
                  <a:lnTo>
                    <a:pt x="1" y="6"/>
                  </a:lnTo>
                  <a:lnTo>
                    <a:pt x="3" y="4"/>
                  </a:lnTo>
                  <a:lnTo>
                    <a:pt x="4" y="1"/>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3" name="Freeform 705">
              <a:extLst>
                <a:ext uri="{FF2B5EF4-FFF2-40B4-BE49-F238E27FC236}">
                  <a16:creationId xmlns:a16="http://schemas.microsoft.com/office/drawing/2014/main" id="{AB268619-CCC7-19A9-0B69-A03687A0D4E8}"/>
                </a:ext>
              </a:extLst>
            </p:cNvPr>
            <p:cNvSpPr>
              <a:spLocks/>
            </p:cNvSpPr>
            <p:nvPr/>
          </p:nvSpPr>
          <p:spPr bwMode="auto">
            <a:xfrm>
              <a:off x="4474" y="3071"/>
              <a:ext cx="95" cy="300"/>
            </a:xfrm>
            <a:custGeom>
              <a:avLst/>
              <a:gdLst>
                <a:gd name="T0" fmla="*/ 253 w 88"/>
                <a:gd name="T1" fmla="*/ 28 h 276"/>
                <a:gd name="T2" fmla="*/ 254 w 88"/>
                <a:gd name="T3" fmla="*/ 74 h 276"/>
                <a:gd name="T4" fmla="*/ 254 w 88"/>
                <a:gd name="T5" fmla="*/ 103 h 276"/>
                <a:gd name="T6" fmla="*/ 253 w 88"/>
                <a:gd name="T7" fmla="*/ 133 h 276"/>
                <a:gd name="T8" fmla="*/ 243 w 88"/>
                <a:gd name="T9" fmla="*/ 162 h 276"/>
                <a:gd name="T10" fmla="*/ 240 w 88"/>
                <a:gd name="T11" fmla="*/ 192 h 276"/>
                <a:gd name="T12" fmla="*/ 226 w 88"/>
                <a:gd name="T13" fmla="*/ 227 h 276"/>
                <a:gd name="T14" fmla="*/ 218 w 88"/>
                <a:gd name="T15" fmla="*/ 262 h 276"/>
                <a:gd name="T16" fmla="*/ 201 w 88"/>
                <a:gd name="T17" fmla="*/ 298 h 276"/>
                <a:gd name="T18" fmla="*/ 193 w 88"/>
                <a:gd name="T19" fmla="*/ 336 h 276"/>
                <a:gd name="T20" fmla="*/ 180 w 88"/>
                <a:gd name="T21" fmla="*/ 366 h 276"/>
                <a:gd name="T22" fmla="*/ 171 w 88"/>
                <a:gd name="T23" fmla="*/ 398 h 276"/>
                <a:gd name="T24" fmla="*/ 164 w 88"/>
                <a:gd name="T25" fmla="*/ 434 h 276"/>
                <a:gd name="T26" fmla="*/ 152 w 88"/>
                <a:gd name="T27" fmla="*/ 470 h 276"/>
                <a:gd name="T28" fmla="*/ 144 w 88"/>
                <a:gd name="T29" fmla="*/ 501 h 276"/>
                <a:gd name="T30" fmla="*/ 136 w 88"/>
                <a:gd name="T31" fmla="*/ 534 h 276"/>
                <a:gd name="T32" fmla="*/ 131 w 88"/>
                <a:gd name="T33" fmla="*/ 572 h 276"/>
                <a:gd name="T34" fmla="*/ 123 w 88"/>
                <a:gd name="T35" fmla="*/ 607 h 276"/>
                <a:gd name="T36" fmla="*/ 114 w 88"/>
                <a:gd name="T37" fmla="*/ 638 h 276"/>
                <a:gd name="T38" fmla="*/ 112 w 88"/>
                <a:gd name="T39" fmla="*/ 680 h 276"/>
                <a:gd name="T40" fmla="*/ 104 w 88"/>
                <a:gd name="T41" fmla="*/ 717 h 276"/>
                <a:gd name="T42" fmla="*/ 104 w 88"/>
                <a:gd name="T43" fmla="*/ 749 h 276"/>
                <a:gd name="T44" fmla="*/ 91 w 88"/>
                <a:gd name="T45" fmla="*/ 780 h 276"/>
                <a:gd name="T46" fmla="*/ 72 w 88"/>
                <a:gd name="T47" fmla="*/ 810 h 276"/>
                <a:gd name="T48" fmla="*/ 45 w 88"/>
                <a:gd name="T49" fmla="*/ 852 h 276"/>
                <a:gd name="T50" fmla="*/ 31 w 88"/>
                <a:gd name="T51" fmla="*/ 873 h 276"/>
                <a:gd name="T52" fmla="*/ 1 w 88"/>
                <a:gd name="T53" fmla="*/ 873 h 276"/>
                <a:gd name="T54" fmla="*/ 2 w 88"/>
                <a:gd name="T55" fmla="*/ 841 h 276"/>
                <a:gd name="T56" fmla="*/ 27 w 88"/>
                <a:gd name="T57" fmla="*/ 808 h 276"/>
                <a:gd name="T58" fmla="*/ 39 w 88"/>
                <a:gd name="T59" fmla="*/ 774 h 276"/>
                <a:gd name="T60" fmla="*/ 39 w 88"/>
                <a:gd name="T61" fmla="*/ 743 h 276"/>
                <a:gd name="T62" fmla="*/ 70 w 88"/>
                <a:gd name="T63" fmla="*/ 723 h 276"/>
                <a:gd name="T64" fmla="*/ 57 w 88"/>
                <a:gd name="T65" fmla="*/ 718 h 276"/>
                <a:gd name="T66" fmla="*/ 53 w 88"/>
                <a:gd name="T67" fmla="*/ 685 h 276"/>
                <a:gd name="T68" fmla="*/ 70 w 88"/>
                <a:gd name="T69" fmla="*/ 665 h 276"/>
                <a:gd name="T70" fmla="*/ 60 w 88"/>
                <a:gd name="T71" fmla="*/ 658 h 276"/>
                <a:gd name="T72" fmla="*/ 62 w 88"/>
                <a:gd name="T73" fmla="*/ 626 h 276"/>
                <a:gd name="T74" fmla="*/ 76 w 88"/>
                <a:gd name="T75" fmla="*/ 600 h 276"/>
                <a:gd name="T76" fmla="*/ 76 w 88"/>
                <a:gd name="T77" fmla="*/ 558 h 276"/>
                <a:gd name="T78" fmla="*/ 99 w 88"/>
                <a:gd name="T79" fmla="*/ 517 h 276"/>
                <a:gd name="T80" fmla="*/ 116 w 88"/>
                <a:gd name="T81" fmla="*/ 472 h 276"/>
                <a:gd name="T82" fmla="*/ 116 w 88"/>
                <a:gd name="T83" fmla="*/ 434 h 276"/>
                <a:gd name="T84" fmla="*/ 131 w 88"/>
                <a:gd name="T85" fmla="*/ 399 h 276"/>
                <a:gd name="T86" fmla="*/ 133 w 88"/>
                <a:gd name="T87" fmla="*/ 366 h 276"/>
                <a:gd name="T88" fmla="*/ 133 w 88"/>
                <a:gd name="T89" fmla="*/ 327 h 276"/>
                <a:gd name="T90" fmla="*/ 136 w 88"/>
                <a:gd name="T91" fmla="*/ 298 h 276"/>
                <a:gd name="T92" fmla="*/ 164 w 88"/>
                <a:gd name="T93" fmla="*/ 274 h 276"/>
                <a:gd name="T94" fmla="*/ 172 w 88"/>
                <a:gd name="T95" fmla="*/ 268 h 276"/>
                <a:gd name="T96" fmla="*/ 146 w 88"/>
                <a:gd name="T97" fmla="*/ 268 h 276"/>
                <a:gd name="T98" fmla="*/ 133 w 88"/>
                <a:gd name="T99" fmla="*/ 242 h 276"/>
                <a:gd name="T100" fmla="*/ 146 w 88"/>
                <a:gd name="T101" fmla="*/ 221 h 276"/>
                <a:gd name="T102" fmla="*/ 152 w 88"/>
                <a:gd name="T103" fmla="*/ 176 h 276"/>
                <a:gd name="T104" fmla="*/ 167 w 88"/>
                <a:gd name="T105" fmla="*/ 137 h 276"/>
                <a:gd name="T106" fmla="*/ 193 w 88"/>
                <a:gd name="T107" fmla="*/ 112 h 276"/>
                <a:gd name="T108" fmla="*/ 218 w 88"/>
                <a:gd name="T109" fmla="*/ 103 h 276"/>
                <a:gd name="T110" fmla="*/ 218 w 88"/>
                <a:gd name="T111" fmla="*/ 74 h 276"/>
                <a:gd name="T112" fmla="*/ 218 w 88"/>
                <a:gd name="T113" fmla="*/ 39 h 276"/>
                <a:gd name="T114" fmla="*/ 225 w 88"/>
                <a:gd name="T115" fmla="*/ 4 h 276"/>
                <a:gd name="T116" fmla="*/ 240 w 88"/>
                <a:gd name="T117" fmla="*/ 0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276"/>
                <a:gd name="T179" fmla="*/ 88 w 88"/>
                <a:gd name="T180" fmla="*/ 276 h 2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276">
                  <a:moveTo>
                    <a:pt x="82" y="0"/>
                  </a:moveTo>
                  <a:lnTo>
                    <a:pt x="83" y="3"/>
                  </a:lnTo>
                  <a:lnTo>
                    <a:pt x="86" y="6"/>
                  </a:lnTo>
                  <a:lnTo>
                    <a:pt x="86" y="9"/>
                  </a:lnTo>
                  <a:lnTo>
                    <a:pt x="87" y="13"/>
                  </a:lnTo>
                  <a:lnTo>
                    <a:pt x="87" y="17"/>
                  </a:lnTo>
                  <a:lnTo>
                    <a:pt x="88" y="21"/>
                  </a:lnTo>
                  <a:lnTo>
                    <a:pt x="87" y="23"/>
                  </a:lnTo>
                  <a:lnTo>
                    <a:pt x="87" y="26"/>
                  </a:lnTo>
                  <a:lnTo>
                    <a:pt x="87" y="28"/>
                  </a:lnTo>
                  <a:lnTo>
                    <a:pt x="87" y="31"/>
                  </a:lnTo>
                  <a:lnTo>
                    <a:pt x="87" y="32"/>
                  </a:lnTo>
                  <a:lnTo>
                    <a:pt x="87" y="35"/>
                  </a:lnTo>
                  <a:lnTo>
                    <a:pt x="86" y="37"/>
                  </a:lnTo>
                  <a:lnTo>
                    <a:pt x="86" y="38"/>
                  </a:lnTo>
                  <a:lnTo>
                    <a:pt x="86" y="41"/>
                  </a:lnTo>
                  <a:lnTo>
                    <a:pt x="85" y="43"/>
                  </a:lnTo>
                  <a:lnTo>
                    <a:pt x="85" y="46"/>
                  </a:lnTo>
                  <a:lnTo>
                    <a:pt x="85" y="47"/>
                  </a:lnTo>
                  <a:lnTo>
                    <a:pt x="83" y="50"/>
                  </a:lnTo>
                  <a:lnTo>
                    <a:pt x="83" y="52"/>
                  </a:lnTo>
                  <a:lnTo>
                    <a:pt x="83" y="54"/>
                  </a:lnTo>
                  <a:lnTo>
                    <a:pt x="83" y="56"/>
                  </a:lnTo>
                  <a:lnTo>
                    <a:pt x="82" y="60"/>
                  </a:lnTo>
                  <a:lnTo>
                    <a:pt x="82" y="64"/>
                  </a:lnTo>
                  <a:lnTo>
                    <a:pt x="81" y="66"/>
                  </a:lnTo>
                  <a:lnTo>
                    <a:pt x="80" y="69"/>
                  </a:lnTo>
                  <a:lnTo>
                    <a:pt x="78" y="71"/>
                  </a:lnTo>
                  <a:lnTo>
                    <a:pt x="77" y="74"/>
                  </a:lnTo>
                  <a:lnTo>
                    <a:pt x="77" y="76"/>
                  </a:lnTo>
                  <a:lnTo>
                    <a:pt x="76" y="79"/>
                  </a:lnTo>
                  <a:lnTo>
                    <a:pt x="75" y="81"/>
                  </a:lnTo>
                  <a:lnTo>
                    <a:pt x="73" y="85"/>
                  </a:lnTo>
                  <a:lnTo>
                    <a:pt x="72" y="86"/>
                  </a:lnTo>
                  <a:lnTo>
                    <a:pt x="71" y="90"/>
                  </a:lnTo>
                  <a:lnTo>
                    <a:pt x="69" y="93"/>
                  </a:lnTo>
                  <a:lnTo>
                    <a:pt x="69" y="95"/>
                  </a:lnTo>
                  <a:lnTo>
                    <a:pt x="68" y="98"/>
                  </a:lnTo>
                  <a:lnTo>
                    <a:pt x="67" y="100"/>
                  </a:lnTo>
                  <a:lnTo>
                    <a:pt x="66" y="103"/>
                  </a:lnTo>
                  <a:lnTo>
                    <a:pt x="64" y="105"/>
                  </a:lnTo>
                  <a:lnTo>
                    <a:pt x="64" y="108"/>
                  </a:lnTo>
                  <a:lnTo>
                    <a:pt x="63" y="111"/>
                  </a:lnTo>
                  <a:lnTo>
                    <a:pt x="62" y="113"/>
                  </a:lnTo>
                  <a:lnTo>
                    <a:pt x="61" y="116"/>
                  </a:lnTo>
                  <a:lnTo>
                    <a:pt x="61" y="118"/>
                  </a:lnTo>
                  <a:lnTo>
                    <a:pt x="59" y="121"/>
                  </a:lnTo>
                  <a:lnTo>
                    <a:pt x="58" y="123"/>
                  </a:lnTo>
                  <a:lnTo>
                    <a:pt x="58" y="126"/>
                  </a:lnTo>
                  <a:lnTo>
                    <a:pt x="57" y="128"/>
                  </a:lnTo>
                  <a:lnTo>
                    <a:pt x="56" y="132"/>
                  </a:lnTo>
                  <a:lnTo>
                    <a:pt x="56" y="135"/>
                  </a:lnTo>
                  <a:lnTo>
                    <a:pt x="54" y="137"/>
                  </a:lnTo>
                  <a:lnTo>
                    <a:pt x="53" y="140"/>
                  </a:lnTo>
                  <a:lnTo>
                    <a:pt x="53" y="142"/>
                  </a:lnTo>
                  <a:lnTo>
                    <a:pt x="52" y="145"/>
                  </a:lnTo>
                  <a:lnTo>
                    <a:pt x="52" y="148"/>
                  </a:lnTo>
                  <a:lnTo>
                    <a:pt x="50" y="151"/>
                  </a:lnTo>
                  <a:lnTo>
                    <a:pt x="50" y="154"/>
                  </a:lnTo>
                  <a:lnTo>
                    <a:pt x="49" y="156"/>
                  </a:lnTo>
                  <a:lnTo>
                    <a:pt x="48" y="159"/>
                  </a:lnTo>
                  <a:lnTo>
                    <a:pt x="48" y="161"/>
                  </a:lnTo>
                  <a:lnTo>
                    <a:pt x="47" y="164"/>
                  </a:lnTo>
                  <a:lnTo>
                    <a:pt x="47" y="166"/>
                  </a:lnTo>
                  <a:lnTo>
                    <a:pt x="45" y="170"/>
                  </a:lnTo>
                  <a:lnTo>
                    <a:pt x="45" y="172"/>
                  </a:lnTo>
                  <a:lnTo>
                    <a:pt x="44" y="175"/>
                  </a:lnTo>
                  <a:lnTo>
                    <a:pt x="44" y="178"/>
                  </a:lnTo>
                  <a:lnTo>
                    <a:pt x="43" y="180"/>
                  </a:lnTo>
                  <a:lnTo>
                    <a:pt x="43" y="183"/>
                  </a:lnTo>
                  <a:lnTo>
                    <a:pt x="43" y="186"/>
                  </a:lnTo>
                  <a:lnTo>
                    <a:pt x="42" y="189"/>
                  </a:lnTo>
                  <a:lnTo>
                    <a:pt x="42" y="191"/>
                  </a:lnTo>
                  <a:lnTo>
                    <a:pt x="40" y="194"/>
                  </a:lnTo>
                  <a:lnTo>
                    <a:pt x="40" y="198"/>
                  </a:lnTo>
                  <a:lnTo>
                    <a:pt x="39" y="199"/>
                  </a:lnTo>
                  <a:lnTo>
                    <a:pt x="39" y="203"/>
                  </a:lnTo>
                  <a:lnTo>
                    <a:pt x="38" y="205"/>
                  </a:lnTo>
                  <a:lnTo>
                    <a:pt x="38" y="208"/>
                  </a:lnTo>
                  <a:lnTo>
                    <a:pt x="38" y="212"/>
                  </a:lnTo>
                  <a:lnTo>
                    <a:pt x="38" y="214"/>
                  </a:lnTo>
                  <a:lnTo>
                    <a:pt x="37" y="217"/>
                  </a:lnTo>
                  <a:lnTo>
                    <a:pt x="37" y="221"/>
                  </a:lnTo>
                  <a:lnTo>
                    <a:pt x="35" y="223"/>
                  </a:lnTo>
                  <a:lnTo>
                    <a:pt x="35" y="226"/>
                  </a:lnTo>
                  <a:lnTo>
                    <a:pt x="35" y="228"/>
                  </a:lnTo>
                  <a:lnTo>
                    <a:pt x="35" y="232"/>
                  </a:lnTo>
                  <a:lnTo>
                    <a:pt x="35" y="234"/>
                  </a:lnTo>
                  <a:lnTo>
                    <a:pt x="35" y="237"/>
                  </a:lnTo>
                  <a:lnTo>
                    <a:pt x="34" y="240"/>
                  </a:lnTo>
                  <a:lnTo>
                    <a:pt x="33" y="242"/>
                  </a:lnTo>
                  <a:lnTo>
                    <a:pt x="31" y="243"/>
                  </a:lnTo>
                  <a:lnTo>
                    <a:pt x="30" y="246"/>
                  </a:lnTo>
                  <a:lnTo>
                    <a:pt x="29" y="248"/>
                  </a:lnTo>
                  <a:lnTo>
                    <a:pt x="26" y="251"/>
                  </a:lnTo>
                  <a:lnTo>
                    <a:pt x="25" y="252"/>
                  </a:lnTo>
                  <a:lnTo>
                    <a:pt x="24" y="255"/>
                  </a:lnTo>
                  <a:lnTo>
                    <a:pt x="21" y="259"/>
                  </a:lnTo>
                  <a:lnTo>
                    <a:pt x="18" y="262"/>
                  </a:lnTo>
                  <a:lnTo>
                    <a:pt x="16" y="265"/>
                  </a:lnTo>
                  <a:lnTo>
                    <a:pt x="15" y="267"/>
                  </a:lnTo>
                  <a:lnTo>
                    <a:pt x="14" y="270"/>
                  </a:lnTo>
                  <a:lnTo>
                    <a:pt x="14" y="272"/>
                  </a:lnTo>
                  <a:lnTo>
                    <a:pt x="11" y="272"/>
                  </a:lnTo>
                  <a:lnTo>
                    <a:pt x="9" y="274"/>
                  </a:lnTo>
                  <a:lnTo>
                    <a:pt x="6" y="275"/>
                  </a:lnTo>
                  <a:lnTo>
                    <a:pt x="4" y="276"/>
                  </a:lnTo>
                  <a:lnTo>
                    <a:pt x="1" y="272"/>
                  </a:lnTo>
                  <a:lnTo>
                    <a:pt x="1" y="269"/>
                  </a:lnTo>
                  <a:lnTo>
                    <a:pt x="0" y="266"/>
                  </a:lnTo>
                  <a:lnTo>
                    <a:pt x="1" y="264"/>
                  </a:lnTo>
                  <a:lnTo>
                    <a:pt x="2" y="261"/>
                  </a:lnTo>
                  <a:lnTo>
                    <a:pt x="4" y="259"/>
                  </a:lnTo>
                  <a:lnTo>
                    <a:pt x="5" y="256"/>
                  </a:lnTo>
                  <a:lnTo>
                    <a:pt x="7" y="253"/>
                  </a:lnTo>
                  <a:lnTo>
                    <a:pt x="9" y="251"/>
                  </a:lnTo>
                  <a:lnTo>
                    <a:pt x="10" y="248"/>
                  </a:lnTo>
                  <a:lnTo>
                    <a:pt x="11" y="246"/>
                  </a:lnTo>
                  <a:lnTo>
                    <a:pt x="13" y="243"/>
                  </a:lnTo>
                  <a:lnTo>
                    <a:pt x="14" y="240"/>
                  </a:lnTo>
                  <a:lnTo>
                    <a:pt x="14" y="237"/>
                  </a:lnTo>
                  <a:lnTo>
                    <a:pt x="13" y="234"/>
                  </a:lnTo>
                  <a:lnTo>
                    <a:pt x="13" y="231"/>
                  </a:lnTo>
                  <a:lnTo>
                    <a:pt x="14" y="231"/>
                  </a:lnTo>
                  <a:lnTo>
                    <a:pt x="16" y="229"/>
                  </a:lnTo>
                  <a:lnTo>
                    <a:pt x="18" y="229"/>
                  </a:lnTo>
                  <a:lnTo>
                    <a:pt x="20" y="228"/>
                  </a:lnTo>
                  <a:lnTo>
                    <a:pt x="24" y="226"/>
                  </a:lnTo>
                  <a:lnTo>
                    <a:pt x="25" y="224"/>
                  </a:lnTo>
                  <a:lnTo>
                    <a:pt x="23" y="224"/>
                  </a:lnTo>
                  <a:lnTo>
                    <a:pt x="21" y="224"/>
                  </a:lnTo>
                  <a:lnTo>
                    <a:pt x="19" y="224"/>
                  </a:lnTo>
                  <a:lnTo>
                    <a:pt x="18" y="223"/>
                  </a:lnTo>
                  <a:lnTo>
                    <a:pt x="16" y="221"/>
                  </a:lnTo>
                  <a:lnTo>
                    <a:pt x="16" y="217"/>
                  </a:lnTo>
                  <a:lnTo>
                    <a:pt x="18" y="213"/>
                  </a:lnTo>
                  <a:lnTo>
                    <a:pt x="19" y="210"/>
                  </a:lnTo>
                  <a:lnTo>
                    <a:pt x="20" y="208"/>
                  </a:lnTo>
                  <a:lnTo>
                    <a:pt x="21" y="208"/>
                  </a:lnTo>
                  <a:lnTo>
                    <a:pt x="24" y="208"/>
                  </a:lnTo>
                  <a:lnTo>
                    <a:pt x="25" y="208"/>
                  </a:lnTo>
                  <a:lnTo>
                    <a:pt x="23" y="207"/>
                  </a:lnTo>
                  <a:lnTo>
                    <a:pt x="21" y="205"/>
                  </a:lnTo>
                  <a:lnTo>
                    <a:pt x="20" y="204"/>
                  </a:lnTo>
                  <a:lnTo>
                    <a:pt x="19" y="204"/>
                  </a:lnTo>
                  <a:lnTo>
                    <a:pt x="19" y="200"/>
                  </a:lnTo>
                  <a:lnTo>
                    <a:pt x="20" y="198"/>
                  </a:lnTo>
                  <a:lnTo>
                    <a:pt x="21" y="195"/>
                  </a:lnTo>
                  <a:lnTo>
                    <a:pt x="24" y="193"/>
                  </a:lnTo>
                  <a:lnTo>
                    <a:pt x="26" y="191"/>
                  </a:lnTo>
                  <a:lnTo>
                    <a:pt x="30" y="190"/>
                  </a:lnTo>
                  <a:lnTo>
                    <a:pt x="26" y="186"/>
                  </a:lnTo>
                  <a:lnTo>
                    <a:pt x="25" y="184"/>
                  </a:lnTo>
                  <a:lnTo>
                    <a:pt x="25" y="180"/>
                  </a:lnTo>
                  <a:lnTo>
                    <a:pt x="25" y="178"/>
                  </a:lnTo>
                  <a:lnTo>
                    <a:pt x="26" y="174"/>
                  </a:lnTo>
                  <a:lnTo>
                    <a:pt x="28" y="171"/>
                  </a:lnTo>
                  <a:lnTo>
                    <a:pt x="29" y="167"/>
                  </a:lnTo>
                  <a:lnTo>
                    <a:pt x="31" y="165"/>
                  </a:lnTo>
                  <a:lnTo>
                    <a:pt x="34" y="161"/>
                  </a:lnTo>
                  <a:lnTo>
                    <a:pt x="35" y="157"/>
                  </a:lnTo>
                  <a:lnTo>
                    <a:pt x="38" y="155"/>
                  </a:lnTo>
                  <a:lnTo>
                    <a:pt x="39" y="151"/>
                  </a:lnTo>
                  <a:lnTo>
                    <a:pt x="40" y="147"/>
                  </a:lnTo>
                  <a:lnTo>
                    <a:pt x="40" y="145"/>
                  </a:lnTo>
                  <a:lnTo>
                    <a:pt x="40" y="141"/>
                  </a:lnTo>
                  <a:lnTo>
                    <a:pt x="39" y="137"/>
                  </a:lnTo>
                  <a:lnTo>
                    <a:pt x="40" y="135"/>
                  </a:lnTo>
                  <a:lnTo>
                    <a:pt x="42" y="132"/>
                  </a:lnTo>
                  <a:lnTo>
                    <a:pt x="43" y="129"/>
                  </a:lnTo>
                  <a:lnTo>
                    <a:pt x="43" y="127"/>
                  </a:lnTo>
                  <a:lnTo>
                    <a:pt x="44" y="124"/>
                  </a:lnTo>
                  <a:lnTo>
                    <a:pt x="44" y="122"/>
                  </a:lnTo>
                  <a:lnTo>
                    <a:pt x="44" y="119"/>
                  </a:lnTo>
                  <a:lnTo>
                    <a:pt x="45" y="117"/>
                  </a:lnTo>
                  <a:lnTo>
                    <a:pt x="45" y="113"/>
                  </a:lnTo>
                  <a:lnTo>
                    <a:pt x="45" y="111"/>
                  </a:lnTo>
                  <a:lnTo>
                    <a:pt x="45" y="108"/>
                  </a:lnTo>
                  <a:lnTo>
                    <a:pt x="45" y="105"/>
                  </a:lnTo>
                  <a:lnTo>
                    <a:pt x="45" y="102"/>
                  </a:lnTo>
                  <a:lnTo>
                    <a:pt x="45" y="99"/>
                  </a:lnTo>
                  <a:lnTo>
                    <a:pt x="45" y="97"/>
                  </a:lnTo>
                  <a:lnTo>
                    <a:pt x="45" y="94"/>
                  </a:lnTo>
                  <a:lnTo>
                    <a:pt x="47" y="93"/>
                  </a:lnTo>
                  <a:lnTo>
                    <a:pt x="49" y="92"/>
                  </a:lnTo>
                  <a:lnTo>
                    <a:pt x="52" y="90"/>
                  </a:lnTo>
                  <a:lnTo>
                    <a:pt x="54" y="89"/>
                  </a:lnTo>
                  <a:lnTo>
                    <a:pt x="56" y="86"/>
                  </a:lnTo>
                  <a:lnTo>
                    <a:pt x="58" y="86"/>
                  </a:lnTo>
                  <a:lnTo>
                    <a:pt x="61" y="85"/>
                  </a:lnTo>
                  <a:lnTo>
                    <a:pt x="62" y="84"/>
                  </a:lnTo>
                  <a:lnTo>
                    <a:pt x="59" y="84"/>
                  </a:lnTo>
                  <a:lnTo>
                    <a:pt x="58" y="84"/>
                  </a:lnTo>
                  <a:lnTo>
                    <a:pt x="56" y="84"/>
                  </a:lnTo>
                  <a:lnTo>
                    <a:pt x="54" y="84"/>
                  </a:lnTo>
                  <a:lnTo>
                    <a:pt x="50" y="84"/>
                  </a:lnTo>
                  <a:lnTo>
                    <a:pt x="48" y="83"/>
                  </a:lnTo>
                  <a:lnTo>
                    <a:pt x="45" y="80"/>
                  </a:lnTo>
                  <a:lnTo>
                    <a:pt x="44" y="78"/>
                  </a:lnTo>
                  <a:lnTo>
                    <a:pt x="45" y="75"/>
                  </a:lnTo>
                  <a:lnTo>
                    <a:pt x="47" y="74"/>
                  </a:lnTo>
                  <a:lnTo>
                    <a:pt x="48" y="73"/>
                  </a:lnTo>
                  <a:lnTo>
                    <a:pt x="50" y="70"/>
                  </a:lnTo>
                  <a:lnTo>
                    <a:pt x="50" y="68"/>
                  </a:lnTo>
                  <a:lnTo>
                    <a:pt x="50" y="64"/>
                  </a:lnTo>
                  <a:lnTo>
                    <a:pt x="50" y="60"/>
                  </a:lnTo>
                  <a:lnTo>
                    <a:pt x="50" y="57"/>
                  </a:lnTo>
                  <a:lnTo>
                    <a:pt x="52" y="54"/>
                  </a:lnTo>
                  <a:lnTo>
                    <a:pt x="52" y="51"/>
                  </a:lnTo>
                  <a:lnTo>
                    <a:pt x="53" y="47"/>
                  </a:lnTo>
                  <a:lnTo>
                    <a:pt x="56" y="45"/>
                  </a:lnTo>
                  <a:lnTo>
                    <a:pt x="57" y="42"/>
                  </a:lnTo>
                  <a:lnTo>
                    <a:pt x="59" y="40"/>
                  </a:lnTo>
                  <a:lnTo>
                    <a:pt x="61" y="37"/>
                  </a:lnTo>
                  <a:lnTo>
                    <a:pt x="63" y="36"/>
                  </a:lnTo>
                  <a:lnTo>
                    <a:pt x="66" y="35"/>
                  </a:lnTo>
                  <a:lnTo>
                    <a:pt x="69" y="35"/>
                  </a:lnTo>
                  <a:lnTo>
                    <a:pt x="72" y="35"/>
                  </a:lnTo>
                  <a:lnTo>
                    <a:pt x="76" y="35"/>
                  </a:lnTo>
                  <a:lnTo>
                    <a:pt x="75" y="32"/>
                  </a:lnTo>
                  <a:lnTo>
                    <a:pt x="75" y="30"/>
                  </a:lnTo>
                  <a:lnTo>
                    <a:pt x="75" y="28"/>
                  </a:lnTo>
                  <a:lnTo>
                    <a:pt x="75" y="26"/>
                  </a:lnTo>
                  <a:lnTo>
                    <a:pt x="75" y="23"/>
                  </a:lnTo>
                  <a:lnTo>
                    <a:pt x="75" y="21"/>
                  </a:lnTo>
                  <a:lnTo>
                    <a:pt x="75" y="18"/>
                  </a:lnTo>
                  <a:lnTo>
                    <a:pt x="75" y="17"/>
                  </a:lnTo>
                  <a:lnTo>
                    <a:pt x="75" y="13"/>
                  </a:lnTo>
                  <a:lnTo>
                    <a:pt x="75" y="12"/>
                  </a:lnTo>
                  <a:lnTo>
                    <a:pt x="76" y="9"/>
                  </a:lnTo>
                  <a:lnTo>
                    <a:pt x="76" y="7"/>
                  </a:lnTo>
                  <a:lnTo>
                    <a:pt x="77" y="4"/>
                  </a:lnTo>
                  <a:lnTo>
                    <a:pt x="78" y="3"/>
                  </a:lnTo>
                  <a:lnTo>
                    <a:pt x="80" y="2"/>
                  </a:lnTo>
                  <a:lnTo>
                    <a:pt x="8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4" name="Freeform 706">
              <a:extLst>
                <a:ext uri="{FF2B5EF4-FFF2-40B4-BE49-F238E27FC236}">
                  <a16:creationId xmlns:a16="http://schemas.microsoft.com/office/drawing/2014/main" id="{2DBA1B8B-6788-5A17-FB04-1927D7E72909}"/>
                </a:ext>
              </a:extLst>
            </p:cNvPr>
            <p:cNvSpPr>
              <a:spLocks/>
            </p:cNvSpPr>
            <p:nvPr/>
          </p:nvSpPr>
          <p:spPr bwMode="auto">
            <a:xfrm>
              <a:off x="4551" y="3121"/>
              <a:ext cx="2" cy="3"/>
            </a:xfrm>
            <a:custGeom>
              <a:avLst/>
              <a:gdLst>
                <a:gd name="T0" fmla="*/ 2 w 2"/>
                <a:gd name="T1" fmla="*/ 0 h 3"/>
                <a:gd name="T2" fmla="*/ 2 w 2"/>
                <a:gd name="T3" fmla="*/ 1 h 3"/>
                <a:gd name="T4" fmla="*/ 2 w 2"/>
                <a:gd name="T5" fmla="*/ 3 h 3"/>
                <a:gd name="T6" fmla="*/ 1 w 2"/>
                <a:gd name="T7" fmla="*/ 3 h 3"/>
                <a:gd name="T8" fmla="*/ 1 w 2"/>
                <a:gd name="T9" fmla="*/ 3 h 3"/>
                <a:gd name="T10" fmla="*/ 0 w 2"/>
                <a:gd name="T11" fmla="*/ 1 h 3"/>
                <a:gd name="T12" fmla="*/ 2 w 2"/>
                <a:gd name="T13" fmla="*/ 0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2" y="1"/>
                  </a:lnTo>
                  <a:lnTo>
                    <a:pt x="2" y="3"/>
                  </a:lnTo>
                  <a:lnTo>
                    <a:pt x="1" y="3"/>
                  </a:lnTo>
                  <a:lnTo>
                    <a:pt x="0" y="1"/>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5" name="Freeform 707">
              <a:extLst>
                <a:ext uri="{FF2B5EF4-FFF2-40B4-BE49-F238E27FC236}">
                  <a16:creationId xmlns:a16="http://schemas.microsoft.com/office/drawing/2014/main" id="{5E5AB838-F7F0-43D3-9ACC-EE0B2F577C07}"/>
                </a:ext>
              </a:extLst>
            </p:cNvPr>
            <p:cNvSpPr>
              <a:spLocks/>
            </p:cNvSpPr>
            <p:nvPr/>
          </p:nvSpPr>
          <p:spPr bwMode="auto">
            <a:xfrm>
              <a:off x="4573" y="3128"/>
              <a:ext cx="49" cy="49"/>
            </a:xfrm>
            <a:custGeom>
              <a:avLst/>
              <a:gdLst>
                <a:gd name="T0" fmla="*/ 4 w 45"/>
                <a:gd name="T1" fmla="*/ 0 h 45"/>
                <a:gd name="T2" fmla="*/ 25 w 45"/>
                <a:gd name="T3" fmla="*/ 2 h 45"/>
                <a:gd name="T4" fmla="*/ 29 w 45"/>
                <a:gd name="T5" fmla="*/ 4 h 45"/>
                <a:gd name="T6" fmla="*/ 38 w 45"/>
                <a:gd name="T7" fmla="*/ 5 h 45"/>
                <a:gd name="T8" fmla="*/ 49 w 45"/>
                <a:gd name="T9" fmla="*/ 27 h 45"/>
                <a:gd name="T10" fmla="*/ 59 w 45"/>
                <a:gd name="T11" fmla="*/ 29 h 45"/>
                <a:gd name="T12" fmla="*/ 70 w 45"/>
                <a:gd name="T13" fmla="*/ 38 h 45"/>
                <a:gd name="T14" fmla="*/ 76 w 45"/>
                <a:gd name="T15" fmla="*/ 41 h 45"/>
                <a:gd name="T16" fmla="*/ 90 w 45"/>
                <a:gd name="T17" fmla="*/ 53 h 45"/>
                <a:gd name="T18" fmla="*/ 105 w 45"/>
                <a:gd name="T19" fmla="*/ 58 h 45"/>
                <a:gd name="T20" fmla="*/ 107 w 45"/>
                <a:gd name="T21" fmla="*/ 63 h 45"/>
                <a:gd name="T22" fmla="*/ 117 w 45"/>
                <a:gd name="T23" fmla="*/ 69 h 45"/>
                <a:gd name="T24" fmla="*/ 125 w 45"/>
                <a:gd name="T25" fmla="*/ 76 h 45"/>
                <a:gd name="T26" fmla="*/ 127 w 45"/>
                <a:gd name="T27" fmla="*/ 83 h 45"/>
                <a:gd name="T28" fmla="*/ 136 w 45"/>
                <a:gd name="T29" fmla="*/ 90 h 45"/>
                <a:gd name="T30" fmla="*/ 138 w 45"/>
                <a:gd name="T31" fmla="*/ 105 h 45"/>
                <a:gd name="T32" fmla="*/ 148 w 45"/>
                <a:gd name="T33" fmla="*/ 114 h 45"/>
                <a:gd name="T34" fmla="*/ 138 w 45"/>
                <a:gd name="T35" fmla="*/ 124 h 45"/>
                <a:gd name="T36" fmla="*/ 136 w 45"/>
                <a:gd name="T37" fmla="*/ 135 h 45"/>
                <a:gd name="T38" fmla="*/ 136 w 45"/>
                <a:gd name="T39" fmla="*/ 138 h 45"/>
                <a:gd name="T40" fmla="*/ 136 w 45"/>
                <a:gd name="T41" fmla="*/ 148 h 45"/>
                <a:gd name="T42" fmla="*/ 124 w 45"/>
                <a:gd name="T43" fmla="*/ 148 h 45"/>
                <a:gd name="T44" fmla="*/ 117 w 45"/>
                <a:gd name="T45" fmla="*/ 148 h 45"/>
                <a:gd name="T46" fmla="*/ 107 w 45"/>
                <a:gd name="T47" fmla="*/ 148 h 45"/>
                <a:gd name="T48" fmla="*/ 105 w 45"/>
                <a:gd name="T49" fmla="*/ 148 h 45"/>
                <a:gd name="T50" fmla="*/ 90 w 45"/>
                <a:gd name="T51" fmla="*/ 143 h 45"/>
                <a:gd name="T52" fmla="*/ 83 w 45"/>
                <a:gd name="T53" fmla="*/ 138 h 45"/>
                <a:gd name="T54" fmla="*/ 75 w 45"/>
                <a:gd name="T55" fmla="*/ 138 h 45"/>
                <a:gd name="T56" fmla="*/ 70 w 45"/>
                <a:gd name="T57" fmla="*/ 136 h 45"/>
                <a:gd name="T58" fmla="*/ 63 w 45"/>
                <a:gd name="T59" fmla="*/ 125 h 45"/>
                <a:gd name="T60" fmla="*/ 58 w 45"/>
                <a:gd name="T61" fmla="*/ 124 h 45"/>
                <a:gd name="T62" fmla="*/ 49 w 45"/>
                <a:gd name="T63" fmla="*/ 114 h 45"/>
                <a:gd name="T64" fmla="*/ 49 w 45"/>
                <a:gd name="T65" fmla="*/ 107 h 45"/>
                <a:gd name="T66" fmla="*/ 45 w 45"/>
                <a:gd name="T67" fmla="*/ 105 h 45"/>
                <a:gd name="T68" fmla="*/ 45 w 45"/>
                <a:gd name="T69" fmla="*/ 90 h 45"/>
                <a:gd name="T70" fmla="*/ 45 w 45"/>
                <a:gd name="T71" fmla="*/ 83 h 45"/>
                <a:gd name="T72" fmla="*/ 49 w 45"/>
                <a:gd name="T73" fmla="*/ 75 h 45"/>
                <a:gd name="T74" fmla="*/ 38 w 45"/>
                <a:gd name="T75" fmla="*/ 69 h 45"/>
                <a:gd name="T76" fmla="*/ 29 w 45"/>
                <a:gd name="T77" fmla="*/ 63 h 45"/>
                <a:gd name="T78" fmla="*/ 5 w 45"/>
                <a:gd name="T79" fmla="*/ 53 h 45"/>
                <a:gd name="T80" fmla="*/ 3 w 45"/>
                <a:gd name="T81" fmla="*/ 41 h 45"/>
                <a:gd name="T82" fmla="*/ 0 w 45"/>
                <a:gd name="T83" fmla="*/ 29 h 45"/>
                <a:gd name="T84" fmla="*/ 0 w 45"/>
                <a:gd name="T85" fmla="*/ 25 h 45"/>
                <a:gd name="T86" fmla="*/ 0 w 45"/>
                <a:gd name="T87" fmla="*/ 4 h 45"/>
                <a:gd name="T88" fmla="*/ 1 w 45"/>
                <a:gd name="T89" fmla="*/ 3 h 45"/>
                <a:gd name="T90" fmla="*/ 3 w 45"/>
                <a:gd name="T91" fmla="*/ 2 h 45"/>
                <a:gd name="T92" fmla="*/ 4 w 45"/>
                <a:gd name="T93" fmla="*/ 0 h 45"/>
                <a:gd name="T94" fmla="*/ 4 w 45"/>
                <a:gd name="T95" fmla="*/ 0 h 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
                <a:gd name="T145" fmla="*/ 0 h 45"/>
                <a:gd name="T146" fmla="*/ 45 w 45"/>
                <a:gd name="T147" fmla="*/ 45 h 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 h="45">
                  <a:moveTo>
                    <a:pt x="4" y="0"/>
                  </a:moveTo>
                  <a:lnTo>
                    <a:pt x="7" y="2"/>
                  </a:lnTo>
                  <a:lnTo>
                    <a:pt x="9" y="4"/>
                  </a:lnTo>
                  <a:lnTo>
                    <a:pt x="12" y="5"/>
                  </a:lnTo>
                  <a:lnTo>
                    <a:pt x="15" y="8"/>
                  </a:lnTo>
                  <a:lnTo>
                    <a:pt x="18" y="9"/>
                  </a:lnTo>
                  <a:lnTo>
                    <a:pt x="22" y="12"/>
                  </a:lnTo>
                  <a:lnTo>
                    <a:pt x="24" y="13"/>
                  </a:lnTo>
                  <a:lnTo>
                    <a:pt x="28" y="16"/>
                  </a:lnTo>
                  <a:lnTo>
                    <a:pt x="31" y="17"/>
                  </a:lnTo>
                  <a:lnTo>
                    <a:pt x="33" y="19"/>
                  </a:lnTo>
                  <a:lnTo>
                    <a:pt x="36" y="21"/>
                  </a:lnTo>
                  <a:lnTo>
                    <a:pt x="38" y="24"/>
                  </a:lnTo>
                  <a:lnTo>
                    <a:pt x="39" y="26"/>
                  </a:lnTo>
                  <a:lnTo>
                    <a:pt x="41" y="28"/>
                  </a:lnTo>
                  <a:lnTo>
                    <a:pt x="42" y="31"/>
                  </a:lnTo>
                  <a:lnTo>
                    <a:pt x="45" y="34"/>
                  </a:lnTo>
                  <a:lnTo>
                    <a:pt x="42" y="37"/>
                  </a:lnTo>
                  <a:lnTo>
                    <a:pt x="41" y="40"/>
                  </a:lnTo>
                  <a:lnTo>
                    <a:pt x="41" y="42"/>
                  </a:lnTo>
                  <a:lnTo>
                    <a:pt x="41" y="45"/>
                  </a:lnTo>
                  <a:lnTo>
                    <a:pt x="37" y="45"/>
                  </a:lnTo>
                  <a:lnTo>
                    <a:pt x="36" y="45"/>
                  </a:lnTo>
                  <a:lnTo>
                    <a:pt x="33" y="45"/>
                  </a:lnTo>
                  <a:lnTo>
                    <a:pt x="31" y="45"/>
                  </a:lnTo>
                  <a:lnTo>
                    <a:pt x="28" y="43"/>
                  </a:lnTo>
                  <a:lnTo>
                    <a:pt x="26" y="42"/>
                  </a:lnTo>
                  <a:lnTo>
                    <a:pt x="23" y="42"/>
                  </a:lnTo>
                  <a:lnTo>
                    <a:pt x="22" y="41"/>
                  </a:lnTo>
                  <a:lnTo>
                    <a:pt x="19" y="38"/>
                  </a:lnTo>
                  <a:lnTo>
                    <a:pt x="17" y="37"/>
                  </a:lnTo>
                  <a:lnTo>
                    <a:pt x="15" y="34"/>
                  </a:lnTo>
                  <a:lnTo>
                    <a:pt x="15" y="33"/>
                  </a:lnTo>
                  <a:lnTo>
                    <a:pt x="14" y="31"/>
                  </a:lnTo>
                  <a:lnTo>
                    <a:pt x="14" y="28"/>
                  </a:lnTo>
                  <a:lnTo>
                    <a:pt x="14" y="26"/>
                  </a:lnTo>
                  <a:lnTo>
                    <a:pt x="15" y="23"/>
                  </a:lnTo>
                  <a:lnTo>
                    <a:pt x="12" y="21"/>
                  </a:lnTo>
                  <a:lnTo>
                    <a:pt x="9" y="19"/>
                  </a:lnTo>
                  <a:lnTo>
                    <a:pt x="5" y="16"/>
                  </a:lnTo>
                  <a:lnTo>
                    <a:pt x="3" y="13"/>
                  </a:lnTo>
                  <a:lnTo>
                    <a:pt x="0" y="9"/>
                  </a:lnTo>
                  <a:lnTo>
                    <a:pt x="0" y="7"/>
                  </a:lnTo>
                  <a:lnTo>
                    <a:pt x="0" y="4"/>
                  </a:lnTo>
                  <a:lnTo>
                    <a:pt x="1" y="3"/>
                  </a:lnTo>
                  <a:lnTo>
                    <a:pt x="3" y="2"/>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6" name="Freeform 708">
              <a:extLst>
                <a:ext uri="{FF2B5EF4-FFF2-40B4-BE49-F238E27FC236}">
                  <a16:creationId xmlns:a16="http://schemas.microsoft.com/office/drawing/2014/main" id="{0C327F8F-D30B-5D59-3E7B-FC109E819300}"/>
                </a:ext>
              </a:extLst>
            </p:cNvPr>
            <p:cNvSpPr>
              <a:spLocks/>
            </p:cNvSpPr>
            <p:nvPr/>
          </p:nvSpPr>
          <p:spPr bwMode="auto">
            <a:xfrm>
              <a:off x="4662" y="3120"/>
              <a:ext cx="40" cy="47"/>
            </a:xfrm>
            <a:custGeom>
              <a:avLst/>
              <a:gdLst>
                <a:gd name="T0" fmla="*/ 67 w 38"/>
                <a:gd name="T1" fmla="*/ 0 h 43"/>
                <a:gd name="T2" fmla="*/ 73 w 38"/>
                <a:gd name="T3" fmla="*/ 2 h 43"/>
                <a:gd name="T4" fmla="*/ 75 w 38"/>
                <a:gd name="T5" fmla="*/ 5 h 43"/>
                <a:gd name="T6" fmla="*/ 77 w 38"/>
                <a:gd name="T7" fmla="*/ 30 h 43"/>
                <a:gd name="T8" fmla="*/ 77 w 38"/>
                <a:gd name="T9" fmla="*/ 36 h 43"/>
                <a:gd name="T10" fmla="*/ 75 w 38"/>
                <a:gd name="T11" fmla="*/ 51 h 43"/>
                <a:gd name="T12" fmla="*/ 73 w 38"/>
                <a:gd name="T13" fmla="*/ 67 h 43"/>
                <a:gd name="T14" fmla="*/ 67 w 38"/>
                <a:gd name="T15" fmla="*/ 80 h 43"/>
                <a:gd name="T16" fmla="*/ 64 w 38"/>
                <a:gd name="T17" fmla="*/ 89 h 43"/>
                <a:gd name="T18" fmla="*/ 55 w 38"/>
                <a:gd name="T19" fmla="*/ 103 h 43"/>
                <a:gd name="T20" fmla="*/ 49 w 38"/>
                <a:gd name="T21" fmla="*/ 114 h 43"/>
                <a:gd name="T22" fmla="*/ 37 w 38"/>
                <a:gd name="T23" fmla="*/ 124 h 43"/>
                <a:gd name="T24" fmla="*/ 33 w 38"/>
                <a:gd name="T25" fmla="*/ 136 h 43"/>
                <a:gd name="T26" fmla="*/ 27 w 38"/>
                <a:gd name="T27" fmla="*/ 139 h 43"/>
                <a:gd name="T28" fmla="*/ 9 w 38"/>
                <a:gd name="T29" fmla="*/ 143 h 43"/>
                <a:gd name="T30" fmla="*/ 6 w 38"/>
                <a:gd name="T31" fmla="*/ 143 h 43"/>
                <a:gd name="T32" fmla="*/ 3 w 38"/>
                <a:gd name="T33" fmla="*/ 150 h 43"/>
                <a:gd name="T34" fmla="*/ 2 w 38"/>
                <a:gd name="T35" fmla="*/ 137 h 43"/>
                <a:gd name="T36" fmla="*/ 0 w 38"/>
                <a:gd name="T37" fmla="*/ 125 h 43"/>
                <a:gd name="T38" fmla="*/ 0 w 38"/>
                <a:gd name="T39" fmla="*/ 116 h 43"/>
                <a:gd name="T40" fmla="*/ 2 w 38"/>
                <a:gd name="T41" fmla="*/ 106 h 43"/>
                <a:gd name="T42" fmla="*/ 3 w 38"/>
                <a:gd name="T43" fmla="*/ 103 h 43"/>
                <a:gd name="T44" fmla="*/ 6 w 38"/>
                <a:gd name="T45" fmla="*/ 97 h 43"/>
                <a:gd name="T46" fmla="*/ 8 w 38"/>
                <a:gd name="T47" fmla="*/ 87 h 43"/>
                <a:gd name="T48" fmla="*/ 25 w 38"/>
                <a:gd name="T49" fmla="*/ 81 h 43"/>
                <a:gd name="T50" fmla="*/ 27 w 38"/>
                <a:gd name="T51" fmla="*/ 73 h 43"/>
                <a:gd name="T52" fmla="*/ 31 w 38"/>
                <a:gd name="T53" fmla="*/ 68 h 43"/>
                <a:gd name="T54" fmla="*/ 35 w 38"/>
                <a:gd name="T55" fmla="*/ 61 h 43"/>
                <a:gd name="T56" fmla="*/ 41 w 38"/>
                <a:gd name="T57" fmla="*/ 56 h 43"/>
                <a:gd name="T58" fmla="*/ 45 w 38"/>
                <a:gd name="T59" fmla="*/ 47 h 43"/>
                <a:gd name="T60" fmla="*/ 49 w 38"/>
                <a:gd name="T61" fmla="*/ 36 h 43"/>
                <a:gd name="T62" fmla="*/ 52 w 38"/>
                <a:gd name="T63" fmla="*/ 30 h 43"/>
                <a:gd name="T64" fmla="*/ 55 w 38"/>
                <a:gd name="T65" fmla="*/ 23 h 43"/>
                <a:gd name="T66" fmla="*/ 64 w 38"/>
                <a:gd name="T67" fmla="*/ 4 h 43"/>
                <a:gd name="T68" fmla="*/ 67 w 38"/>
                <a:gd name="T69" fmla="*/ 0 h 43"/>
                <a:gd name="T70" fmla="*/ 67 w 38"/>
                <a:gd name="T71" fmla="*/ 0 h 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
                <a:gd name="T109" fmla="*/ 0 h 43"/>
                <a:gd name="T110" fmla="*/ 38 w 38"/>
                <a:gd name="T111" fmla="*/ 43 h 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 h="43">
                  <a:moveTo>
                    <a:pt x="33" y="0"/>
                  </a:moveTo>
                  <a:lnTo>
                    <a:pt x="36" y="2"/>
                  </a:lnTo>
                  <a:lnTo>
                    <a:pt x="37" y="5"/>
                  </a:lnTo>
                  <a:lnTo>
                    <a:pt x="38" y="9"/>
                  </a:lnTo>
                  <a:lnTo>
                    <a:pt x="38" y="11"/>
                  </a:lnTo>
                  <a:lnTo>
                    <a:pt x="37" y="15"/>
                  </a:lnTo>
                  <a:lnTo>
                    <a:pt x="36" y="19"/>
                  </a:lnTo>
                  <a:lnTo>
                    <a:pt x="33" y="23"/>
                  </a:lnTo>
                  <a:lnTo>
                    <a:pt x="31" y="26"/>
                  </a:lnTo>
                  <a:lnTo>
                    <a:pt x="27" y="29"/>
                  </a:lnTo>
                  <a:lnTo>
                    <a:pt x="25" y="33"/>
                  </a:lnTo>
                  <a:lnTo>
                    <a:pt x="19" y="35"/>
                  </a:lnTo>
                  <a:lnTo>
                    <a:pt x="17" y="38"/>
                  </a:lnTo>
                  <a:lnTo>
                    <a:pt x="13" y="40"/>
                  </a:lnTo>
                  <a:lnTo>
                    <a:pt x="9" y="41"/>
                  </a:lnTo>
                  <a:lnTo>
                    <a:pt x="6" y="41"/>
                  </a:lnTo>
                  <a:lnTo>
                    <a:pt x="3" y="43"/>
                  </a:lnTo>
                  <a:lnTo>
                    <a:pt x="2" y="39"/>
                  </a:lnTo>
                  <a:lnTo>
                    <a:pt x="0" y="36"/>
                  </a:lnTo>
                  <a:lnTo>
                    <a:pt x="0" y="34"/>
                  </a:lnTo>
                  <a:lnTo>
                    <a:pt x="2" y="31"/>
                  </a:lnTo>
                  <a:lnTo>
                    <a:pt x="3" y="29"/>
                  </a:lnTo>
                  <a:lnTo>
                    <a:pt x="6" y="28"/>
                  </a:lnTo>
                  <a:lnTo>
                    <a:pt x="8" y="25"/>
                  </a:lnTo>
                  <a:lnTo>
                    <a:pt x="11" y="24"/>
                  </a:lnTo>
                  <a:lnTo>
                    <a:pt x="13" y="21"/>
                  </a:lnTo>
                  <a:lnTo>
                    <a:pt x="16" y="20"/>
                  </a:lnTo>
                  <a:lnTo>
                    <a:pt x="18" y="17"/>
                  </a:lnTo>
                  <a:lnTo>
                    <a:pt x="21" y="16"/>
                  </a:lnTo>
                  <a:lnTo>
                    <a:pt x="23" y="14"/>
                  </a:lnTo>
                  <a:lnTo>
                    <a:pt x="25" y="11"/>
                  </a:lnTo>
                  <a:lnTo>
                    <a:pt x="26" y="9"/>
                  </a:lnTo>
                  <a:lnTo>
                    <a:pt x="27" y="6"/>
                  </a:lnTo>
                  <a:lnTo>
                    <a:pt x="31" y="4"/>
                  </a:lnTo>
                  <a:lnTo>
                    <a:pt x="3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7" name="Freeform 709">
              <a:extLst>
                <a:ext uri="{FF2B5EF4-FFF2-40B4-BE49-F238E27FC236}">
                  <a16:creationId xmlns:a16="http://schemas.microsoft.com/office/drawing/2014/main" id="{6D877771-2047-5B29-32D2-44F3B6DE9206}"/>
                </a:ext>
              </a:extLst>
            </p:cNvPr>
            <p:cNvSpPr>
              <a:spLocks/>
            </p:cNvSpPr>
            <p:nvPr/>
          </p:nvSpPr>
          <p:spPr bwMode="auto">
            <a:xfrm>
              <a:off x="4617" y="2996"/>
              <a:ext cx="19" cy="57"/>
            </a:xfrm>
            <a:custGeom>
              <a:avLst/>
              <a:gdLst>
                <a:gd name="T0" fmla="*/ 4 w 17"/>
                <a:gd name="T1" fmla="*/ 0 h 52"/>
                <a:gd name="T2" fmla="*/ 29 w 17"/>
                <a:gd name="T3" fmla="*/ 1 h 52"/>
                <a:gd name="T4" fmla="*/ 40 w 17"/>
                <a:gd name="T5" fmla="*/ 2 h 52"/>
                <a:gd name="T6" fmla="*/ 45 w 17"/>
                <a:gd name="T7" fmla="*/ 5 h 52"/>
                <a:gd name="T8" fmla="*/ 50 w 17"/>
                <a:gd name="T9" fmla="*/ 26 h 52"/>
                <a:gd name="T10" fmla="*/ 56 w 17"/>
                <a:gd name="T11" fmla="*/ 35 h 52"/>
                <a:gd name="T12" fmla="*/ 56 w 17"/>
                <a:gd name="T13" fmla="*/ 46 h 52"/>
                <a:gd name="T14" fmla="*/ 56 w 17"/>
                <a:gd name="T15" fmla="*/ 60 h 52"/>
                <a:gd name="T16" fmla="*/ 68 w 17"/>
                <a:gd name="T17" fmla="*/ 68 h 52"/>
                <a:gd name="T18" fmla="*/ 56 w 17"/>
                <a:gd name="T19" fmla="*/ 82 h 52"/>
                <a:gd name="T20" fmla="*/ 56 w 17"/>
                <a:gd name="T21" fmla="*/ 90 h 52"/>
                <a:gd name="T22" fmla="*/ 56 w 17"/>
                <a:gd name="T23" fmla="*/ 104 h 52"/>
                <a:gd name="T24" fmla="*/ 68 w 17"/>
                <a:gd name="T25" fmla="*/ 114 h 52"/>
                <a:gd name="T26" fmla="*/ 68 w 17"/>
                <a:gd name="T27" fmla="*/ 125 h 52"/>
                <a:gd name="T28" fmla="*/ 70 w 17"/>
                <a:gd name="T29" fmla="*/ 143 h 52"/>
                <a:gd name="T30" fmla="*/ 76 w 17"/>
                <a:gd name="T31" fmla="*/ 150 h 52"/>
                <a:gd name="T32" fmla="*/ 78 w 17"/>
                <a:gd name="T33" fmla="*/ 161 h 52"/>
                <a:gd name="T34" fmla="*/ 70 w 17"/>
                <a:gd name="T35" fmla="*/ 163 h 52"/>
                <a:gd name="T36" fmla="*/ 56 w 17"/>
                <a:gd name="T37" fmla="*/ 176 h 52"/>
                <a:gd name="T38" fmla="*/ 50 w 17"/>
                <a:gd name="T39" fmla="*/ 180 h 52"/>
                <a:gd name="T40" fmla="*/ 40 w 17"/>
                <a:gd name="T41" fmla="*/ 189 h 52"/>
                <a:gd name="T42" fmla="*/ 32 w 17"/>
                <a:gd name="T43" fmla="*/ 179 h 52"/>
                <a:gd name="T44" fmla="*/ 29 w 17"/>
                <a:gd name="T45" fmla="*/ 172 h 52"/>
                <a:gd name="T46" fmla="*/ 26 w 17"/>
                <a:gd name="T47" fmla="*/ 161 h 52"/>
                <a:gd name="T48" fmla="*/ 26 w 17"/>
                <a:gd name="T49" fmla="*/ 150 h 52"/>
                <a:gd name="T50" fmla="*/ 26 w 17"/>
                <a:gd name="T51" fmla="*/ 137 h 52"/>
                <a:gd name="T52" fmla="*/ 4 w 17"/>
                <a:gd name="T53" fmla="*/ 125 h 52"/>
                <a:gd name="T54" fmla="*/ 4 w 17"/>
                <a:gd name="T55" fmla="*/ 119 h 52"/>
                <a:gd name="T56" fmla="*/ 4 w 17"/>
                <a:gd name="T57" fmla="*/ 109 h 52"/>
                <a:gd name="T58" fmla="*/ 4 w 17"/>
                <a:gd name="T59" fmla="*/ 103 h 52"/>
                <a:gd name="T60" fmla="*/ 2 w 17"/>
                <a:gd name="T61" fmla="*/ 87 h 52"/>
                <a:gd name="T62" fmla="*/ 2 w 17"/>
                <a:gd name="T63" fmla="*/ 75 h 52"/>
                <a:gd name="T64" fmla="*/ 2 w 17"/>
                <a:gd name="T65" fmla="*/ 68 h 52"/>
                <a:gd name="T66" fmla="*/ 1 w 17"/>
                <a:gd name="T67" fmla="*/ 60 h 52"/>
                <a:gd name="T68" fmla="*/ 1 w 17"/>
                <a:gd name="T69" fmla="*/ 50 h 52"/>
                <a:gd name="T70" fmla="*/ 0 w 17"/>
                <a:gd name="T71" fmla="*/ 38 h 52"/>
                <a:gd name="T72" fmla="*/ 0 w 17"/>
                <a:gd name="T73" fmla="*/ 32 h 52"/>
                <a:gd name="T74" fmla="*/ 0 w 17"/>
                <a:gd name="T75" fmla="*/ 24 h 52"/>
                <a:gd name="T76" fmla="*/ 1 w 17"/>
                <a:gd name="T77" fmla="*/ 2 h 52"/>
                <a:gd name="T78" fmla="*/ 2 w 17"/>
                <a:gd name="T79" fmla="*/ 1 h 52"/>
                <a:gd name="T80" fmla="*/ 4 w 17"/>
                <a:gd name="T81" fmla="*/ 0 h 52"/>
                <a:gd name="T82" fmla="*/ 4 w 17"/>
                <a:gd name="T83" fmla="*/ 0 h 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52"/>
                <a:gd name="T128" fmla="*/ 17 w 17"/>
                <a:gd name="T129" fmla="*/ 52 h 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52">
                  <a:moveTo>
                    <a:pt x="4" y="0"/>
                  </a:moveTo>
                  <a:lnTo>
                    <a:pt x="6" y="1"/>
                  </a:lnTo>
                  <a:lnTo>
                    <a:pt x="9" y="2"/>
                  </a:lnTo>
                  <a:lnTo>
                    <a:pt x="10" y="5"/>
                  </a:lnTo>
                  <a:lnTo>
                    <a:pt x="11" y="7"/>
                  </a:lnTo>
                  <a:lnTo>
                    <a:pt x="12" y="10"/>
                  </a:lnTo>
                  <a:lnTo>
                    <a:pt x="12" y="13"/>
                  </a:lnTo>
                  <a:lnTo>
                    <a:pt x="12" y="16"/>
                  </a:lnTo>
                  <a:lnTo>
                    <a:pt x="14" y="19"/>
                  </a:lnTo>
                  <a:lnTo>
                    <a:pt x="12" y="23"/>
                  </a:lnTo>
                  <a:lnTo>
                    <a:pt x="12" y="25"/>
                  </a:lnTo>
                  <a:lnTo>
                    <a:pt x="12" y="29"/>
                  </a:lnTo>
                  <a:lnTo>
                    <a:pt x="14" y="32"/>
                  </a:lnTo>
                  <a:lnTo>
                    <a:pt x="14" y="35"/>
                  </a:lnTo>
                  <a:lnTo>
                    <a:pt x="15" y="39"/>
                  </a:lnTo>
                  <a:lnTo>
                    <a:pt x="16" y="42"/>
                  </a:lnTo>
                  <a:lnTo>
                    <a:pt x="17" y="44"/>
                  </a:lnTo>
                  <a:lnTo>
                    <a:pt x="15" y="45"/>
                  </a:lnTo>
                  <a:lnTo>
                    <a:pt x="12" y="48"/>
                  </a:lnTo>
                  <a:lnTo>
                    <a:pt x="11" y="50"/>
                  </a:lnTo>
                  <a:lnTo>
                    <a:pt x="9" y="52"/>
                  </a:lnTo>
                  <a:lnTo>
                    <a:pt x="7" y="49"/>
                  </a:lnTo>
                  <a:lnTo>
                    <a:pt x="6" y="47"/>
                  </a:lnTo>
                  <a:lnTo>
                    <a:pt x="5" y="44"/>
                  </a:lnTo>
                  <a:lnTo>
                    <a:pt x="5" y="42"/>
                  </a:lnTo>
                  <a:lnTo>
                    <a:pt x="5" y="38"/>
                  </a:lnTo>
                  <a:lnTo>
                    <a:pt x="4" y="35"/>
                  </a:lnTo>
                  <a:lnTo>
                    <a:pt x="4" y="33"/>
                  </a:lnTo>
                  <a:lnTo>
                    <a:pt x="4" y="30"/>
                  </a:lnTo>
                  <a:lnTo>
                    <a:pt x="4" y="28"/>
                  </a:lnTo>
                  <a:lnTo>
                    <a:pt x="2" y="24"/>
                  </a:lnTo>
                  <a:lnTo>
                    <a:pt x="2" y="21"/>
                  </a:lnTo>
                  <a:lnTo>
                    <a:pt x="2" y="19"/>
                  </a:lnTo>
                  <a:lnTo>
                    <a:pt x="1" y="16"/>
                  </a:lnTo>
                  <a:lnTo>
                    <a:pt x="1" y="14"/>
                  </a:lnTo>
                  <a:lnTo>
                    <a:pt x="0" y="11"/>
                  </a:lnTo>
                  <a:lnTo>
                    <a:pt x="0" y="9"/>
                  </a:lnTo>
                  <a:lnTo>
                    <a:pt x="0" y="6"/>
                  </a:lnTo>
                  <a:lnTo>
                    <a:pt x="1" y="2"/>
                  </a:lnTo>
                  <a:lnTo>
                    <a:pt x="2" y="1"/>
                  </a:lnTo>
                  <a:lnTo>
                    <a:pt x="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8" name="Freeform 710">
              <a:extLst>
                <a:ext uri="{FF2B5EF4-FFF2-40B4-BE49-F238E27FC236}">
                  <a16:creationId xmlns:a16="http://schemas.microsoft.com/office/drawing/2014/main" id="{FF691F63-D226-577E-F22B-0E3EBB00BD9D}"/>
                </a:ext>
              </a:extLst>
            </p:cNvPr>
            <p:cNvSpPr>
              <a:spLocks/>
            </p:cNvSpPr>
            <p:nvPr/>
          </p:nvSpPr>
          <p:spPr bwMode="auto">
            <a:xfrm>
              <a:off x="4624" y="3057"/>
              <a:ext cx="12" cy="13"/>
            </a:xfrm>
            <a:custGeom>
              <a:avLst/>
              <a:gdLst>
                <a:gd name="T0" fmla="*/ 5 w 11"/>
                <a:gd name="T1" fmla="*/ 0 h 12"/>
                <a:gd name="T2" fmla="*/ 27 w 11"/>
                <a:gd name="T3" fmla="*/ 0 h 12"/>
                <a:gd name="T4" fmla="*/ 32 w 11"/>
                <a:gd name="T5" fmla="*/ 2 h 12"/>
                <a:gd name="T6" fmla="*/ 35 w 11"/>
                <a:gd name="T7" fmla="*/ 22 h 12"/>
                <a:gd name="T8" fmla="*/ 35 w 11"/>
                <a:gd name="T9" fmla="*/ 30 h 12"/>
                <a:gd name="T10" fmla="*/ 29 w 11"/>
                <a:gd name="T11" fmla="*/ 36 h 12"/>
                <a:gd name="T12" fmla="*/ 23 w 11"/>
                <a:gd name="T13" fmla="*/ 36 h 12"/>
                <a:gd name="T14" fmla="*/ 5 w 11"/>
                <a:gd name="T15" fmla="*/ 36 h 12"/>
                <a:gd name="T16" fmla="*/ 4 w 11"/>
                <a:gd name="T17" fmla="*/ 33 h 12"/>
                <a:gd name="T18" fmla="*/ 3 w 11"/>
                <a:gd name="T19" fmla="*/ 30 h 12"/>
                <a:gd name="T20" fmla="*/ 0 w 11"/>
                <a:gd name="T21" fmla="*/ 24 h 12"/>
                <a:gd name="T22" fmla="*/ 3 w 11"/>
                <a:gd name="T23" fmla="*/ 3 h 12"/>
                <a:gd name="T24" fmla="*/ 5 w 11"/>
                <a:gd name="T25" fmla="*/ 0 h 12"/>
                <a:gd name="T26" fmla="*/ 5 w 11"/>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2"/>
                <a:gd name="T44" fmla="*/ 11 w 11"/>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2">
                  <a:moveTo>
                    <a:pt x="5" y="0"/>
                  </a:moveTo>
                  <a:lnTo>
                    <a:pt x="8" y="0"/>
                  </a:lnTo>
                  <a:lnTo>
                    <a:pt x="10" y="2"/>
                  </a:lnTo>
                  <a:lnTo>
                    <a:pt x="11" y="6"/>
                  </a:lnTo>
                  <a:lnTo>
                    <a:pt x="11" y="10"/>
                  </a:lnTo>
                  <a:lnTo>
                    <a:pt x="9" y="12"/>
                  </a:lnTo>
                  <a:lnTo>
                    <a:pt x="6" y="12"/>
                  </a:lnTo>
                  <a:lnTo>
                    <a:pt x="5" y="12"/>
                  </a:lnTo>
                  <a:lnTo>
                    <a:pt x="4" y="11"/>
                  </a:lnTo>
                  <a:lnTo>
                    <a:pt x="3" y="10"/>
                  </a:lnTo>
                  <a:lnTo>
                    <a:pt x="0" y="7"/>
                  </a:lnTo>
                  <a:lnTo>
                    <a:pt x="3" y="3"/>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79" name="Freeform 711">
              <a:extLst>
                <a:ext uri="{FF2B5EF4-FFF2-40B4-BE49-F238E27FC236}">
                  <a16:creationId xmlns:a16="http://schemas.microsoft.com/office/drawing/2014/main" id="{710E3C74-C398-F107-4D4C-3D8C5D1F9F4A}"/>
                </a:ext>
              </a:extLst>
            </p:cNvPr>
            <p:cNvSpPr>
              <a:spLocks/>
            </p:cNvSpPr>
            <p:nvPr/>
          </p:nvSpPr>
          <p:spPr bwMode="auto">
            <a:xfrm>
              <a:off x="4627" y="3074"/>
              <a:ext cx="35" cy="145"/>
            </a:xfrm>
            <a:custGeom>
              <a:avLst/>
              <a:gdLst>
                <a:gd name="T0" fmla="*/ 3 w 32"/>
                <a:gd name="T1" fmla="*/ 1 h 133"/>
                <a:gd name="T2" fmla="*/ 26 w 32"/>
                <a:gd name="T3" fmla="*/ 5 h 133"/>
                <a:gd name="T4" fmla="*/ 28 w 32"/>
                <a:gd name="T5" fmla="*/ 29 h 133"/>
                <a:gd name="T6" fmla="*/ 37 w 32"/>
                <a:gd name="T7" fmla="*/ 45 h 133"/>
                <a:gd name="T8" fmla="*/ 40 w 32"/>
                <a:gd name="T9" fmla="*/ 68 h 133"/>
                <a:gd name="T10" fmla="*/ 44 w 32"/>
                <a:gd name="T11" fmla="*/ 82 h 133"/>
                <a:gd name="T12" fmla="*/ 58 w 32"/>
                <a:gd name="T13" fmla="*/ 104 h 133"/>
                <a:gd name="T14" fmla="*/ 69 w 32"/>
                <a:gd name="T15" fmla="*/ 114 h 133"/>
                <a:gd name="T16" fmla="*/ 75 w 32"/>
                <a:gd name="T17" fmla="*/ 126 h 133"/>
                <a:gd name="T18" fmla="*/ 82 w 32"/>
                <a:gd name="T19" fmla="*/ 146 h 133"/>
                <a:gd name="T20" fmla="*/ 88 w 32"/>
                <a:gd name="T21" fmla="*/ 160 h 133"/>
                <a:gd name="T22" fmla="*/ 90 w 32"/>
                <a:gd name="T23" fmla="*/ 177 h 133"/>
                <a:gd name="T24" fmla="*/ 90 w 32"/>
                <a:gd name="T25" fmla="*/ 193 h 133"/>
                <a:gd name="T26" fmla="*/ 96 w 32"/>
                <a:gd name="T27" fmla="*/ 210 h 133"/>
                <a:gd name="T28" fmla="*/ 96 w 32"/>
                <a:gd name="T29" fmla="*/ 226 h 133"/>
                <a:gd name="T30" fmla="*/ 103 w 32"/>
                <a:gd name="T31" fmla="*/ 245 h 133"/>
                <a:gd name="T32" fmla="*/ 103 w 32"/>
                <a:gd name="T33" fmla="*/ 262 h 133"/>
                <a:gd name="T34" fmla="*/ 103 w 32"/>
                <a:gd name="T35" fmla="*/ 279 h 133"/>
                <a:gd name="T36" fmla="*/ 105 w 32"/>
                <a:gd name="T37" fmla="*/ 298 h 133"/>
                <a:gd name="T38" fmla="*/ 105 w 32"/>
                <a:gd name="T39" fmla="*/ 317 h 133"/>
                <a:gd name="T40" fmla="*/ 105 w 32"/>
                <a:gd name="T41" fmla="*/ 339 h 133"/>
                <a:gd name="T42" fmla="*/ 105 w 32"/>
                <a:gd name="T43" fmla="*/ 347 h 133"/>
                <a:gd name="T44" fmla="*/ 107 w 32"/>
                <a:gd name="T45" fmla="*/ 371 h 133"/>
                <a:gd name="T46" fmla="*/ 107 w 32"/>
                <a:gd name="T47" fmla="*/ 386 h 133"/>
                <a:gd name="T48" fmla="*/ 105 w 32"/>
                <a:gd name="T49" fmla="*/ 406 h 133"/>
                <a:gd name="T50" fmla="*/ 103 w 32"/>
                <a:gd name="T51" fmla="*/ 430 h 133"/>
                <a:gd name="T52" fmla="*/ 82 w 32"/>
                <a:gd name="T53" fmla="*/ 443 h 133"/>
                <a:gd name="T54" fmla="*/ 67 w 32"/>
                <a:gd name="T55" fmla="*/ 443 h 133"/>
                <a:gd name="T56" fmla="*/ 53 w 32"/>
                <a:gd name="T57" fmla="*/ 443 h 133"/>
                <a:gd name="T58" fmla="*/ 53 w 32"/>
                <a:gd name="T59" fmla="*/ 421 h 133"/>
                <a:gd name="T60" fmla="*/ 44 w 32"/>
                <a:gd name="T61" fmla="*/ 404 h 133"/>
                <a:gd name="T62" fmla="*/ 40 w 32"/>
                <a:gd name="T63" fmla="*/ 378 h 133"/>
                <a:gd name="T64" fmla="*/ 37 w 32"/>
                <a:gd name="T65" fmla="*/ 371 h 133"/>
                <a:gd name="T66" fmla="*/ 37 w 32"/>
                <a:gd name="T67" fmla="*/ 346 h 133"/>
                <a:gd name="T68" fmla="*/ 28 w 32"/>
                <a:gd name="T69" fmla="*/ 325 h 133"/>
                <a:gd name="T70" fmla="*/ 28 w 32"/>
                <a:gd name="T71" fmla="*/ 313 h 133"/>
                <a:gd name="T72" fmla="*/ 26 w 32"/>
                <a:gd name="T73" fmla="*/ 291 h 133"/>
                <a:gd name="T74" fmla="*/ 5 w 32"/>
                <a:gd name="T75" fmla="*/ 267 h 133"/>
                <a:gd name="T76" fmla="*/ 3 w 32"/>
                <a:gd name="T77" fmla="*/ 239 h 133"/>
                <a:gd name="T78" fmla="*/ 2 w 32"/>
                <a:gd name="T79" fmla="*/ 219 h 133"/>
                <a:gd name="T80" fmla="*/ 2 w 32"/>
                <a:gd name="T81" fmla="*/ 206 h 133"/>
                <a:gd name="T82" fmla="*/ 1 w 32"/>
                <a:gd name="T83" fmla="*/ 190 h 133"/>
                <a:gd name="T84" fmla="*/ 1 w 32"/>
                <a:gd name="T85" fmla="*/ 174 h 133"/>
                <a:gd name="T86" fmla="*/ 0 w 32"/>
                <a:gd name="T87" fmla="*/ 160 h 133"/>
                <a:gd name="T88" fmla="*/ 0 w 32"/>
                <a:gd name="T89" fmla="*/ 147 h 133"/>
                <a:gd name="T90" fmla="*/ 0 w 32"/>
                <a:gd name="T91" fmla="*/ 126 h 133"/>
                <a:gd name="T92" fmla="*/ 0 w 32"/>
                <a:gd name="T93" fmla="*/ 106 h 133"/>
                <a:gd name="T94" fmla="*/ 0 w 32"/>
                <a:gd name="T95" fmla="*/ 96 h 133"/>
                <a:gd name="T96" fmla="*/ 0 w 32"/>
                <a:gd name="T97" fmla="*/ 69 h 133"/>
                <a:gd name="T98" fmla="*/ 0 w 32"/>
                <a:gd name="T99" fmla="*/ 49 h 133"/>
                <a:gd name="T100" fmla="*/ 0 w 32"/>
                <a:gd name="T101" fmla="*/ 35 h 133"/>
                <a:gd name="T102" fmla="*/ 0 w 32"/>
                <a:gd name="T103" fmla="*/ 5 h 133"/>
                <a:gd name="T104" fmla="*/ 2 w 32"/>
                <a:gd name="T105" fmla="*/ 0 h 1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
                <a:gd name="T160" fmla="*/ 0 h 133"/>
                <a:gd name="T161" fmla="*/ 32 w 32"/>
                <a:gd name="T162" fmla="*/ 133 h 1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 h="133">
                  <a:moveTo>
                    <a:pt x="2" y="0"/>
                  </a:moveTo>
                  <a:lnTo>
                    <a:pt x="3" y="1"/>
                  </a:lnTo>
                  <a:lnTo>
                    <a:pt x="6" y="3"/>
                  </a:lnTo>
                  <a:lnTo>
                    <a:pt x="7" y="5"/>
                  </a:lnTo>
                  <a:lnTo>
                    <a:pt x="8" y="8"/>
                  </a:lnTo>
                  <a:lnTo>
                    <a:pt x="8" y="9"/>
                  </a:lnTo>
                  <a:lnTo>
                    <a:pt x="10" y="13"/>
                  </a:lnTo>
                  <a:lnTo>
                    <a:pt x="11" y="14"/>
                  </a:lnTo>
                  <a:lnTo>
                    <a:pt x="12" y="18"/>
                  </a:lnTo>
                  <a:lnTo>
                    <a:pt x="12" y="20"/>
                  </a:lnTo>
                  <a:lnTo>
                    <a:pt x="13" y="23"/>
                  </a:lnTo>
                  <a:lnTo>
                    <a:pt x="13" y="25"/>
                  </a:lnTo>
                  <a:lnTo>
                    <a:pt x="15" y="28"/>
                  </a:lnTo>
                  <a:lnTo>
                    <a:pt x="16" y="30"/>
                  </a:lnTo>
                  <a:lnTo>
                    <a:pt x="17" y="32"/>
                  </a:lnTo>
                  <a:lnTo>
                    <a:pt x="20" y="34"/>
                  </a:lnTo>
                  <a:lnTo>
                    <a:pt x="22" y="35"/>
                  </a:lnTo>
                  <a:lnTo>
                    <a:pt x="22" y="38"/>
                  </a:lnTo>
                  <a:lnTo>
                    <a:pt x="24" y="40"/>
                  </a:lnTo>
                  <a:lnTo>
                    <a:pt x="24" y="43"/>
                  </a:lnTo>
                  <a:lnTo>
                    <a:pt x="25" y="46"/>
                  </a:lnTo>
                  <a:lnTo>
                    <a:pt x="25" y="48"/>
                  </a:lnTo>
                  <a:lnTo>
                    <a:pt x="25" y="51"/>
                  </a:lnTo>
                  <a:lnTo>
                    <a:pt x="26" y="53"/>
                  </a:lnTo>
                  <a:lnTo>
                    <a:pt x="26" y="56"/>
                  </a:lnTo>
                  <a:lnTo>
                    <a:pt x="26" y="58"/>
                  </a:lnTo>
                  <a:lnTo>
                    <a:pt x="26" y="61"/>
                  </a:lnTo>
                  <a:lnTo>
                    <a:pt x="27" y="63"/>
                  </a:lnTo>
                  <a:lnTo>
                    <a:pt x="27" y="66"/>
                  </a:lnTo>
                  <a:lnTo>
                    <a:pt x="27" y="68"/>
                  </a:lnTo>
                  <a:lnTo>
                    <a:pt x="29" y="71"/>
                  </a:lnTo>
                  <a:lnTo>
                    <a:pt x="29" y="73"/>
                  </a:lnTo>
                  <a:lnTo>
                    <a:pt x="29" y="76"/>
                  </a:lnTo>
                  <a:lnTo>
                    <a:pt x="29" y="78"/>
                  </a:lnTo>
                  <a:lnTo>
                    <a:pt x="29" y="81"/>
                  </a:lnTo>
                  <a:lnTo>
                    <a:pt x="29" y="83"/>
                  </a:lnTo>
                  <a:lnTo>
                    <a:pt x="30" y="87"/>
                  </a:lnTo>
                  <a:lnTo>
                    <a:pt x="30" y="89"/>
                  </a:lnTo>
                  <a:lnTo>
                    <a:pt x="30" y="91"/>
                  </a:lnTo>
                  <a:lnTo>
                    <a:pt x="30" y="95"/>
                  </a:lnTo>
                  <a:lnTo>
                    <a:pt x="30" y="97"/>
                  </a:lnTo>
                  <a:lnTo>
                    <a:pt x="30" y="100"/>
                  </a:lnTo>
                  <a:lnTo>
                    <a:pt x="30" y="102"/>
                  </a:lnTo>
                  <a:lnTo>
                    <a:pt x="30" y="105"/>
                  </a:lnTo>
                  <a:lnTo>
                    <a:pt x="31" y="108"/>
                  </a:lnTo>
                  <a:lnTo>
                    <a:pt x="31" y="110"/>
                  </a:lnTo>
                  <a:lnTo>
                    <a:pt x="31" y="114"/>
                  </a:lnTo>
                  <a:lnTo>
                    <a:pt x="31" y="116"/>
                  </a:lnTo>
                  <a:lnTo>
                    <a:pt x="32" y="119"/>
                  </a:lnTo>
                  <a:lnTo>
                    <a:pt x="30" y="121"/>
                  </a:lnTo>
                  <a:lnTo>
                    <a:pt x="30" y="125"/>
                  </a:lnTo>
                  <a:lnTo>
                    <a:pt x="29" y="128"/>
                  </a:lnTo>
                  <a:lnTo>
                    <a:pt x="27" y="130"/>
                  </a:lnTo>
                  <a:lnTo>
                    <a:pt x="24" y="132"/>
                  </a:lnTo>
                  <a:lnTo>
                    <a:pt x="21" y="132"/>
                  </a:lnTo>
                  <a:lnTo>
                    <a:pt x="19" y="132"/>
                  </a:lnTo>
                  <a:lnTo>
                    <a:pt x="16" y="133"/>
                  </a:lnTo>
                  <a:lnTo>
                    <a:pt x="15" y="132"/>
                  </a:lnTo>
                  <a:lnTo>
                    <a:pt x="15" y="129"/>
                  </a:lnTo>
                  <a:lnTo>
                    <a:pt x="15" y="126"/>
                  </a:lnTo>
                  <a:lnTo>
                    <a:pt x="15" y="125"/>
                  </a:lnTo>
                  <a:lnTo>
                    <a:pt x="13" y="120"/>
                  </a:lnTo>
                  <a:lnTo>
                    <a:pt x="13" y="116"/>
                  </a:lnTo>
                  <a:lnTo>
                    <a:pt x="12" y="114"/>
                  </a:lnTo>
                  <a:lnTo>
                    <a:pt x="12" y="113"/>
                  </a:lnTo>
                  <a:lnTo>
                    <a:pt x="11" y="110"/>
                  </a:lnTo>
                  <a:lnTo>
                    <a:pt x="11" y="109"/>
                  </a:lnTo>
                  <a:lnTo>
                    <a:pt x="11" y="104"/>
                  </a:lnTo>
                  <a:lnTo>
                    <a:pt x="10" y="100"/>
                  </a:lnTo>
                  <a:lnTo>
                    <a:pt x="8" y="97"/>
                  </a:lnTo>
                  <a:lnTo>
                    <a:pt x="8" y="96"/>
                  </a:lnTo>
                  <a:lnTo>
                    <a:pt x="8" y="94"/>
                  </a:lnTo>
                  <a:lnTo>
                    <a:pt x="8" y="91"/>
                  </a:lnTo>
                  <a:lnTo>
                    <a:pt x="7" y="87"/>
                  </a:lnTo>
                  <a:lnTo>
                    <a:pt x="6" y="83"/>
                  </a:lnTo>
                  <a:lnTo>
                    <a:pt x="5" y="80"/>
                  </a:lnTo>
                  <a:lnTo>
                    <a:pt x="5" y="76"/>
                  </a:lnTo>
                  <a:lnTo>
                    <a:pt x="3" y="71"/>
                  </a:lnTo>
                  <a:lnTo>
                    <a:pt x="3" y="67"/>
                  </a:lnTo>
                  <a:lnTo>
                    <a:pt x="2" y="65"/>
                  </a:lnTo>
                  <a:lnTo>
                    <a:pt x="2" y="63"/>
                  </a:lnTo>
                  <a:lnTo>
                    <a:pt x="2" y="61"/>
                  </a:lnTo>
                  <a:lnTo>
                    <a:pt x="2" y="59"/>
                  </a:lnTo>
                  <a:lnTo>
                    <a:pt x="1" y="57"/>
                  </a:lnTo>
                  <a:lnTo>
                    <a:pt x="1" y="54"/>
                  </a:lnTo>
                  <a:lnTo>
                    <a:pt x="1" y="52"/>
                  </a:lnTo>
                  <a:lnTo>
                    <a:pt x="1" y="51"/>
                  </a:lnTo>
                  <a:lnTo>
                    <a:pt x="0" y="48"/>
                  </a:lnTo>
                  <a:lnTo>
                    <a:pt x="0" y="47"/>
                  </a:lnTo>
                  <a:lnTo>
                    <a:pt x="0" y="44"/>
                  </a:lnTo>
                  <a:lnTo>
                    <a:pt x="0" y="42"/>
                  </a:lnTo>
                  <a:lnTo>
                    <a:pt x="0" y="38"/>
                  </a:lnTo>
                  <a:lnTo>
                    <a:pt x="0" y="34"/>
                  </a:lnTo>
                  <a:lnTo>
                    <a:pt x="0" y="32"/>
                  </a:lnTo>
                  <a:lnTo>
                    <a:pt x="0" y="29"/>
                  </a:lnTo>
                  <a:lnTo>
                    <a:pt x="0" y="28"/>
                  </a:lnTo>
                  <a:lnTo>
                    <a:pt x="0" y="25"/>
                  </a:lnTo>
                  <a:lnTo>
                    <a:pt x="0" y="21"/>
                  </a:lnTo>
                  <a:lnTo>
                    <a:pt x="0" y="18"/>
                  </a:lnTo>
                  <a:lnTo>
                    <a:pt x="0" y="15"/>
                  </a:lnTo>
                  <a:lnTo>
                    <a:pt x="0" y="13"/>
                  </a:lnTo>
                  <a:lnTo>
                    <a:pt x="0" y="11"/>
                  </a:lnTo>
                  <a:lnTo>
                    <a:pt x="0" y="9"/>
                  </a:lnTo>
                  <a:lnTo>
                    <a:pt x="0" y="5"/>
                  </a:lnTo>
                  <a:lnTo>
                    <a:pt x="1" y="1"/>
                  </a:lnTo>
                  <a:lnTo>
                    <a:pt x="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0" name="Freeform 712">
              <a:extLst>
                <a:ext uri="{FF2B5EF4-FFF2-40B4-BE49-F238E27FC236}">
                  <a16:creationId xmlns:a16="http://schemas.microsoft.com/office/drawing/2014/main" id="{2B55BDD6-9028-81E0-381C-717E3980086B}"/>
                </a:ext>
              </a:extLst>
            </p:cNvPr>
            <p:cNvSpPr>
              <a:spLocks/>
            </p:cNvSpPr>
            <p:nvPr/>
          </p:nvSpPr>
          <p:spPr bwMode="auto">
            <a:xfrm>
              <a:off x="4573" y="2748"/>
              <a:ext cx="36" cy="97"/>
            </a:xfrm>
            <a:custGeom>
              <a:avLst/>
              <a:gdLst>
                <a:gd name="T0" fmla="*/ 27 w 33"/>
                <a:gd name="T1" fmla="*/ 3 h 89"/>
                <a:gd name="T2" fmla="*/ 41 w 33"/>
                <a:gd name="T3" fmla="*/ 32 h 89"/>
                <a:gd name="T4" fmla="*/ 49 w 33"/>
                <a:gd name="T5" fmla="*/ 58 h 89"/>
                <a:gd name="T6" fmla="*/ 49 w 33"/>
                <a:gd name="T7" fmla="*/ 68 h 89"/>
                <a:gd name="T8" fmla="*/ 58 w 33"/>
                <a:gd name="T9" fmla="*/ 82 h 89"/>
                <a:gd name="T10" fmla="*/ 62 w 33"/>
                <a:gd name="T11" fmla="*/ 97 h 89"/>
                <a:gd name="T12" fmla="*/ 62 w 33"/>
                <a:gd name="T13" fmla="*/ 114 h 89"/>
                <a:gd name="T14" fmla="*/ 63 w 33"/>
                <a:gd name="T15" fmla="*/ 131 h 89"/>
                <a:gd name="T16" fmla="*/ 63 w 33"/>
                <a:gd name="T17" fmla="*/ 143 h 89"/>
                <a:gd name="T18" fmla="*/ 68 w 33"/>
                <a:gd name="T19" fmla="*/ 160 h 89"/>
                <a:gd name="T20" fmla="*/ 74 w 33"/>
                <a:gd name="T21" fmla="*/ 174 h 89"/>
                <a:gd name="T22" fmla="*/ 75 w 33"/>
                <a:gd name="T23" fmla="*/ 190 h 89"/>
                <a:gd name="T24" fmla="*/ 89 w 33"/>
                <a:gd name="T25" fmla="*/ 210 h 89"/>
                <a:gd name="T26" fmla="*/ 105 w 33"/>
                <a:gd name="T27" fmla="*/ 235 h 89"/>
                <a:gd name="T28" fmla="*/ 105 w 33"/>
                <a:gd name="T29" fmla="*/ 250 h 89"/>
                <a:gd name="T30" fmla="*/ 106 w 33"/>
                <a:gd name="T31" fmla="*/ 267 h 89"/>
                <a:gd name="T32" fmla="*/ 105 w 33"/>
                <a:gd name="T33" fmla="*/ 272 h 89"/>
                <a:gd name="T34" fmla="*/ 88 w 33"/>
                <a:gd name="T35" fmla="*/ 287 h 89"/>
                <a:gd name="T36" fmla="*/ 68 w 33"/>
                <a:gd name="T37" fmla="*/ 287 h 89"/>
                <a:gd name="T38" fmla="*/ 49 w 33"/>
                <a:gd name="T39" fmla="*/ 272 h 89"/>
                <a:gd name="T40" fmla="*/ 41 w 33"/>
                <a:gd name="T41" fmla="*/ 263 h 89"/>
                <a:gd name="T42" fmla="*/ 32 w 33"/>
                <a:gd name="T43" fmla="*/ 246 h 89"/>
                <a:gd name="T44" fmla="*/ 27 w 33"/>
                <a:gd name="T45" fmla="*/ 235 h 89"/>
                <a:gd name="T46" fmla="*/ 25 w 33"/>
                <a:gd name="T47" fmla="*/ 219 h 89"/>
                <a:gd name="T48" fmla="*/ 25 w 33"/>
                <a:gd name="T49" fmla="*/ 201 h 89"/>
                <a:gd name="T50" fmla="*/ 5 w 33"/>
                <a:gd name="T51" fmla="*/ 184 h 89"/>
                <a:gd name="T52" fmla="*/ 5 w 33"/>
                <a:gd name="T53" fmla="*/ 160 h 89"/>
                <a:gd name="T54" fmla="*/ 5 w 33"/>
                <a:gd name="T55" fmla="*/ 143 h 89"/>
                <a:gd name="T56" fmla="*/ 5 w 33"/>
                <a:gd name="T57" fmla="*/ 126 h 89"/>
                <a:gd name="T58" fmla="*/ 5 w 33"/>
                <a:gd name="T59" fmla="*/ 110 h 89"/>
                <a:gd name="T60" fmla="*/ 4 w 33"/>
                <a:gd name="T61" fmla="*/ 96 h 89"/>
                <a:gd name="T62" fmla="*/ 4 w 33"/>
                <a:gd name="T63" fmla="*/ 75 h 89"/>
                <a:gd name="T64" fmla="*/ 3 w 33"/>
                <a:gd name="T65" fmla="*/ 62 h 89"/>
                <a:gd name="T66" fmla="*/ 1 w 33"/>
                <a:gd name="T67" fmla="*/ 45 h 89"/>
                <a:gd name="T68" fmla="*/ 0 w 33"/>
                <a:gd name="T69" fmla="*/ 32 h 89"/>
                <a:gd name="T70" fmla="*/ 3 w 33"/>
                <a:gd name="T71" fmla="*/ 25 h 89"/>
                <a:gd name="T72" fmla="*/ 5 w 33"/>
                <a:gd name="T73" fmla="*/ 1 h 89"/>
                <a:gd name="T74" fmla="*/ 5 w 33"/>
                <a:gd name="T75" fmla="*/ 0 h 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
                <a:gd name="T115" fmla="*/ 0 h 89"/>
                <a:gd name="T116" fmla="*/ 33 w 33"/>
                <a:gd name="T117" fmla="*/ 89 h 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 h="89">
                  <a:moveTo>
                    <a:pt x="5" y="0"/>
                  </a:moveTo>
                  <a:lnTo>
                    <a:pt x="8" y="3"/>
                  </a:lnTo>
                  <a:lnTo>
                    <a:pt x="12" y="7"/>
                  </a:lnTo>
                  <a:lnTo>
                    <a:pt x="13" y="10"/>
                  </a:lnTo>
                  <a:lnTo>
                    <a:pt x="14" y="14"/>
                  </a:lnTo>
                  <a:lnTo>
                    <a:pt x="15" y="17"/>
                  </a:lnTo>
                  <a:lnTo>
                    <a:pt x="15" y="18"/>
                  </a:lnTo>
                  <a:lnTo>
                    <a:pt x="15" y="20"/>
                  </a:lnTo>
                  <a:lnTo>
                    <a:pt x="17" y="23"/>
                  </a:lnTo>
                  <a:lnTo>
                    <a:pt x="17" y="25"/>
                  </a:lnTo>
                  <a:lnTo>
                    <a:pt x="17" y="27"/>
                  </a:lnTo>
                  <a:lnTo>
                    <a:pt x="18" y="29"/>
                  </a:lnTo>
                  <a:lnTo>
                    <a:pt x="18" y="32"/>
                  </a:lnTo>
                  <a:lnTo>
                    <a:pt x="18" y="34"/>
                  </a:lnTo>
                  <a:lnTo>
                    <a:pt x="18" y="37"/>
                  </a:lnTo>
                  <a:lnTo>
                    <a:pt x="19" y="39"/>
                  </a:lnTo>
                  <a:lnTo>
                    <a:pt x="19" y="41"/>
                  </a:lnTo>
                  <a:lnTo>
                    <a:pt x="19" y="43"/>
                  </a:lnTo>
                  <a:lnTo>
                    <a:pt x="20" y="46"/>
                  </a:lnTo>
                  <a:lnTo>
                    <a:pt x="20" y="48"/>
                  </a:lnTo>
                  <a:lnTo>
                    <a:pt x="20" y="51"/>
                  </a:lnTo>
                  <a:lnTo>
                    <a:pt x="22" y="52"/>
                  </a:lnTo>
                  <a:lnTo>
                    <a:pt x="22" y="55"/>
                  </a:lnTo>
                  <a:lnTo>
                    <a:pt x="23" y="57"/>
                  </a:lnTo>
                  <a:lnTo>
                    <a:pt x="24" y="60"/>
                  </a:lnTo>
                  <a:lnTo>
                    <a:pt x="27" y="63"/>
                  </a:lnTo>
                  <a:lnTo>
                    <a:pt x="31" y="67"/>
                  </a:lnTo>
                  <a:lnTo>
                    <a:pt x="31" y="70"/>
                  </a:lnTo>
                  <a:lnTo>
                    <a:pt x="31" y="74"/>
                  </a:lnTo>
                  <a:lnTo>
                    <a:pt x="31" y="75"/>
                  </a:lnTo>
                  <a:lnTo>
                    <a:pt x="32" y="77"/>
                  </a:lnTo>
                  <a:lnTo>
                    <a:pt x="32" y="80"/>
                  </a:lnTo>
                  <a:lnTo>
                    <a:pt x="33" y="82"/>
                  </a:lnTo>
                  <a:lnTo>
                    <a:pt x="31" y="82"/>
                  </a:lnTo>
                  <a:lnTo>
                    <a:pt x="28" y="85"/>
                  </a:lnTo>
                  <a:lnTo>
                    <a:pt x="26" y="86"/>
                  </a:lnTo>
                  <a:lnTo>
                    <a:pt x="23" y="89"/>
                  </a:lnTo>
                  <a:lnTo>
                    <a:pt x="20" y="86"/>
                  </a:lnTo>
                  <a:lnTo>
                    <a:pt x="18" y="85"/>
                  </a:lnTo>
                  <a:lnTo>
                    <a:pt x="15" y="82"/>
                  </a:lnTo>
                  <a:lnTo>
                    <a:pt x="14" y="81"/>
                  </a:lnTo>
                  <a:lnTo>
                    <a:pt x="13" y="79"/>
                  </a:lnTo>
                  <a:lnTo>
                    <a:pt x="12" y="76"/>
                  </a:lnTo>
                  <a:lnTo>
                    <a:pt x="10" y="74"/>
                  </a:lnTo>
                  <a:lnTo>
                    <a:pt x="9" y="72"/>
                  </a:lnTo>
                  <a:lnTo>
                    <a:pt x="8" y="70"/>
                  </a:lnTo>
                  <a:lnTo>
                    <a:pt x="8" y="67"/>
                  </a:lnTo>
                  <a:lnTo>
                    <a:pt x="7" y="65"/>
                  </a:lnTo>
                  <a:lnTo>
                    <a:pt x="7" y="62"/>
                  </a:lnTo>
                  <a:lnTo>
                    <a:pt x="7" y="60"/>
                  </a:lnTo>
                  <a:lnTo>
                    <a:pt x="5" y="57"/>
                  </a:lnTo>
                  <a:lnTo>
                    <a:pt x="5" y="55"/>
                  </a:lnTo>
                  <a:lnTo>
                    <a:pt x="5" y="52"/>
                  </a:lnTo>
                  <a:lnTo>
                    <a:pt x="5" y="48"/>
                  </a:lnTo>
                  <a:lnTo>
                    <a:pt x="5" y="47"/>
                  </a:lnTo>
                  <a:lnTo>
                    <a:pt x="5" y="43"/>
                  </a:lnTo>
                  <a:lnTo>
                    <a:pt x="5" y="41"/>
                  </a:lnTo>
                  <a:lnTo>
                    <a:pt x="5" y="38"/>
                  </a:lnTo>
                  <a:lnTo>
                    <a:pt x="5" y="36"/>
                  </a:lnTo>
                  <a:lnTo>
                    <a:pt x="5" y="33"/>
                  </a:lnTo>
                  <a:lnTo>
                    <a:pt x="5" y="31"/>
                  </a:lnTo>
                  <a:lnTo>
                    <a:pt x="4" y="28"/>
                  </a:lnTo>
                  <a:lnTo>
                    <a:pt x="4" y="25"/>
                  </a:lnTo>
                  <a:lnTo>
                    <a:pt x="4" y="23"/>
                  </a:lnTo>
                  <a:lnTo>
                    <a:pt x="3" y="20"/>
                  </a:lnTo>
                  <a:lnTo>
                    <a:pt x="3" y="18"/>
                  </a:lnTo>
                  <a:lnTo>
                    <a:pt x="1" y="17"/>
                  </a:lnTo>
                  <a:lnTo>
                    <a:pt x="1" y="14"/>
                  </a:lnTo>
                  <a:lnTo>
                    <a:pt x="0" y="12"/>
                  </a:lnTo>
                  <a:lnTo>
                    <a:pt x="0" y="10"/>
                  </a:lnTo>
                  <a:lnTo>
                    <a:pt x="1" y="8"/>
                  </a:lnTo>
                  <a:lnTo>
                    <a:pt x="3" y="7"/>
                  </a:lnTo>
                  <a:lnTo>
                    <a:pt x="3" y="4"/>
                  </a:lnTo>
                  <a:lnTo>
                    <a:pt x="5" y="1"/>
                  </a:lnTo>
                  <a:lnTo>
                    <a:pt x="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1" name="Freeform 713">
              <a:extLst>
                <a:ext uri="{FF2B5EF4-FFF2-40B4-BE49-F238E27FC236}">
                  <a16:creationId xmlns:a16="http://schemas.microsoft.com/office/drawing/2014/main" id="{76BEF4F0-A0CA-2A94-3833-920EB8EF84EA}"/>
                </a:ext>
              </a:extLst>
            </p:cNvPr>
            <p:cNvSpPr>
              <a:spLocks/>
            </p:cNvSpPr>
            <p:nvPr/>
          </p:nvSpPr>
          <p:spPr bwMode="auto">
            <a:xfrm>
              <a:off x="4532" y="2841"/>
              <a:ext cx="160" cy="161"/>
            </a:xfrm>
            <a:custGeom>
              <a:avLst/>
              <a:gdLst>
                <a:gd name="T0" fmla="*/ 241 w 148"/>
                <a:gd name="T1" fmla="*/ 476 h 148"/>
                <a:gd name="T2" fmla="*/ 277 w 148"/>
                <a:gd name="T3" fmla="*/ 471 h 148"/>
                <a:gd name="T4" fmla="*/ 305 w 148"/>
                <a:gd name="T5" fmla="*/ 460 h 148"/>
                <a:gd name="T6" fmla="*/ 334 w 148"/>
                <a:gd name="T7" fmla="*/ 445 h 148"/>
                <a:gd name="T8" fmla="*/ 357 w 148"/>
                <a:gd name="T9" fmla="*/ 419 h 148"/>
                <a:gd name="T10" fmla="*/ 377 w 148"/>
                <a:gd name="T11" fmla="*/ 401 h 148"/>
                <a:gd name="T12" fmla="*/ 405 w 148"/>
                <a:gd name="T13" fmla="*/ 373 h 148"/>
                <a:gd name="T14" fmla="*/ 417 w 148"/>
                <a:gd name="T15" fmla="*/ 340 h 148"/>
                <a:gd name="T16" fmla="*/ 434 w 148"/>
                <a:gd name="T17" fmla="*/ 309 h 148"/>
                <a:gd name="T18" fmla="*/ 438 w 148"/>
                <a:gd name="T19" fmla="*/ 273 h 148"/>
                <a:gd name="T20" fmla="*/ 439 w 148"/>
                <a:gd name="T21" fmla="*/ 239 h 148"/>
                <a:gd name="T22" fmla="*/ 438 w 148"/>
                <a:gd name="T23" fmla="*/ 202 h 148"/>
                <a:gd name="T24" fmla="*/ 434 w 148"/>
                <a:gd name="T25" fmla="*/ 171 h 148"/>
                <a:gd name="T26" fmla="*/ 417 w 148"/>
                <a:gd name="T27" fmla="*/ 137 h 148"/>
                <a:gd name="T28" fmla="*/ 405 w 148"/>
                <a:gd name="T29" fmla="*/ 106 h 148"/>
                <a:gd name="T30" fmla="*/ 377 w 148"/>
                <a:gd name="T31" fmla="*/ 75 h 148"/>
                <a:gd name="T32" fmla="*/ 357 w 148"/>
                <a:gd name="T33" fmla="*/ 50 h 148"/>
                <a:gd name="T34" fmla="*/ 334 w 148"/>
                <a:gd name="T35" fmla="*/ 30 h 148"/>
                <a:gd name="T36" fmla="*/ 305 w 148"/>
                <a:gd name="T37" fmla="*/ 5 h 148"/>
                <a:gd name="T38" fmla="*/ 277 w 148"/>
                <a:gd name="T39" fmla="*/ 1 h 148"/>
                <a:gd name="T40" fmla="*/ 241 w 148"/>
                <a:gd name="T41" fmla="*/ 0 h 148"/>
                <a:gd name="T42" fmla="*/ 210 w 148"/>
                <a:gd name="T43" fmla="*/ 0 h 148"/>
                <a:gd name="T44" fmla="*/ 174 w 148"/>
                <a:gd name="T45" fmla="*/ 1 h 148"/>
                <a:gd name="T46" fmla="*/ 144 w 148"/>
                <a:gd name="T47" fmla="*/ 4 h 148"/>
                <a:gd name="T48" fmla="*/ 114 w 148"/>
                <a:gd name="T49" fmla="*/ 26 h 148"/>
                <a:gd name="T50" fmla="*/ 86 w 148"/>
                <a:gd name="T51" fmla="*/ 42 h 148"/>
                <a:gd name="T52" fmla="*/ 66 w 148"/>
                <a:gd name="T53" fmla="*/ 69 h 148"/>
                <a:gd name="T54" fmla="*/ 40 w 148"/>
                <a:gd name="T55" fmla="*/ 97 h 148"/>
                <a:gd name="T56" fmla="*/ 27 w 148"/>
                <a:gd name="T57" fmla="*/ 125 h 148"/>
                <a:gd name="T58" fmla="*/ 4 w 148"/>
                <a:gd name="T59" fmla="*/ 157 h 148"/>
                <a:gd name="T60" fmla="*/ 2 w 148"/>
                <a:gd name="T61" fmla="*/ 190 h 148"/>
                <a:gd name="T62" fmla="*/ 0 w 148"/>
                <a:gd name="T63" fmla="*/ 226 h 148"/>
                <a:gd name="T64" fmla="*/ 0 w 148"/>
                <a:gd name="T65" fmla="*/ 264 h 148"/>
                <a:gd name="T66" fmla="*/ 2 w 148"/>
                <a:gd name="T67" fmla="*/ 297 h 148"/>
                <a:gd name="T68" fmla="*/ 5 w 148"/>
                <a:gd name="T69" fmla="*/ 335 h 148"/>
                <a:gd name="T70" fmla="*/ 29 w 148"/>
                <a:gd name="T71" fmla="*/ 364 h 148"/>
                <a:gd name="T72" fmla="*/ 50 w 148"/>
                <a:gd name="T73" fmla="*/ 395 h 148"/>
                <a:gd name="T74" fmla="*/ 68 w 148"/>
                <a:gd name="T75" fmla="*/ 414 h 148"/>
                <a:gd name="T76" fmla="*/ 97 w 148"/>
                <a:gd name="T77" fmla="*/ 438 h 148"/>
                <a:gd name="T78" fmla="*/ 123 w 148"/>
                <a:gd name="T79" fmla="*/ 453 h 148"/>
                <a:gd name="T80" fmla="*/ 152 w 148"/>
                <a:gd name="T81" fmla="*/ 469 h 148"/>
                <a:gd name="T82" fmla="*/ 184 w 148"/>
                <a:gd name="T83" fmla="*/ 476 h 148"/>
                <a:gd name="T84" fmla="*/ 223 w 148"/>
                <a:gd name="T85" fmla="*/ 481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
                <a:gd name="T130" fmla="*/ 0 h 148"/>
                <a:gd name="T131" fmla="*/ 148 w 148"/>
                <a:gd name="T132" fmla="*/ 148 h 1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 h="148">
                  <a:moveTo>
                    <a:pt x="75" y="148"/>
                  </a:moveTo>
                  <a:lnTo>
                    <a:pt x="77" y="148"/>
                  </a:lnTo>
                  <a:lnTo>
                    <a:pt x="81" y="147"/>
                  </a:lnTo>
                  <a:lnTo>
                    <a:pt x="85" y="147"/>
                  </a:lnTo>
                  <a:lnTo>
                    <a:pt x="89" y="145"/>
                  </a:lnTo>
                  <a:lnTo>
                    <a:pt x="93" y="145"/>
                  </a:lnTo>
                  <a:lnTo>
                    <a:pt x="96" y="144"/>
                  </a:lnTo>
                  <a:lnTo>
                    <a:pt x="99" y="143"/>
                  </a:lnTo>
                  <a:lnTo>
                    <a:pt x="103" y="142"/>
                  </a:lnTo>
                  <a:lnTo>
                    <a:pt x="105" y="140"/>
                  </a:lnTo>
                  <a:lnTo>
                    <a:pt x="109" y="138"/>
                  </a:lnTo>
                  <a:lnTo>
                    <a:pt x="112" y="137"/>
                  </a:lnTo>
                  <a:lnTo>
                    <a:pt x="115" y="135"/>
                  </a:lnTo>
                  <a:lnTo>
                    <a:pt x="118" y="133"/>
                  </a:lnTo>
                  <a:lnTo>
                    <a:pt x="120" y="130"/>
                  </a:lnTo>
                  <a:lnTo>
                    <a:pt x="123" y="128"/>
                  </a:lnTo>
                  <a:lnTo>
                    <a:pt x="127" y="126"/>
                  </a:lnTo>
                  <a:lnTo>
                    <a:pt x="128" y="123"/>
                  </a:lnTo>
                  <a:lnTo>
                    <a:pt x="131" y="120"/>
                  </a:lnTo>
                  <a:lnTo>
                    <a:pt x="133" y="118"/>
                  </a:lnTo>
                  <a:lnTo>
                    <a:pt x="136" y="115"/>
                  </a:lnTo>
                  <a:lnTo>
                    <a:pt x="137" y="111"/>
                  </a:lnTo>
                  <a:lnTo>
                    <a:pt x="139" y="109"/>
                  </a:lnTo>
                  <a:lnTo>
                    <a:pt x="141" y="105"/>
                  </a:lnTo>
                  <a:lnTo>
                    <a:pt x="142" y="102"/>
                  </a:lnTo>
                  <a:lnTo>
                    <a:pt x="143" y="99"/>
                  </a:lnTo>
                  <a:lnTo>
                    <a:pt x="145" y="95"/>
                  </a:lnTo>
                  <a:lnTo>
                    <a:pt x="146" y="92"/>
                  </a:lnTo>
                  <a:lnTo>
                    <a:pt x="147" y="88"/>
                  </a:lnTo>
                  <a:lnTo>
                    <a:pt x="147" y="85"/>
                  </a:lnTo>
                  <a:lnTo>
                    <a:pt x="147" y="81"/>
                  </a:lnTo>
                  <a:lnTo>
                    <a:pt x="148" y="77"/>
                  </a:lnTo>
                  <a:lnTo>
                    <a:pt x="148" y="73"/>
                  </a:lnTo>
                  <a:lnTo>
                    <a:pt x="148" y="70"/>
                  </a:lnTo>
                  <a:lnTo>
                    <a:pt x="147" y="66"/>
                  </a:lnTo>
                  <a:lnTo>
                    <a:pt x="147" y="62"/>
                  </a:lnTo>
                  <a:lnTo>
                    <a:pt x="147" y="58"/>
                  </a:lnTo>
                  <a:lnTo>
                    <a:pt x="146" y="54"/>
                  </a:lnTo>
                  <a:lnTo>
                    <a:pt x="145" y="52"/>
                  </a:lnTo>
                  <a:lnTo>
                    <a:pt x="143" y="48"/>
                  </a:lnTo>
                  <a:lnTo>
                    <a:pt x="142" y="44"/>
                  </a:lnTo>
                  <a:lnTo>
                    <a:pt x="141" y="42"/>
                  </a:lnTo>
                  <a:lnTo>
                    <a:pt x="139" y="38"/>
                  </a:lnTo>
                  <a:lnTo>
                    <a:pt x="137" y="34"/>
                  </a:lnTo>
                  <a:lnTo>
                    <a:pt x="136" y="32"/>
                  </a:lnTo>
                  <a:lnTo>
                    <a:pt x="133" y="29"/>
                  </a:lnTo>
                  <a:lnTo>
                    <a:pt x="131" y="27"/>
                  </a:lnTo>
                  <a:lnTo>
                    <a:pt x="128" y="23"/>
                  </a:lnTo>
                  <a:lnTo>
                    <a:pt x="127" y="21"/>
                  </a:lnTo>
                  <a:lnTo>
                    <a:pt x="123" y="19"/>
                  </a:lnTo>
                  <a:lnTo>
                    <a:pt x="120" y="16"/>
                  </a:lnTo>
                  <a:lnTo>
                    <a:pt x="118" y="14"/>
                  </a:lnTo>
                  <a:lnTo>
                    <a:pt x="115" y="11"/>
                  </a:lnTo>
                  <a:lnTo>
                    <a:pt x="112" y="10"/>
                  </a:lnTo>
                  <a:lnTo>
                    <a:pt x="109" y="8"/>
                  </a:lnTo>
                  <a:lnTo>
                    <a:pt x="105" y="6"/>
                  </a:lnTo>
                  <a:lnTo>
                    <a:pt x="103" y="5"/>
                  </a:lnTo>
                  <a:lnTo>
                    <a:pt x="99" y="4"/>
                  </a:lnTo>
                  <a:lnTo>
                    <a:pt x="96" y="2"/>
                  </a:lnTo>
                  <a:lnTo>
                    <a:pt x="93" y="1"/>
                  </a:lnTo>
                  <a:lnTo>
                    <a:pt x="89" y="1"/>
                  </a:lnTo>
                  <a:lnTo>
                    <a:pt x="85" y="0"/>
                  </a:lnTo>
                  <a:lnTo>
                    <a:pt x="81" y="0"/>
                  </a:lnTo>
                  <a:lnTo>
                    <a:pt x="77" y="0"/>
                  </a:lnTo>
                  <a:lnTo>
                    <a:pt x="75" y="0"/>
                  </a:lnTo>
                  <a:lnTo>
                    <a:pt x="70" y="0"/>
                  </a:lnTo>
                  <a:lnTo>
                    <a:pt x="66" y="0"/>
                  </a:lnTo>
                  <a:lnTo>
                    <a:pt x="62" y="0"/>
                  </a:lnTo>
                  <a:lnTo>
                    <a:pt x="58" y="1"/>
                  </a:lnTo>
                  <a:lnTo>
                    <a:pt x="55" y="1"/>
                  </a:lnTo>
                  <a:lnTo>
                    <a:pt x="51" y="2"/>
                  </a:lnTo>
                  <a:lnTo>
                    <a:pt x="48" y="4"/>
                  </a:lnTo>
                  <a:lnTo>
                    <a:pt x="45" y="5"/>
                  </a:lnTo>
                  <a:lnTo>
                    <a:pt x="41" y="6"/>
                  </a:lnTo>
                  <a:lnTo>
                    <a:pt x="38" y="8"/>
                  </a:lnTo>
                  <a:lnTo>
                    <a:pt x="34" y="10"/>
                  </a:lnTo>
                  <a:lnTo>
                    <a:pt x="32" y="11"/>
                  </a:lnTo>
                  <a:lnTo>
                    <a:pt x="29" y="14"/>
                  </a:lnTo>
                  <a:lnTo>
                    <a:pt x="27" y="16"/>
                  </a:lnTo>
                  <a:lnTo>
                    <a:pt x="23" y="19"/>
                  </a:lnTo>
                  <a:lnTo>
                    <a:pt x="22" y="21"/>
                  </a:lnTo>
                  <a:lnTo>
                    <a:pt x="19" y="23"/>
                  </a:lnTo>
                  <a:lnTo>
                    <a:pt x="17" y="27"/>
                  </a:lnTo>
                  <a:lnTo>
                    <a:pt x="14" y="29"/>
                  </a:lnTo>
                  <a:lnTo>
                    <a:pt x="12" y="32"/>
                  </a:lnTo>
                  <a:lnTo>
                    <a:pt x="10" y="34"/>
                  </a:lnTo>
                  <a:lnTo>
                    <a:pt x="9" y="38"/>
                  </a:lnTo>
                  <a:lnTo>
                    <a:pt x="7" y="42"/>
                  </a:lnTo>
                  <a:lnTo>
                    <a:pt x="5" y="44"/>
                  </a:lnTo>
                  <a:lnTo>
                    <a:pt x="4" y="48"/>
                  </a:lnTo>
                  <a:lnTo>
                    <a:pt x="3" y="52"/>
                  </a:lnTo>
                  <a:lnTo>
                    <a:pt x="2" y="54"/>
                  </a:lnTo>
                  <a:lnTo>
                    <a:pt x="2" y="58"/>
                  </a:lnTo>
                  <a:lnTo>
                    <a:pt x="0" y="62"/>
                  </a:lnTo>
                  <a:lnTo>
                    <a:pt x="0" y="66"/>
                  </a:lnTo>
                  <a:lnTo>
                    <a:pt x="0" y="70"/>
                  </a:lnTo>
                  <a:lnTo>
                    <a:pt x="0" y="73"/>
                  </a:lnTo>
                  <a:lnTo>
                    <a:pt x="0" y="77"/>
                  </a:lnTo>
                  <a:lnTo>
                    <a:pt x="0" y="81"/>
                  </a:lnTo>
                  <a:lnTo>
                    <a:pt x="0" y="85"/>
                  </a:lnTo>
                  <a:lnTo>
                    <a:pt x="2" y="88"/>
                  </a:lnTo>
                  <a:lnTo>
                    <a:pt x="2" y="92"/>
                  </a:lnTo>
                  <a:lnTo>
                    <a:pt x="3" y="95"/>
                  </a:lnTo>
                  <a:lnTo>
                    <a:pt x="4" y="99"/>
                  </a:lnTo>
                  <a:lnTo>
                    <a:pt x="5" y="102"/>
                  </a:lnTo>
                  <a:lnTo>
                    <a:pt x="7" y="105"/>
                  </a:lnTo>
                  <a:lnTo>
                    <a:pt x="9" y="109"/>
                  </a:lnTo>
                  <a:lnTo>
                    <a:pt x="10" y="111"/>
                  </a:lnTo>
                  <a:lnTo>
                    <a:pt x="12" y="115"/>
                  </a:lnTo>
                  <a:lnTo>
                    <a:pt x="14" y="118"/>
                  </a:lnTo>
                  <a:lnTo>
                    <a:pt x="17" y="120"/>
                  </a:lnTo>
                  <a:lnTo>
                    <a:pt x="19" y="123"/>
                  </a:lnTo>
                  <a:lnTo>
                    <a:pt x="22" y="126"/>
                  </a:lnTo>
                  <a:lnTo>
                    <a:pt x="23" y="128"/>
                  </a:lnTo>
                  <a:lnTo>
                    <a:pt x="27" y="130"/>
                  </a:lnTo>
                  <a:lnTo>
                    <a:pt x="29" y="133"/>
                  </a:lnTo>
                  <a:lnTo>
                    <a:pt x="32" y="135"/>
                  </a:lnTo>
                  <a:lnTo>
                    <a:pt x="34" y="137"/>
                  </a:lnTo>
                  <a:lnTo>
                    <a:pt x="38" y="138"/>
                  </a:lnTo>
                  <a:lnTo>
                    <a:pt x="41" y="140"/>
                  </a:lnTo>
                  <a:lnTo>
                    <a:pt x="45" y="142"/>
                  </a:lnTo>
                  <a:lnTo>
                    <a:pt x="48" y="143"/>
                  </a:lnTo>
                  <a:lnTo>
                    <a:pt x="51" y="144"/>
                  </a:lnTo>
                  <a:lnTo>
                    <a:pt x="55" y="145"/>
                  </a:lnTo>
                  <a:lnTo>
                    <a:pt x="58" y="145"/>
                  </a:lnTo>
                  <a:lnTo>
                    <a:pt x="62" y="147"/>
                  </a:lnTo>
                  <a:lnTo>
                    <a:pt x="66" y="147"/>
                  </a:lnTo>
                  <a:lnTo>
                    <a:pt x="70" y="148"/>
                  </a:lnTo>
                  <a:lnTo>
                    <a:pt x="75"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2" name="Freeform 714">
              <a:extLst>
                <a:ext uri="{FF2B5EF4-FFF2-40B4-BE49-F238E27FC236}">
                  <a16:creationId xmlns:a16="http://schemas.microsoft.com/office/drawing/2014/main" id="{E7749764-B618-2D38-EE8B-EDBE0A2106F9}"/>
                </a:ext>
              </a:extLst>
            </p:cNvPr>
            <p:cNvSpPr>
              <a:spLocks/>
            </p:cNvSpPr>
            <p:nvPr/>
          </p:nvSpPr>
          <p:spPr bwMode="auto">
            <a:xfrm>
              <a:off x="4547" y="2856"/>
              <a:ext cx="130" cy="129"/>
            </a:xfrm>
            <a:custGeom>
              <a:avLst/>
              <a:gdLst>
                <a:gd name="T0" fmla="*/ 208 w 120"/>
                <a:gd name="T1" fmla="*/ 367 h 119"/>
                <a:gd name="T2" fmla="*/ 230 w 120"/>
                <a:gd name="T3" fmla="*/ 363 h 119"/>
                <a:gd name="T4" fmla="*/ 258 w 120"/>
                <a:gd name="T5" fmla="*/ 350 h 119"/>
                <a:gd name="T6" fmla="*/ 276 w 120"/>
                <a:gd name="T7" fmla="*/ 341 h 119"/>
                <a:gd name="T8" fmla="*/ 299 w 120"/>
                <a:gd name="T9" fmla="*/ 323 h 119"/>
                <a:gd name="T10" fmla="*/ 319 w 120"/>
                <a:gd name="T11" fmla="*/ 309 h 119"/>
                <a:gd name="T12" fmla="*/ 337 w 120"/>
                <a:gd name="T13" fmla="*/ 287 h 119"/>
                <a:gd name="T14" fmla="*/ 349 w 120"/>
                <a:gd name="T15" fmla="*/ 257 h 119"/>
                <a:gd name="T16" fmla="*/ 364 w 120"/>
                <a:gd name="T17" fmla="*/ 232 h 119"/>
                <a:gd name="T18" fmla="*/ 367 w 120"/>
                <a:gd name="T19" fmla="*/ 209 h 119"/>
                <a:gd name="T20" fmla="*/ 369 w 120"/>
                <a:gd name="T21" fmla="*/ 180 h 119"/>
                <a:gd name="T22" fmla="*/ 367 w 120"/>
                <a:gd name="T23" fmla="*/ 151 h 119"/>
                <a:gd name="T24" fmla="*/ 364 w 120"/>
                <a:gd name="T25" fmla="*/ 122 h 119"/>
                <a:gd name="T26" fmla="*/ 349 w 120"/>
                <a:gd name="T27" fmla="*/ 103 h 119"/>
                <a:gd name="T28" fmla="*/ 337 w 120"/>
                <a:gd name="T29" fmla="*/ 76 h 119"/>
                <a:gd name="T30" fmla="*/ 319 w 120"/>
                <a:gd name="T31" fmla="*/ 60 h 119"/>
                <a:gd name="T32" fmla="*/ 299 w 120"/>
                <a:gd name="T33" fmla="*/ 39 h 119"/>
                <a:gd name="T34" fmla="*/ 276 w 120"/>
                <a:gd name="T35" fmla="*/ 24 h 119"/>
                <a:gd name="T36" fmla="*/ 258 w 120"/>
                <a:gd name="T37" fmla="*/ 4 h 119"/>
                <a:gd name="T38" fmla="*/ 230 w 120"/>
                <a:gd name="T39" fmla="*/ 1 h 119"/>
                <a:gd name="T40" fmla="*/ 208 w 120"/>
                <a:gd name="T41" fmla="*/ 0 h 119"/>
                <a:gd name="T42" fmla="*/ 178 w 120"/>
                <a:gd name="T43" fmla="*/ 0 h 119"/>
                <a:gd name="T44" fmla="*/ 150 w 120"/>
                <a:gd name="T45" fmla="*/ 1 h 119"/>
                <a:gd name="T46" fmla="*/ 119 w 120"/>
                <a:gd name="T47" fmla="*/ 2 h 119"/>
                <a:gd name="T48" fmla="*/ 96 w 120"/>
                <a:gd name="T49" fmla="*/ 22 h 119"/>
                <a:gd name="T50" fmla="*/ 70 w 120"/>
                <a:gd name="T51" fmla="*/ 30 h 119"/>
                <a:gd name="T52" fmla="*/ 58 w 120"/>
                <a:gd name="T53" fmla="*/ 50 h 119"/>
                <a:gd name="T54" fmla="*/ 36 w 120"/>
                <a:gd name="T55" fmla="*/ 70 h 119"/>
                <a:gd name="T56" fmla="*/ 24 w 120"/>
                <a:gd name="T57" fmla="*/ 95 h 119"/>
                <a:gd name="T58" fmla="*/ 4 w 120"/>
                <a:gd name="T59" fmla="*/ 117 h 119"/>
                <a:gd name="T60" fmla="*/ 1 w 120"/>
                <a:gd name="T61" fmla="*/ 143 h 119"/>
                <a:gd name="T62" fmla="*/ 0 w 120"/>
                <a:gd name="T63" fmla="*/ 177 h 119"/>
                <a:gd name="T64" fmla="*/ 0 w 120"/>
                <a:gd name="T65" fmla="*/ 196 h 119"/>
                <a:gd name="T66" fmla="*/ 1 w 120"/>
                <a:gd name="T67" fmla="*/ 227 h 119"/>
                <a:gd name="T68" fmla="*/ 5 w 120"/>
                <a:gd name="T69" fmla="*/ 251 h 119"/>
                <a:gd name="T70" fmla="*/ 26 w 120"/>
                <a:gd name="T71" fmla="*/ 279 h 119"/>
                <a:gd name="T72" fmla="*/ 39 w 120"/>
                <a:gd name="T73" fmla="*/ 295 h 119"/>
                <a:gd name="T74" fmla="*/ 60 w 120"/>
                <a:gd name="T75" fmla="*/ 317 h 119"/>
                <a:gd name="T76" fmla="*/ 82 w 120"/>
                <a:gd name="T77" fmla="*/ 339 h 119"/>
                <a:gd name="T78" fmla="*/ 102 w 120"/>
                <a:gd name="T79" fmla="*/ 345 h 119"/>
                <a:gd name="T80" fmla="*/ 129 w 120"/>
                <a:gd name="T81" fmla="*/ 363 h 119"/>
                <a:gd name="T82" fmla="*/ 155 w 120"/>
                <a:gd name="T83" fmla="*/ 367 h 119"/>
                <a:gd name="T84" fmla="*/ 192 w 120"/>
                <a:gd name="T85" fmla="*/ 37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119"/>
                <a:gd name="T131" fmla="*/ 120 w 12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119">
                  <a:moveTo>
                    <a:pt x="61" y="119"/>
                  </a:moveTo>
                  <a:lnTo>
                    <a:pt x="63" y="119"/>
                  </a:lnTo>
                  <a:lnTo>
                    <a:pt x="66" y="118"/>
                  </a:lnTo>
                  <a:lnTo>
                    <a:pt x="70" y="118"/>
                  </a:lnTo>
                  <a:lnTo>
                    <a:pt x="72" y="118"/>
                  </a:lnTo>
                  <a:lnTo>
                    <a:pt x="75" y="116"/>
                  </a:lnTo>
                  <a:lnTo>
                    <a:pt x="77" y="116"/>
                  </a:lnTo>
                  <a:lnTo>
                    <a:pt x="80" y="115"/>
                  </a:lnTo>
                  <a:lnTo>
                    <a:pt x="84" y="114"/>
                  </a:lnTo>
                  <a:lnTo>
                    <a:pt x="86" y="112"/>
                  </a:lnTo>
                  <a:lnTo>
                    <a:pt x="89" y="111"/>
                  </a:lnTo>
                  <a:lnTo>
                    <a:pt x="90" y="110"/>
                  </a:lnTo>
                  <a:lnTo>
                    <a:pt x="94" y="109"/>
                  </a:lnTo>
                  <a:lnTo>
                    <a:pt x="95" y="106"/>
                  </a:lnTo>
                  <a:lnTo>
                    <a:pt x="98" y="105"/>
                  </a:lnTo>
                  <a:lnTo>
                    <a:pt x="100" y="102"/>
                  </a:lnTo>
                  <a:lnTo>
                    <a:pt x="103" y="101"/>
                  </a:lnTo>
                  <a:lnTo>
                    <a:pt x="104" y="99"/>
                  </a:lnTo>
                  <a:lnTo>
                    <a:pt x="106" y="96"/>
                  </a:lnTo>
                  <a:lnTo>
                    <a:pt x="108" y="95"/>
                  </a:lnTo>
                  <a:lnTo>
                    <a:pt x="109" y="92"/>
                  </a:lnTo>
                  <a:lnTo>
                    <a:pt x="112" y="90"/>
                  </a:lnTo>
                  <a:lnTo>
                    <a:pt x="113" y="87"/>
                  </a:lnTo>
                  <a:lnTo>
                    <a:pt x="114" y="83"/>
                  </a:lnTo>
                  <a:lnTo>
                    <a:pt x="115" y="82"/>
                  </a:lnTo>
                  <a:lnTo>
                    <a:pt x="117" y="78"/>
                  </a:lnTo>
                  <a:lnTo>
                    <a:pt x="117" y="76"/>
                  </a:lnTo>
                  <a:lnTo>
                    <a:pt x="118" y="73"/>
                  </a:lnTo>
                  <a:lnTo>
                    <a:pt x="118" y="71"/>
                  </a:lnTo>
                  <a:lnTo>
                    <a:pt x="119" y="67"/>
                  </a:lnTo>
                  <a:lnTo>
                    <a:pt x="119" y="64"/>
                  </a:lnTo>
                  <a:lnTo>
                    <a:pt x="119" y="61"/>
                  </a:lnTo>
                  <a:lnTo>
                    <a:pt x="120" y="58"/>
                  </a:lnTo>
                  <a:lnTo>
                    <a:pt x="119" y="56"/>
                  </a:lnTo>
                  <a:lnTo>
                    <a:pt x="119" y="53"/>
                  </a:lnTo>
                  <a:lnTo>
                    <a:pt x="119" y="49"/>
                  </a:lnTo>
                  <a:lnTo>
                    <a:pt x="118" y="47"/>
                  </a:lnTo>
                  <a:lnTo>
                    <a:pt x="118" y="43"/>
                  </a:lnTo>
                  <a:lnTo>
                    <a:pt x="117" y="40"/>
                  </a:lnTo>
                  <a:lnTo>
                    <a:pt x="117" y="38"/>
                  </a:lnTo>
                  <a:lnTo>
                    <a:pt x="115" y="35"/>
                  </a:lnTo>
                  <a:lnTo>
                    <a:pt x="114" y="33"/>
                  </a:lnTo>
                  <a:lnTo>
                    <a:pt x="113" y="30"/>
                  </a:lnTo>
                  <a:lnTo>
                    <a:pt x="112" y="28"/>
                  </a:lnTo>
                  <a:lnTo>
                    <a:pt x="109" y="25"/>
                  </a:lnTo>
                  <a:lnTo>
                    <a:pt x="108" y="23"/>
                  </a:lnTo>
                  <a:lnTo>
                    <a:pt x="106" y="20"/>
                  </a:lnTo>
                  <a:lnTo>
                    <a:pt x="104" y="19"/>
                  </a:lnTo>
                  <a:lnTo>
                    <a:pt x="103" y="16"/>
                  </a:lnTo>
                  <a:lnTo>
                    <a:pt x="100" y="14"/>
                  </a:lnTo>
                  <a:lnTo>
                    <a:pt x="98" y="13"/>
                  </a:lnTo>
                  <a:lnTo>
                    <a:pt x="95" y="10"/>
                  </a:lnTo>
                  <a:lnTo>
                    <a:pt x="94" y="9"/>
                  </a:lnTo>
                  <a:lnTo>
                    <a:pt x="90" y="7"/>
                  </a:lnTo>
                  <a:lnTo>
                    <a:pt x="89" y="6"/>
                  </a:lnTo>
                  <a:lnTo>
                    <a:pt x="86" y="5"/>
                  </a:lnTo>
                  <a:lnTo>
                    <a:pt x="84" y="4"/>
                  </a:lnTo>
                  <a:lnTo>
                    <a:pt x="80" y="2"/>
                  </a:lnTo>
                  <a:lnTo>
                    <a:pt x="77" y="1"/>
                  </a:lnTo>
                  <a:lnTo>
                    <a:pt x="75" y="1"/>
                  </a:lnTo>
                  <a:lnTo>
                    <a:pt x="72" y="1"/>
                  </a:lnTo>
                  <a:lnTo>
                    <a:pt x="70" y="0"/>
                  </a:lnTo>
                  <a:lnTo>
                    <a:pt x="66" y="0"/>
                  </a:lnTo>
                  <a:lnTo>
                    <a:pt x="63" y="0"/>
                  </a:lnTo>
                  <a:lnTo>
                    <a:pt x="61" y="0"/>
                  </a:lnTo>
                  <a:lnTo>
                    <a:pt x="57" y="0"/>
                  </a:lnTo>
                  <a:lnTo>
                    <a:pt x="53" y="0"/>
                  </a:lnTo>
                  <a:lnTo>
                    <a:pt x="51" y="0"/>
                  </a:lnTo>
                  <a:lnTo>
                    <a:pt x="48" y="1"/>
                  </a:lnTo>
                  <a:lnTo>
                    <a:pt x="44" y="1"/>
                  </a:lnTo>
                  <a:lnTo>
                    <a:pt x="42" y="1"/>
                  </a:lnTo>
                  <a:lnTo>
                    <a:pt x="39" y="2"/>
                  </a:lnTo>
                  <a:lnTo>
                    <a:pt x="37" y="4"/>
                  </a:lnTo>
                  <a:lnTo>
                    <a:pt x="33" y="5"/>
                  </a:lnTo>
                  <a:lnTo>
                    <a:pt x="31" y="6"/>
                  </a:lnTo>
                  <a:lnTo>
                    <a:pt x="28" y="7"/>
                  </a:lnTo>
                  <a:lnTo>
                    <a:pt x="27" y="9"/>
                  </a:lnTo>
                  <a:lnTo>
                    <a:pt x="23" y="10"/>
                  </a:lnTo>
                  <a:lnTo>
                    <a:pt x="22" y="13"/>
                  </a:lnTo>
                  <a:lnTo>
                    <a:pt x="19" y="14"/>
                  </a:lnTo>
                  <a:lnTo>
                    <a:pt x="18" y="16"/>
                  </a:lnTo>
                  <a:lnTo>
                    <a:pt x="15" y="19"/>
                  </a:lnTo>
                  <a:lnTo>
                    <a:pt x="13" y="20"/>
                  </a:lnTo>
                  <a:lnTo>
                    <a:pt x="12" y="23"/>
                  </a:lnTo>
                  <a:lnTo>
                    <a:pt x="9" y="25"/>
                  </a:lnTo>
                  <a:lnTo>
                    <a:pt x="8" y="28"/>
                  </a:lnTo>
                  <a:lnTo>
                    <a:pt x="7" y="30"/>
                  </a:lnTo>
                  <a:lnTo>
                    <a:pt x="5" y="33"/>
                  </a:lnTo>
                  <a:lnTo>
                    <a:pt x="5" y="35"/>
                  </a:lnTo>
                  <a:lnTo>
                    <a:pt x="4" y="38"/>
                  </a:lnTo>
                  <a:lnTo>
                    <a:pt x="3" y="40"/>
                  </a:lnTo>
                  <a:lnTo>
                    <a:pt x="1" y="43"/>
                  </a:lnTo>
                  <a:lnTo>
                    <a:pt x="1" y="47"/>
                  </a:lnTo>
                  <a:lnTo>
                    <a:pt x="0" y="49"/>
                  </a:lnTo>
                  <a:lnTo>
                    <a:pt x="0" y="53"/>
                  </a:lnTo>
                  <a:lnTo>
                    <a:pt x="0" y="56"/>
                  </a:lnTo>
                  <a:lnTo>
                    <a:pt x="0" y="58"/>
                  </a:lnTo>
                  <a:lnTo>
                    <a:pt x="0" y="61"/>
                  </a:lnTo>
                  <a:lnTo>
                    <a:pt x="0" y="64"/>
                  </a:lnTo>
                  <a:lnTo>
                    <a:pt x="0" y="67"/>
                  </a:lnTo>
                  <a:lnTo>
                    <a:pt x="1" y="71"/>
                  </a:lnTo>
                  <a:lnTo>
                    <a:pt x="1" y="73"/>
                  </a:lnTo>
                  <a:lnTo>
                    <a:pt x="3" y="76"/>
                  </a:lnTo>
                  <a:lnTo>
                    <a:pt x="4" y="78"/>
                  </a:lnTo>
                  <a:lnTo>
                    <a:pt x="5" y="82"/>
                  </a:lnTo>
                  <a:lnTo>
                    <a:pt x="5" y="83"/>
                  </a:lnTo>
                  <a:lnTo>
                    <a:pt x="7" y="87"/>
                  </a:lnTo>
                  <a:lnTo>
                    <a:pt x="8" y="90"/>
                  </a:lnTo>
                  <a:lnTo>
                    <a:pt x="9" y="92"/>
                  </a:lnTo>
                  <a:lnTo>
                    <a:pt x="12" y="95"/>
                  </a:lnTo>
                  <a:lnTo>
                    <a:pt x="13" y="96"/>
                  </a:lnTo>
                  <a:lnTo>
                    <a:pt x="15" y="99"/>
                  </a:lnTo>
                  <a:lnTo>
                    <a:pt x="18" y="101"/>
                  </a:lnTo>
                  <a:lnTo>
                    <a:pt x="19" y="102"/>
                  </a:lnTo>
                  <a:lnTo>
                    <a:pt x="22" y="105"/>
                  </a:lnTo>
                  <a:lnTo>
                    <a:pt x="23" y="106"/>
                  </a:lnTo>
                  <a:lnTo>
                    <a:pt x="27" y="109"/>
                  </a:lnTo>
                  <a:lnTo>
                    <a:pt x="28" y="110"/>
                  </a:lnTo>
                  <a:lnTo>
                    <a:pt x="31" y="111"/>
                  </a:lnTo>
                  <a:lnTo>
                    <a:pt x="33" y="112"/>
                  </a:lnTo>
                  <a:lnTo>
                    <a:pt x="37" y="114"/>
                  </a:lnTo>
                  <a:lnTo>
                    <a:pt x="39" y="115"/>
                  </a:lnTo>
                  <a:lnTo>
                    <a:pt x="42" y="116"/>
                  </a:lnTo>
                  <a:lnTo>
                    <a:pt x="44" y="116"/>
                  </a:lnTo>
                  <a:lnTo>
                    <a:pt x="48" y="118"/>
                  </a:lnTo>
                  <a:lnTo>
                    <a:pt x="51" y="118"/>
                  </a:lnTo>
                  <a:lnTo>
                    <a:pt x="53" y="118"/>
                  </a:lnTo>
                  <a:lnTo>
                    <a:pt x="57" y="119"/>
                  </a:lnTo>
                  <a:lnTo>
                    <a:pt x="61" y="119"/>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3" name="Freeform 715">
              <a:extLst>
                <a:ext uri="{FF2B5EF4-FFF2-40B4-BE49-F238E27FC236}">
                  <a16:creationId xmlns:a16="http://schemas.microsoft.com/office/drawing/2014/main" id="{F5C66CF5-3B18-5CBA-C553-7F6AF3ADDC07}"/>
                </a:ext>
              </a:extLst>
            </p:cNvPr>
            <p:cNvSpPr>
              <a:spLocks/>
            </p:cNvSpPr>
            <p:nvPr/>
          </p:nvSpPr>
          <p:spPr bwMode="auto">
            <a:xfrm>
              <a:off x="4573" y="2883"/>
              <a:ext cx="76" cy="74"/>
            </a:xfrm>
            <a:custGeom>
              <a:avLst/>
              <a:gdLst>
                <a:gd name="T0" fmla="*/ 121 w 70"/>
                <a:gd name="T1" fmla="*/ 220 h 68"/>
                <a:gd name="T2" fmla="*/ 145 w 70"/>
                <a:gd name="T3" fmla="*/ 215 h 68"/>
                <a:gd name="T4" fmla="*/ 162 w 70"/>
                <a:gd name="T5" fmla="*/ 207 h 68"/>
                <a:gd name="T6" fmla="*/ 179 w 70"/>
                <a:gd name="T7" fmla="*/ 194 h 68"/>
                <a:gd name="T8" fmla="*/ 194 w 70"/>
                <a:gd name="T9" fmla="*/ 182 h 68"/>
                <a:gd name="T10" fmla="*/ 207 w 70"/>
                <a:gd name="T11" fmla="*/ 161 h 68"/>
                <a:gd name="T12" fmla="*/ 211 w 70"/>
                <a:gd name="T13" fmla="*/ 139 h 68"/>
                <a:gd name="T14" fmla="*/ 224 w 70"/>
                <a:gd name="T15" fmla="*/ 121 h 68"/>
                <a:gd name="T16" fmla="*/ 224 w 70"/>
                <a:gd name="T17" fmla="*/ 102 h 68"/>
                <a:gd name="T18" fmla="*/ 211 w 70"/>
                <a:gd name="T19" fmla="*/ 75 h 68"/>
                <a:gd name="T20" fmla="*/ 207 w 70"/>
                <a:gd name="T21" fmla="*/ 58 h 68"/>
                <a:gd name="T22" fmla="*/ 194 w 70"/>
                <a:gd name="T23" fmla="*/ 38 h 68"/>
                <a:gd name="T24" fmla="*/ 179 w 70"/>
                <a:gd name="T25" fmla="*/ 27 h 68"/>
                <a:gd name="T26" fmla="*/ 162 w 70"/>
                <a:gd name="T27" fmla="*/ 4 h 68"/>
                <a:gd name="T28" fmla="*/ 145 w 70"/>
                <a:gd name="T29" fmla="*/ 1 h 68"/>
                <a:gd name="T30" fmla="*/ 121 w 70"/>
                <a:gd name="T31" fmla="*/ 0 h 68"/>
                <a:gd name="T32" fmla="*/ 102 w 70"/>
                <a:gd name="T33" fmla="*/ 0 h 68"/>
                <a:gd name="T34" fmla="*/ 75 w 70"/>
                <a:gd name="T35" fmla="*/ 1 h 68"/>
                <a:gd name="T36" fmla="*/ 59 w 70"/>
                <a:gd name="T37" fmla="*/ 4 h 68"/>
                <a:gd name="T38" fmla="*/ 39 w 70"/>
                <a:gd name="T39" fmla="*/ 27 h 68"/>
                <a:gd name="T40" fmla="*/ 26 w 70"/>
                <a:gd name="T41" fmla="*/ 38 h 68"/>
                <a:gd name="T42" fmla="*/ 4 w 70"/>
                <a:gd name="T43" fmla="*/ 58 h 68"/>
                <a:gd name="T44" fmla="*/ 1 w 70"/>
                <a:gd name="T45" fmla="*/ 75 h 68"/>
                <a:gd name="T46" fmla="*/ 0 w 70"/>
                <a:gd name="T47" fmla="*/ 102 h 68"/>
                <a:gd name="T48" fmla="*/ 0 w 70"/>
                <a:gd name="T49" fmla="*/ 121 h 68"/>
                <a:gd name="T50" fmla="*/ 1 w 70"/>
                <a:gd name="T51" fmla="*/ 139 h 68"/>
                <a:gd name="T52" fmla="*/ 4 w 70"/>
                <a:gd name="T53" fmla="*/ 161 h 68"/>
                <a:gd name="T54" fmla="*/ 26 w 70"/>
                <a:gd name="T55" fmla="*/ 182 h 68"/>
                <a:gd name="T56" fmla="*/ 39 w 70"/>
                <a:gd name="T57" fmla="*/ 194 h 68"/>
                <a:gd name="T58" fmla="*/ 59 w 70"/>
                <a:gd name="T59" fmla="*/ 207 h 68"/>
                <a:gd name="T60" fmla="*/ 75 w 70"/>
                <a:gd name="T61" fmla="*/ 215 h 68"/>
                <a:gd name="T62" fmla="*/ 102 w 70"/>
                <a:gd name="T63" fmla="*/ 220 h 68"/>
                <a:gd name="T64" fmla="*/ 113 w 70"/>
                <a:gd name="T65" fmla="*/ 223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68"/>
                <a:gd name="T101" fmla="*/ 70 w 70"/>
                <a:gd name="T102" fmla="*/ 68 h 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68">
                  <a:moveTo>
                    <a:pt x="36" y="68"/>
                  </a:moveTo>
                  <a:lnTo>
                    <a:pt x="38" y="67"/>
                  </a:lnTo>
                  <a:lnTo>
                    <a:pt x="42" y="67"/>
                  </a:lnTo>
                  <a:lnTo>
                    <a:pt x="46" y="66"/>
                  </a:lnTo>
                  <a:lnTo>
                    <a:pt x="48" y="66"/>
                  </a:lnTo>
                  <a:lnTo>
                    <a:pt x="51" y="63"/>
                  </a:lnTo>
                  <a:lnTo>
                    <a:pt x="55" y="62"/>
                  </a:lnTo>
                  <a:lnTo>
                    <a:pt x="57" y="60"/>
                  </a:lnTo>
                  <a:lnTo>
                    <a:pt x="60" y="58"/>
                  </a:lnTo>
                  <a:lnTo>
                    <a:pt x="62" y="56"/>
                  </a:lnTo>
                  <a:lnTo>
                    <a:pt x="63" y="53"/>
                  </a:lnTo>
                  <a:lnTo>
                    <a:pt x="65" y="49"/>
                  </a:lnTo>
                  <a:lnTo>
                    <a:pt x="67" y="47"/>
                  </a:lnTo>
                  <a:lnTo>
                    <a:pt x="67" y="43"/>
                  </a:lnTo>
                  <a:lnTo>
                    <a:pt x="69" y="41"/>
                  </a:lnTo>
                  <a:lnTo>
                    <a:pt x="70" y="37"/>
                  </a:lnTo>
                  <a:lnTo>
                    <a:pt x="70" y="33"/>
                  </a:lnTo>
                  <a:lnTo>
                    <a:pt x="70" y="31"/>
                  </a:lnTo>
                  <a:lnTo>
                    <a:pt x="69" y="27"/>
                  </a:lnTo>
                  <a:lnTo>
                    <a:pt x="67" y="23"/>
                  </a:lnTo>
                  <a:lnTo>
                    <a:pt x="67" y="20"/>
                  </a:lnTo>
                  <a:lnTo>
                    <a:pt x="65" y="17"/>
                  </a:lnTo>
                  <a:lnTo>
                    <a:pt x="63" y="14"/>
                  </a:lnTo>
                  <a:lnTo>
                    <a:pt x="62" y="12"/>
                  </a:lnTo>
                  <a:lnTo>
                    <a:pt x="60" y="10"/>
                  </a:lnTo>
                  <a:lnTo>
                    <a:pt x="57" y="8"/>
                  </a:lnTo>
                  <a:lnTo>
                    <a:pt x="55" y="5"/>
                  </a:lnTo>
                  <a:lnTo>
                    <a:pt x="51" y="4"/>
                  </a:lnTo>
                  <a:lnTo>
                    <a:pt x="48" y="3"/>
                  </a:lnTo>
                  <a:lnTo>
                    <a:pt x="46" y="1"/>
                  </a:lnTo>
                  <a:lnTo>
                    <a:pt x="42" y="0"/>
                  </a:lnTo>
                  <a:lnTo>
                    <a:pt x="38" y="0"/>
                  </a:lnTo>
                  <a:lnTo>
                    <a:pt x="36" y="0"/>
                  </a:lnTo>
                  <a:lnTo>
                    <a:pt x="32" y="0"/>
                  </a:lnTo>
                  <a:lnTo>
                    <a:pt x="28" y="0"/>
                  </a:lnTo>
                  <a:lnTo>
                    <a:pt x="24" y="1"/>
                  </a:lnTo>
                  <a:lnTo>
                    <a:pt x="22" y="3"/>
                  </a:lnTo>
                  <a:lnTo>
                    <a:pt x="18" y="4"/>
                  </a:lnTo>
                  <a:lnTo>
                    <a:pt x="15" y="5"/>
                  </a:lnTo>
                  <a:lnTo>
                    <a:pt x="13" y="8"/>
                  </a:lnTo>
                  <a:lnTo>
                    <a:pt x="12" y="10"/>
                  </a:lnTo>
                  <a:lnTo>
                    <a:pt x="8" y="12"/>
                  </a:lnTo>
                  <a:lnTo>
                    <a:pt x="7" y="14"/>
                  </a:lnTo>
                  <a:lnTo>
                    <a:pt x="4" y="17"/>
                  </a:lnTo>
                  <a:lnTo>
                    <a:pt x="3" y="20"/>
                  </a:lnTo>
                  <a:lnTo>
                    <a:pt x="1" y="23"/>
                  </a:lnTo>
                  <a:lnTo>
                    <a:pt x="1" y="27"/>
                  </a:lnTo>
                  <a:lnTo>
                    <a:pt x="0" y="31"/>
                  </a:lnTo>
                  <a:lnTo>
                    <a:pt x="0" y="33"/>
                  </a:lnTo>
                  <a:lnTo>
                    <a:pt x="0" y="37"/>
                  </a:lnTo>
                  <a:lnTo>
                    <a:pt x="1" y="41"/>
                  </a:lnTo>
                  <a:lnTo>
                    <a:pt x="1" y="43"/>
                  </a:lnTo>
                  <a:lnTo>
                    <a:pt x="3" y="47"/>
                  </a:lnTo>
                  <a:lnTo>
                    <a:pt x="4" y="49"/>
                  </a:lnTo>
                  <a:lnTo>
                    <a:pt x="7" y="53"/>
                  </a:lnTo>
                  <a:lnTo>
                    <a:pt x="8" y="56"/>
                  </a:lnTo>
                  <a:lnTo>
                    <a:pt x="12" y="58"/>
                  </a:lnTo>
                  <a:lnTo>
                    <a:pt x="13" y="60"/>
                  </a:lnTo>
                  <a:lnTo>
                    <a:pt x="15" y="62"/>
                  </a:lnTo>
                  <a:lnTo>
                    <a:pt x="18" y="63"/>
                  </a:lnTo>
                  <a:lnTo>
                    <a:pt x="22" y="66"/>
                  </a:lnTo>
                  <a:lnTo>
                    <a:pt x="24" y="66"/>
                  </a:lnTo>
                  <a:lnTo>
                    <a:pt x="28" y="67"/>
                  </a:lnTo>
                  <a:lnTo>
                    <a:pt x="32" y="67"/>
                  </a:lnTo>
                  <a:lnTo>
                    <a:pt x="3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4" name="Freeform 716">
              <a:extLst>
                <a:ext uri="{FF2B5EF4-FFF2-40B4-BE49-F238E27FC236}">
                  <a16:creationId xmlns:a16="http://schemas.microsoft.com/office/drawing/2014/main" id="{FB8D6296-609E-1D5D-CF1F-D43C3078BAD6}"/>
                </a:ext>
              </a:extLst>
            </p:cNvPr>
            <p:cNvSpPr>
              <a:spLocks/>
            </p:cNvSpPr>
            <p:nvPr/>
          </p:nvSpPr>
          <p:spPr bwMode="auto">
            <a:xfrm>
              <a:off x="4589" y="2898"/>
              <a:ext cx="43" cy="42"/>
            </a:xfrm>
            <a:custGeom>
              <a:avLst/>
              <a:gdLst>
                <a:gd name="T0" fmla="*/ 59 w 40"/>
                <a:gd name="T1" fmla="*/ 154 h 38"/>
                <a:gd name="T2" fmla="*/ 63 w 40"/>
                <a:gd name="T3" fmla="*/ 151 h 38"/>
                <a:gd name="T4" fmla="*/ 73 w 40"/>
                <a:gd name="T5" fmla="*/ 144 h 38"/>
                <a:gd name="T6" fmla="*/ 84 w 40"/>
                <a:gd name="T7" fmla="*/ 139 h 38"/>
                <a:gd name="T8" fmla="*/ 97 w 40"/>
                <a:gd name="T9" fmla="*/ 130 h 38"/>
                <a:gd name="T10" fmla="*/ 101 w 40"/>
                <a:gd name="T11" fmla="*/ 118 h 38"/>
                <a:gd name="T12" fmla="*/ 104 w 40"/>
                <a:gd name="T13" fmla="*/ 103 h 38"/>
                <a:gd name="T14" fmla="*/ 104 w 40"/>
                <a:gd name="T15" fmla="*/ 90 h 38"/>
                <a:gd name="T16" fmla="*/ 110 w 40"/>
                <a:gd name="T17" fmla="*/ 76 h 38"/>
                <a:gd name="T18" fmla="*/ 104 w 40"/>
                <a:gd name="T19" fmla="*/ 56 h 38"/>
                <a:gd name="T20" fmla="*/ 104 w 40"/>
                <a:gd name="T21" fmla="*/ 42 h 38"/>
                <a:gd name="T22" fmla="*/ 101 w 40"/>
                <a:gd name="T23" fmla="*/ 31 h 38"/>
                <a:gd name="T24" fmla="*/ 97 w 40"/>
                <a:gd name="T25" fmla="*/ 23 h 38"/>
                <a:gd name="T26" fmla="*/ 84 w 40"/>
                <a:gd name="T27" fmla="*/ 3 h 38"/>
                <a:gd name="T28" fmla="*/ 73 w 40"/>
                <a:gd name="T29" fmla="*/ 1 h 38"/>
                <a:gd name="T30" fmla="*/ 63 w 40"/>
                <a:gd name="T31" fmla="*/ 0 h 38"/>
                <a:gd name="T32" fmla="*/ 59 w 40"/>
                <a:gd name="T33" fmla="*/ 0 h 38"/>
                <a:gd name="T34" fmla="*/ 46 w 40"/>
                <a:gd name="T35" fmla="*/ 0 h 38"/>
                <a:gd name="T36" fmla="*/ 34 w 40"/>
                <a:gd name="T37" fmla="*/ 1 h 38"/>
                <a:gd name="T38" fmla="*/ 26 w 40"/>
                <a:gd name="T39" fmla="*/ 3 h 38"/>
                <a:gd name="T40" fmla="*/ 22 w 40"/>
                <a:gd name="T41" fmla="*/ 23 h 38"/>
                <a:gd name="T42" fmla="*/ 4 w 40"/>
                <a:gd name="T43" fmla="*/ 31 h 38"/>
                <a:gd name="T44" fmla="*/ 2 w 40"/>
                <a:gd name="T45" fmla="*/ 42 h 38"/>
                <a:gd name="T46" fmla="*/ 0 w 40"/>
                <a:gd name="T47" fmla="*/ 56 h 38"/>
                <a:gd name="T48" fmla="*/ 0 w 40"/>
                <a:gd name="T49" fmla="*/ 76 h 38"/>
                <a:gd name="T50" fmla="*/ 0 w 40"/>
                <a:gd name="T51" fmla="*/ 90 h 38"/>
                <a:gd name="T52" fmla="*/ 2 w 40"/>
                <a:gd name="T53" fmla="*/ 103 h 38"/>
                <a:gd name="T54" fmla="*/ 4 w 40"/>
                <a:gd name="T55" fmla="*/ 118 h 38"/>
                <a:gd name="T56" fmla="*/ 22 w 40"/>
                <a:gd name="T57" fmla="*/ 130 h 38"/>
                <a:gd name="T58" fmla="*/ 26 w 40"/>
                <a:gd name="T59" fmla="*/ 139 h 38"/>
                <a:gd name="T60" fmla="*/ 34 w 40"/>
                <a:gd name="T61" fmla="*/ 144 h 38"/>
                <a:gd name="T62" fmla="*/ 46 w 40"/>
                <a:gd name="T63" fmla="*/ 151 h 38"/>
                <a:gd name="T64" fmla="*/ 59 w 40"/>
                <a:gd name="T65" fmla="*/ 154 h 38"/>
                <a:gd name="T66" fmla="*/ 59 w 40"/>
                <a:gd name="T67" fmla="*/ 154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
                <a:gd name="T103" fmla="*/ 0 h 38"/>
                <a:gd name="T104" fmla="*/ 40 w 40"/>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 h="38">
                  <a:moveTo>
                    <a:pt x="21" y="38"/>
                  </a:moveTo>
                  <a:lnTo>
                    <a:pt x="23" y="37"/>
                  </a:lnTo>
                  <a:lnTo>
                    <a:pt x="27" y="35"/>
                  </a:lnTo>
                  <a:lnTo>
                    <a:pt x="31" y="34"/>
                  </a:lnTo>
                  <a:lnTo>
                    <a:pt x="35" y="32"/>
                  </a:lnTo>
                  <a:lnTo>
                    <a:pt x="36" y="29"/>
                  </a:lnTo>
                  <a:lnTo>
                    <a:pt x="38" y="25"/>
                  </a:lnTo>
                  <a:lnTo>
                    <a:pt x="38" y="22"/>
                  </a:lnTo>
                  <a:lnTo>
                    <a:pt x="40" y="19"/>
                  </a:lnTo>
                  <a:lnTo>
                    <a:pt x="38" y="14"/>
                  </a:lnTo>
                  <a:lnTo>
                    <a:pt x="38" y="11"/>
                  </a:lnTo>
                  <a:lnTo>
                    <a:pt x="36" y="8"/>
                  </a:lnTo>
                  <a:lnTo>
                    <a:pt x="35" y="5"/>
                  </a:lnTo>
                  <a:lnTo>
                    <a:pt x="31" y="3"/>
                  </a:lnTo>
                  <a:lnTo>
                    <a:pt x="27" y="1"/>
                  </a:lnTo>
                  <a:lnTo>
                    <a:pt x="23" y="0"/>
                  </a:lnTo>
                  <a:lnTo>
                    <a:pt x="21" y="0"/>
                  </a:lnTo>
                  <a:lnTo>
                    <a:pt x="17" y="0"/>
                  </a:lnTo>
                  <a:lnTo>
                    <a:pt x="13" y="1"/>
                  </a:lnTo>
                  <a:lnTo>
                    <a:pt x="9" y="3"/>
                  </a:lnTo>
                  <a:lnTo>
                    <a:pt x="7" y="5"/>
                  </a:lnTo>
                  <a:lnTo>
                    <a:pt x="4" y="8"/>
                  </a:lnTo>
                  <a:lnTo>
                    <a:pt x="2" y="11"/>
                  </a:lnTo>
                  <a:lnTo>
                    <a:pt x="0" y="14"/>
                  </a:lnTo>
                  <a:lnTo>
                    <a:pt x="0" y="19"/>
                  </a:lnTo>
                  <a:lnTo>
                    <a:pt x="0" y="22"/>
                  </a:lnTo>
                  <a:lnTo>
                    <a:pt x="2" y="25"/>
                  </a:lnTo>
                  <a:lnTo>
                    <a:pt x="4" y="29"/>
                  </a:lnTo>
                  <a:lnTo>
                    <a:pt x="7" y="32"/>
                  </a:lnTo>
                  <a:lnTo>
                    <a:pt x="9" y="34"/>
                  </a:lnTo>
                  <a:lnTo>
                    <a:pt x="13" y="35"/>
                  </a:lnTo>
                  <a:lnTo>
                    <a:pt x="17" y="37"/>
                  </a:lnTo>
                  <a:lnTo>
                    <a:pt x="21"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5" name="Freeform 717">
              <a:extLst>
                <a:ext uri="{FF2B5EF4-FFF2-40B4-BE49-F238E27FC236}">
                  <a16:creationId xmlns:a16="http://schemas.microsoft.com/office/drawing/2014/main" id="{DBB116C8-8A94-33CB-9DA3-930616C4C30D}"/>
                </a:ext>
              </a:extLst>
            </p:cNvPr>
            <p:cNvSpPr>
              <a:spLocks/>
            </p:cNvSpPr>
            <p:nvPr/>
          </p:nvSpPr>
          <p:spPr bwMode="auto">
            <a:xfrm>
              <a:off x="4557" y="2737"/>
              <a:ext cx="67" cy="113"/>
            </a:xfrm>
            <a:custGeom>
              <a:avLst/>
              <a:gdLst>
                <a:gd name="T0" fmla="*/ 184 w 62"/>
                <a:gd name="T1" fmla="*/ 317 h 104"/>
                <a:gd name="T2" fmla="*/ 125 w 62"/>
                <a:gd name="T3" fmla="*/ 0 h 104"/>
                <a:gd name="T4" fmla="*/ 0 w 62"/>
                <a:gd name="T5" fmla="*/ 3 h 104"/>
                <a:gd name="T6" fmla="*/ 3 w 62"/>
                <a:gd name="T7" fmla="*/ 122 h 104"/>
                <a:gd name="T8" fmla="*/ 58 w 62"/>
                <a:gd name="T9" fmla="*/ 133 h 104"/>
                <a:gd name="T10" fmla="*/ 46 w 62"/>
                <a:gd name="T11" fmla="*/ 46 h 104"/>
                <a:gd name="T12" fmla="*/ 85 w 62"/>
                <a:gd name="T13" fmla="*/ 39 h 104"/>
                <a:gd name="T14" fmla="*/ 145 w 62"/>
                <a:gd name="T15" fmla="*/ 337 h 104"/>
                <a:gd name="T16" fmla="*/ 184 w 62"/>
                <a:gd name="T17" fmla="*/ 317 h 104"/>
                <a:gd name="T18" fmla="*/ 184 w 62"/>
                <a:gd name="T19" fmla="*/ 317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04"/>
                <a:gd name="T32" fmla="*/ 62 w 62"/>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04">
                  <a:moveTo>
                    <a:pt x="62" y="100"/>
                  </a:moveTo>
                  <a:lnTo>
                    <a:pt x="43" y="0"/>
                  </a:lnTo>
                  <a:lnTo>
                    <a:pt x="0" y="3"/>
                  </a:lnTo>
                  <a:lnTo>
                    <a:pt x="3" y="38"/>
                  </a:lnTo>
                  <a:lnTo>
                    <a:pt x="19" y="41"/>
                  </a:lnTo>
                  <a:lnTo>
                    <a:pt x="16" y="15"/>
                  </a:lnTo>
                  <a:lnTo>
                    <a:pt x="29" y="13"/>
                  </a:lnTo>
                  <a:lnTo>
                    <a:pt x="49" y="104"/>
                  </a:lnTo>
                  <a:lnTo>
                    <a:pt x="62"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6" name="Freeform 718">
              <a:extLst>
                <a:ext uri="{FF2B5EF4-FFF2-40B4-BE49-F238E27FC236}">
                  <a16:creationId xmlns:a16="http://schemas.microsoft.com/office/drawing/2014/main" id="{70470C0B-A297-BBA4-A50F-B03EECCCC976}"/>
                </a:ext>
              </a:extLst>
            </p:cNvPr>
            <p:cNvSpPr>
              <a:spLocks/>
            </p:cNvSpPr>
            <p:nvPr/>
          </p:nvSpPr>
          <p:spPr bwMode="auto">
            <a:xfrm>
              <a:off x="4567" y="2800"/>
              <a:ext cx="21" cy="56"/>
            </a:xfrm>
            <a:custGeom>
              <a:avLst/>
              <a:gdLst>
                <a:gd name="T0" fmla="*/ 0 w 20"/>
                <a:gd name="T1" fmla="*/ 32 h 51"/>
                <a:gd name="T2" fmla="*/ 6 w 20"/>
                <a:gd name="T3" fmla="*/ 190 h 51"/>
                <a:gd name="T4" fmla="*/ 38 w 20"/>
                <a:gd name="T5" fmla="*/ 179 h 51"/>
                <a:gd name="T6" fmla="*/ 28 w 20"/>
                <a:gd name="T7" fmla="*/ 0 h 51"/>
                <a:gd name="T8" fmla="*/ 0 w 20"/>
                <a:gd name="T9" fmla="*/ 32 h 51"/>
                <a:gd name="T10" fmla="*/ 0 w 20"/>
                <a:gd name="T11" fmla="*/ 32 h 51"/>
                <a:gd name="T12" fmla="*/ 0 60000 65536"/>
                <a:gd name="T13" fmla="*/ 0 60000 65536"/>
                <a:gd name="T14" fmla="*/ 0 60000 65536"/>
                <a:gd name="T15" fmla="*/ 0 60000 65536"/>
                <a:gd name="T16" fmla="*/ 0 60000 65536"/>
                <a:gd name="T17" fmla="*/ 0 60000 65536"/>
                <a:gd name="T18" fmla="*/ 0 w 20"/>
                <a:gd name="T19" fmla="*/ 0 h 51"/>
                <a:gd name="T20" fmla="*/ 20 w 2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0" h="51">
                  <a:moveTo>
                    <a:pt x="0" y="9"/>
                  </a:moveTo>
                  <a:lnTo>
                    <a:pt x="6" y="51"/>
                  </a:lnTo>
                  <a:lnTo>
                    <a:pt x="20" y="48"/>
                  </a:lnTo>
                  <a:lnTo>
                    <a:pt x="14"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7" name="Freeform 719">
              <a:extLst>
                <a:ext uri="{FF2B5EF4-FFF2-40B4-BE49-F238E27FC236}">
                  <a16:creationId xmlns:a16="http://schemas.microsoft.com/office/drawing/2014/main" id="{31C668E7-109D-C1AA-9A37-BF69D4500324}"/>
                </a:ext>
              </a:extLst>
            </p:cNvPr>
            <p:cNvSpPr>
              <a:spLocks/>
            </p:cNvSpPr>
            <p:nvPr/>
          </p:nvSpPr>
          <p:spPr bwMode="auto">
            <a:xfrm>
              <a:off x="4594" y="2938"/>
              <a:ext cx="86" cy="294"/>
            </a:xfrm>
            <a:custGeom>
              <a:avLst/>
              <a:gdLst>
                <a:gd name="T0" fmla="*/ 0 w 80"/>
                <a:gd name="T1" fmla="*/ 0 h 270"/>
                <a:gd name="T2" fmla="*/ 88 w 80"/>
                <a:gd name="T3" fmla="*/ 890 h 270"/>
                <a:gd name="T4" fmla="*/ 218 w 80"/>
                <a:gd name="T5" fmla="*/ 890 h 270"/>
                <a:gd name="T6" fmla="*/ 109 w 80"/>
                <a:gd name="T7" fmla="*/ 2 h 270"/>
                <a:gd name="T8" fmla="*/ 63 w 80"/>
                <a:gd name="T9" fmla="*/ 23 h 270"/>
                <a:gd name="T10" fmla="*/ 170 w 80"/>
                <a:gd name="T11" fmla="*/ 824 h 270"/>
                <a:gd name="T12" fmla="*/ 129 w 80"/>
                <a:gd name="T13" fmla="*/ 824 h 270"/>
                <a:gd name="T14" fmla="*/ 49 w 80"/>
                <a:gd name="T15" fmla="*/ 25 h 270"/>
                <a:gd name="T16" fmla="*/ 0 w 80"/>
                <a:gd name="T17" fmla="*/ 0 h 270"/>
                <a:gd name="T18" fmla="*/ 0 w 8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70"/>
                <a:gd name="T32" fmla="*/ 80 w 8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70">
                  <a:moveTo>
                    <a:pt x="0" y="0"/>
                  </a:moveTo>
                  <a:lnTo>
                    <a:pt x="32" y="270"/>
                  </a:lnTo>
                  <a:lnTo>
                    <a:pt x="80" y="270"/>
                  </a:lnTo>
                  <a:lnTo>
                    <a:pt x="39" y="2"/>
                  </a:lnTo>
                  <a:lnTo>
                    <a:pt x="23" y="6"/>
                  </a:lnTo>
                  <a:lnTo>
                    <a:pt x="61" y="251"/>
                  </a:lnTo>
                  <a:lnTo>
                    <a:pt x="47" y="251"/>
                  </a:lnTo>
                  <a:lnTo>
                    <a:pt x="18"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8" name="Freeform 720">
              <a:extLst>
                <a:ext uri="{FF2B5EF4-FFF2-40B4-BE49-F238E27FC236}">
                  <a16:creationId xmlns:a16="http://schemas.microsoft.com/office/drawing/2014/main" id="{6CD15EBC-A980-BFDB-3D59-353C12703CED}"/>
                </a:ext>
              </a:extLst>
            </p:cNvPr>
            <p:cNvSpPr>
              <a:spLocks/>
            </p:cNvSpPr>
            <p:nvPr/>
          </p:nvSpPr>
          <p:spPr bwMode="auto">
            <a:xfrm>
              <a:off x="4660" y="3094"/>
              <a:ext cx="46" cy="62"/>
            </a:xfrm>
            <a:custGeom>
              <a:avLst/>
              <a:gdLst>
                <a:gd name="T0" fmla="*/ 150 w 42"/>
                <a:gd name="T1" fmla="*/ 46 h 57"/>
                <a:gd name="T2" fmla="*/ 0 w 42"/>
                <a:gd name="T3" fmla="*/ 186 h 57"/>
                <a:gd name="T4" fmla="*/ 0 w 42"/>
                <a:gd name="T5" fmla="*/ 132 h 57"/>
                <a:gd name="T6" fmla="*/ 126 w 42"/>
                <a:gd name="T7" fmla="*/ 0 h 57"/>
                <a:gd name="T8" fmla="*/ 150 w 42"/>
                <a:gd name="T9" fmla="*/ 46 h 57"/>
                <a:gd name="T10" fmla="*/ 150 w 42"/>
                <a:gd name="T11" fmla="*/ 46 h 57"/>
                <a:gd name="T12" fmla="*/ 0 60000 65536"/>
                <a:gd name="T13" fmla="*/ 0 60000 65536"/>
                <a:gd name="T14" fmla="*/ 0 60000 65536"/>
                <a:gd name="T15" fmla="*/ 0 60000 65536"/>
                <a:gd name="T16" fmla="*/ 0 60000 65536"/>
                <a:gd name="T17" fmla="*/ 0 60000 65536"/>
                <a:gd name="T18" fmla="*/ 0 w 42"/>
                <a:gd name="T19" fmla="*/ 0 h 57"/>
                <a:gd name="T20" fmla="*/ 42 w 42"/>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2" h="57">
                  <a:moveTo>
                    <a:pt x="42" y="15"/>
                  </a:moveTo>
                  <a:lnTo>
                    <a:pt x="0" y="57"/>
                  </a:lnTo>
                  <a:lnTo>
                    <a:pt x="0" y="40"/>
                  </a:lnTo>
                  <a:lnTo>
                    <a:pt x="36" y="0"/>
                  </a:lnTo>
                  <a:lnTo>
                    <a:pt x="4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89" name="Freeform 721">
              <a:extLst>
                <a:ext uri="{FF2B5EF4-FFF2-40B4-BE49-F238E27FC236}">
                  <a16:creationId xmlns:a16="http://schemas.microsoft.com/office/drawing/2014/main" id="{FFF5181E-9D88-3AC1-B882-87E9E4432012}"/>
                </a:ext>
              </a:extLst>
            </p:cNvPr>
            <p:cNvSpPr>
              <a:spLocks/>
            </p:cNvSpPr>
            <p:nvPr/>
          </p:nvSpPr>
          <p:spPr bwMode="auto">
            <a:xfrm>
              <a:off x="4668" y="3128"/>
              <a:ext cx="52" cy="69"/>
            </a:xfrm>
            <a:custGeom>
              <a:avLst/>
              <a:gdLst>
                <a:gd name="T0" fmla="*/ 132 w 48"/>
                <a:gd name="T1" fmla="*/ 0 h 64"/>
                <a:gd name="T2" fmla="*/ 0 w 48"/>
                <a:gd name="T3" fmla="*/ 121 h 64"/>
                <a:gd name="T4" fmla="*/ 1 w 48"/>
                <a:gd name="T5" fmla="*/ 182 h 64"/>
                <a:gd name="T6" fmla="*/ 150 w 48"/>
                <a:gd name="T7" fmla="*/ 44 h 64"/>
                <a:gd name="T8" fmla="*/ 139 w 48"/>
                <a:gd name="T9" fmla="*/ 28 h 64"/>
                <a:gd name="T10" fmla="*/ 132 w 48"/>
                <a:gd name="T11" fmla="*/ 0 h 64"/>
                <a:gd name="T12" fmla="*/ 132 w 48"/>
                <a:gd name="T13" fmla="*/ 0 h 64"/>
                <a:gd name="T14" fmla="*/ 0 60000 65536"/>
                <a:gd name="T15" fmla="*/ 0 60000 65536"/>
                <a:gd name="T16" fmla="*/ 0 60000 65536"/>
                <a:gd name="T17" fmla="*/ 0 60000 65536"/>
                <a:gd name="T18" fmla="*/ 0 60000 65536"/>
                <a:gd name="T19" fmla="*/ 0 60000 65536"/>
                <a:gd name="T20" fmla="*/ 0 60000 65536"/>
                <a:gd name="T21" fmla="*/ 0 w 48"/>
                <a:gd name="T22" fmla="*/ 0 h 64"/>
                <a:gd name="T23" fmla="*/ 48 w 4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4">
                  <a:moveTo>
                    <a:pt x="43" y="0"/>
                  </a:moveTo>
                  <a:lnTo>
                    <a:pt x="0" y="42"/>
                  </a:lnTo>
                  <a:lnTo>
                    <a:pt x="1" y="64"/>
                  </a:lnTo>
                  <a:lnTo>
                    <a:pt x="48" y="16"/>
                  </a:lnTo>
                  <a:lnTo>
                    <a:pt x="45" y="1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0" name="Freeform 722">
              <a:extLst>
                <a:ext uri="{FF2B5EF4-FFF2-40B4-BE49-F238E27FC236}">
                  <a16:creationId xmlns:a16="http://schemas.microsoft.com/office/drawing/2014/main" id="{DF7AEFCB-DD9C-E95C-3DA2-806C3D3D93CE}"/>
                </a:ext>
              </a:extLst>
            </p:cNvPr>
            <p:cNvSpPr>
              <a:spLocks/>
            </p:cNvSpPr>
            <p:nvPr/>
          </p:nvSpPr>
          <p:spPr bwMode="auto">
            <a:xfrm>
              <a:off x="4577" y="3104"/>
              <a:ext cx="48" cy="49"/>
            </a:xfrm>
            <a:custGeom>
              <a:avLst/>
              <a:gdLst>
                <a:gd name="T0" fmla="*/ 105 w 45"/>
                <a:gd name="T1" fmla="*/ 148 h 45"/>
                <a:gd name="T2" fmla="*/ 0 w 45"/>
                <a:gd name="T3" fmla="*/ 63 h 45"/>
                <a:gd name="T4" fmla="*/ 4 w 45"/>
                <a:gd name="T5" fmla="*/ 0 h 45"/>
                <a:gd name="T6" fmla="*/ 110 w 45"/>
                <a:gd name="T7" fmla="*/ 97 h 45"/>
                <a:gd name="T8" fmla="*/ 105 w 45"/>
                <a:gd name="T9" fmla="*/ 148 h 45"/>
                <a:gd name="T10" fmla="*/ 105 w 45"/>
                <a:gd name="T11" fmla="*/ 148 h 45"/>
                <a:gd name="T12" fmla="*/ 0 60000 65536"/>
                <a:gd name="T13" fmla="*/ 0 60000 65536"/>
                <a:gd name="T14" fmla="*/ 0 60000 65536"/>
                <a:gd name="T15" fmla="*/ 0 60000 65536"/>
                <a:gd name="T16" fmla="*/ 0 60000 65536"/>
                <a:gd name="T17" fmla="*/ 0 60000 65536"/>
                <a:gd name="T18" fmla="*/ 0 w 45"/>
                <a:gd name="T19" fmla="*/ 0 h 45"/>
                <a:gd name="T20" fmla="*/ 45 w 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5" h="45">
                  <a:moveTo>
                    <a:pt x="43" y="45"/>
                  </a:moveTo>
                  <a:lnTo>
                    <a:pt x="0" y="19"/>
                  </a:lnTo>
                  <a:lnTo>
                    <a:pt x="4" y="0"/>
                  </a:lnTo>
                  <a:lnTo>
                    <a:pt x="45" y="29"/>
                  </a:lnTo>
                  <a:lnTo>
                    <a:pt x="43"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1" name="Freeform 723">
              <a:extLst>
                <a:ext uri="{FF2B5EF4-FFF2-40B4-BE49-F238E27FC236}">
                  <a16:creationId xmlns:a16="http://schemas.microsoft.com/office/drawing/2014/main" id="{CDDBC499-4A7E-907E-C9A6-0F32CBE00725}"/>
                </a:ext>
              </a:extLst>
            </p:cNvPr>
            <p:cNvSpPr>
              <a:spLocks/>
            </p:cNvSpPr>
            <p:nvPr/>
          </p:nvSpPr>
          <p:spPr bwMode="auto">
            <a:xfrm>
              <a:off x="4568" y="3146"/>
              <a:ext cx="62" cy="55"/>
            </a:xfrm>
            <a:custGeom>
              <a:avLst/>
              <a:gdLst>
                <a:gd name="T0" fmla="*/ 144 w 58"/>
                <a:gd name="T1" fmla="*/ 190 h 50"/>
                <a:gd name="T2" fmla="*/ 0 w 58"/>
                <a:gd name="T3" fmla="*/ 52 h 50"/>
                <a:gd name="T4" fmla="*/ 3 w 58"/>
                <a:gd name="T5" fmla="*/ 0 h 50"/>
                <a:gd name="T6" fmla="*/ 148 w 58"/>
                <a:gd name="T7" fmla="*/ 134 h 50"/>
                <a:gd name="T8" fmla="*/ 144 w 58"/>
                <a:gd name="T9" fmla="*/ 190 h 50"/>
                <a:gd name="T10" fmla="*/ 144 w 58"/>
                <a:gd name="T11" fmla="*/ 190 h 50"/>
                <a:gd name="T12" fmla="*/ 0 60000 65536"/>
                <a:gd name="T13" fmla="*/ 0 60000 65536"/>
                <a:gd name="T14" fmla="*/ 0 60000 65536"/>
                <a:gd name="T15" fmla="*/ 0 60000 65536"/>
                <a:gd name="T16" fmla="*/ 0 60000 65536"/>
                <a:gd name="T17" fmla="*/ 0 60000 65536"/>
                <a:gd name="T18" fmla="*/ 0 w 58"/>
                <a:gd name="T19" fmla="*/ 0 h 50"/>
                <a:gd name="T20" fmla="*/ 58 w 58"/>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8" h="50">
                  <a:moveTo>
                    <a:pt x="57" y="50"/>
                  </a:moveTo>
                  <a:lnTo>
                    <a:pt x="0" y="14"/>
                  </a:lnTo>
                  <a:lnTo>
                    <a:pt x="3" y="0"/>
                  </a:lnTo>
                  <a:lnTo>
                    <a:pt x="58" y="35"/>
                  </a:lnTo>
                  <a:lnTo>
                    <a:pt x="57"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2" name="Freeform 724">
              <a:extLst>
                <a:ext uri="{FF2B5EF4-FFF2-40B4-BE49-F238E27FC236}">
                  <a16:creationId xmlns:a16="http://schemas.microsoft.com/office/drawing/2014/main" id="{341CF250-4632-5E2D-D7F4-5B3712E33D01}"/>
                </a:ext>
              </a:extLst>
            </p:cNvPr>
            <p:cNvSpPr>
              <a:spLocks/>
            </p:cNvSpPr>
            <p:nvPr/>
          </p:nvSpPr>
          <p:spPr bwMode="auto">
            <a:xfrm>
              <a:off x="4384" y="2960"/>
              <a:ext cx="225" cy="713"/>
            </a:xfrm>
            <a:custGeom>
              <a:avLst/>
              <a:gdLst>
                <a:gd name="T0" fmla="*/ 589 w 209"/>
                <a:gd name="T1" fmla="*/ 157 h 655"/>
                <a:gd name="T2" fmla="*/ 169 w 209"/>
                <a:gd name="T3" fmla="*/ 2100 h 655"/>
                <a:gd name="T4" fmla="*/ 0 w 209"/>
                <a:gd name="T5" fmla="*/ 2151 h 655"/>
                <a:gd name="T6" fmla="*/ 252 w 209"/>
                <a:gd name="T7" fmla="*/ 878 h 655"/>
                <a:gd name="T8" fmla="*/ 422 w 209"/>
                <a:gd name="T9" fmla="*/ 0 h 655"/>
                <a:gd name="T10" fmla="*/ 479 w 209"/>
                <a:gd name="T11" fmla="*/ 53 h 655"/>
                <a:gd name="T12" fmla="*/ 224 w 209"/>
                <a:gd name="T13" fmla="*/ 1267 h 655"/>
                <a:gd name="T14" fmla="*/ 75 w 209"/>
                <a:gd name="T15" fmla="*/ 2051 h 655"/>
                <a:gd name="T16" fmla="*/ 126 w 209"/>
                <a:gd name="T17" fmla="*/ 2031 h 655"/>
                <a:gd name="T18" fmla="*/ 380 w 209"/>
                <a:gd name="T19" fmla="*/ 862 h 655"/>
                <a:gd name="T20" fmla="*/ 538 w 209"/>
                <a:gd name="T21" fmla="*/ 76 h 655"/>
                <a:gd name="T22" fmla="*/ 575 w 209"/>
                <a:gd name="T23" fmla="*/ 90 h 655"/>
                <a:gd name="T24" fmla="*/ 589 w 209"/>
                <a:gd name="T25" fmla="*/ 157 h 655"/>
                <a:gd name="T26" fmla="*/ 589 w 209"/>
                <a:gd name="T27" fmla="*/ 157 h 6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9"/>
                <a:gd name="T43" fmla="*/ 0 h 655"/>
                <a:gd name="T44" fmla="*/ 209 w 209"/>
                <a:gd name="T45" fmla="*/ 655 h 6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9" h="655">
                  <a:moveTo>
                    <a:pt x="209" y="48"/>
                  </a:moveTo>
                  <a:lnTo>
                    <a:pt x="60" y="639"/>
                  </a:lnTo>
                  <a:lnTo>
                    <a:pt x="0" y="655"/>
                  </a:lnTo>
                  <a:lnTo>
                    <a:pt x="90" y="268"/>
                  </a:lnTo>
                  <a:lnTo>
                    <a:pt x="151" y="0"/>
                  </a:lnTo>
                  <a:lnTo>
                    <a:pt x="171" y="16"/>
                  </a:lnTo>
                  <a:lnTo>
                    <a:pt x="79" y="387"/>
                  </a:lnTo>
                  <a:lnTo>
                    <a:pt x="27" y="626"/>
                  </a:lnTo>
                  <a:lnTo>
                    <a:pt x="45" y="619"/>
                  </a:lnTo>
                  <a:lnTo>
                    <a:pt x="136" y="263"/>
                  </a:lnTo>
                  <a:lnTo>
                    <a:pt x="191" y="24"/>
                  </a:lnTo>
                  <a:lnTo>
                    <a:pt x="205" y="28"/>
                  </a:lnTo>
                  <a:lnTo>
                    <a:pt x="209"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3" name="Freeform 725">
              <a:extLst>
                <a:ext uri="{FF2B5EF4-FFF2-40B4-BE49-F238E27FC236}">
                  <a16:creationId xmlns:a16="http://schemas.microsoft.com/office/drawing/2014/main" id="{A4133B39-B9E4-7792-895F-C5D9E2DBB380}"/>
                </a:ext>
              </a:extLst>
            </p:cNvPr>
            <p:cNvSpPr>
              <a:spLocks/>
            </p:cNvSpPr>
            <p:nvPr/>
          </p:nvSpPr>
          <p:spPr bwMode="auto">
            <a:xfrm>
              <a:off x="4640" y="2940"/>
              <a:ext cx="363" cy="664"/>
            </a:xfrm>
            <a:custGeom>
              <a:avLst/>
              <a:gdLst>
                <a:gd name="T0" fmla="*/ 117 w 337"/>
                <a:gd name="T1" fmla="*/ 0 h 611"/>
                <a:gd name="T2" fmla="*/ 954 w 337"/>
                <a:gd name="T3" fmla="*/ 1958 h 611"/>
                <a:gd name="T4" fmla="*/ 776 w 337"/>
                <a:gd name="T5" fmla="*/ 1901 h 611"/>
                <a:gd name="T6" fmla="*/ 0 w 337"/>
                <a:gd name="T7" fmla="*/ 153 h 611"/>
                <a:gd name="T8" fmla="*/ 50 w 337"/>
                <a:gd name="T9" fmla="*/ 108 h 611"/>
                <a:gd name="T10" fmla="*/ 809 w 337"/>
                <a:gd name="T11" fmla="*/ 1849 h 611"/>
                <a:gd name="T12" fmla="*/ 854 w 337"/>
                <a:gd name="T13" fmla="*/ 1854 h 611"/>
                <a:gd name="T14" fmla="*/ 581 w 337"/>
                <a:gd name="T15" fmla="*/ 1217 h 611"/>
                <a:gd name="T16" fmla="*/ 81 w 337"/>
                <a:gd name="T17" fmla="*/ 87 h 611"/>
                <a:gd name="T18" fmla="*/ 117 w 337"/>
                <a:gd name="T19" fmla="*/ 0 h 611"/>
                <a:gd name="T20" fmla="*/ 117 w 337"/>
                <a:gd name="T21" fmla="*/ 0 h 6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611"/>
                <a:gd name="T35" fmla="*/ 337 w 337"/>
                <a:gd name="T36" fmla="*/ 611 h 6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611">
                  <a:moveTo>
                    <a:pt x="42" y="0"/>
                  </a:moveTo>
                  <a:lnTo>
                    <a:pt x="337" y="611"/>
                  </a:lnTo>
                  <a:lnTo>
                    <a:pt x="274" y="593"/>
                  </a:lnTo>
                  <a:lnTo>
                    <a:pt x="0" y="48"/>
                  </a:lnTo>
                  <a:lnTo>
                    <a:pt x="18" y="34"/>
                  </a:lnTo>
                  <a:lnTo>
                    <a:pt x="285" y="577"/>
                  </a:lnTo>
                  <a:lnTo>
                    <a:pt x="303" y="579"/>
                  </a:lnTo>
                  <a:lnTo>
                    <a:pt x="204" y="380"/>
                  </a:lnTo>
                  <a:lnTo>
                    <a:pt x="29" y="27"/>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4" name="Freeform 726">
              <a:extLst>
                <a:ext uri="{FF2B5EF4-FFF2-40B4-BE49-F238E27FC236}">
                  <a16:creationId xmlns:a16="http://schemas.microsoft.com/office/drawing/2014/main" id="{6E1FE95E-6728-B0F7-667B-BCD3AFF81F3D}"/>
                </a:ext>
              </a:extLst>
            </p:cNvPr>
            <p:cNvSpPr>
              <a:spLocks/>
            </p:cNvSpPr>
            <p:nvPr/>
          </p:nvSpPr>
          <p:spPr bwMode="auto">
            <a:xfrm>
              <a:off x="4362" y="3650"/>
              <a:ext cx="63" cy="130"/>
            </a:xfrm>
            <a:custGeom>
              <a:avLst/>
              <a:gdLst>
                <a:gd name="T0" fmla="*/ 76 w 58"/>
                <a:gd name="T1" fmla="*/ 24 h 120"/>
                <a:gd name="T2" fmla="*/ 0 w 58"/>
                <a:gd name="T3" fmla="*/ 369 h 120"/>
                <a:gd name="T4" fmla="*/ 184 w 58"/>
                <a:gd name="T5" fmla="*/ 0 h 120"/>
                <a:gd name="T6" fmla="*/ 76 w 58"/>
                <a:gd name="T7" fmla="*/ 24 h 120"/>
                <a:gd name="T8" fmla="*/ 76 w 58"/>
                <a:gd name="T9" fmla="*/ 24 h 120"/>
                <a:gd name="T10" fmla="*/ 0 60000 65536"/>
                <a:gd name="T11" fmla="*/ 0 60000 65536"/>
                <a:gd name="T12" fmla="*/ 0 60000 65536"/>
                <a:gd name="T13" fmla="*/ 0 60000 65536"/>
                <a:gd name="T14" fmla="*/ 0 60000 65536"/>
                <a:gd name="T15" fmla="*/ 0 w 58"/>
                <a:gd name="T16" fmla="*/ 0 h 120"/>
                <a:gd name="T17" fmla="*/ 58 w 58"/>
                <a:gd name="T18" fmla="*/ 120 h 120"/>
              </a:gdLst>
              <a:ahLst/>
              <a:cxnLst>
                <a:cxn ang="T10">
                  <a:pos x="T0" y="T1"/>
                </a:cxn>
                <a:cxn ang="T11">
                  <a:pos x="T2" y="T3"/>
                </a:cxn>
                <a:cxn ang="T12">
                  <a:pos x="T4" y="T5"/>
                </a:cxn>
                <a:cxn ang="T13">
                  <a:pos x="T6" y="T7"/>
                </a:cxn>
                <a:cxn ang="T14">
                  <a:pos x="T8" y="T9"/>
                </a:cxn>
              </a:cxnLst>
              <a:rect l="T15" t="T16" r="T17" b="T18"/>
              <a:pathLst>
                <a:path w="58" h="120">
                  <a:moveTo>
                    <a:pt x="24" y="7"/>
                  </a:moveTo>
                  <a:lnTo>
                    <a:pt x="0" y="120"/>
                  </a:lnTo>
                  <a:lnTo>
                    <a:pt x="58" y="0"/>
                  </a:lnTo>
                  <a:lnTo>
                    <a:pt x="2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5" name="Freeform 727">
              <a:extLst>
                <a:ext uri="{FF2B5EF4-FFF2-40B4-BE49-F238E27FC236}">
                  <a16:creationId xmlns:a16="http://schemas.microsoft.com/office/drawing/2014/main" id="{D2ADD432-4708-D473-60CD-8FBDB8A34AA0}"/>
                </a:ext>
              </a:extLst>
            </p:cNvPr>
            <p:cNvSpPr>
              <a:spLocks/>
            </p:cNvSpPr>
            <p:nvPr/>
          </p:nvSpPr>
          <p:spPr bwMode="auto">
            <a:xfrm>
              <a:off x="4956" y="3582"/>
              <a:ext cx="84" cy="94"/>
            </a:xfrm>
            <a:custGeom>
              <a:avLst/>
              <a:gdLst>
                <a:gd name="T0" fmla="*/ 97 w 78"/>
                <a:gd name="T1" fmla="*/ 5 h 86"/>
                <a:gd name="T2" fmla="*/ 221 w 78"/>
                <a:gd name="T3" fmla="*/ 305 h 86"/>
                <a:gd name="T4" fmla="*/ 0 w 78"/>
                <a:gd name="T5" fmla="*/ 0 h 86"/>
                <a:gd name="T6" fmla="*/ 97 w 78"/>
                <a:gd name="T7" fmla="*/ 5 h 86"/>
                <a:gd name="T8" fmla="*/ 97 w 78"/>
                <a:gd name="T9" fmla="*/ 5 h 86"/>
                <a:gd name="T10" fmla="*/ 0 60000 65536"/>
                <a:gd name="T11" fmla="*/ 0 60000 65536"/>
                <a:gd name="T12" fmla="*/ 0 60000 65536"/>
                <a:gd name="T13" fmla="*/ 0 60000 65536"/>
                <a:gd name="T14" fmla="*/ 0 60000 65536"/>
                <a:gd name="T15" fmla="*/ 0 w 78"/>
                <a:gd name="T16" fmla="*/ 0 h 86"/>
                <a:gd name="T17" fmla="*/ 78 w 78"/>
                <a:gd name="T18" fmla="*/ 86 h 86"/>
              </a:gdLst>
              <a:ahLst/>
              <a:cxnLst>
                <a:cxn ang="T10">
                  <a:pos x="T0" y="T1"/>
                </a:cxn>
                <a:cxn ang="T11">
                  <a:pos x="T2" y="T3"/>
                </a:cxn>
                <a:cxn ang="T12">
                  <a:pos x="T4" y="T5"/>
                </a:cxn>
                <a:cxn ang="T13">
                  <a:pos x="T6" y="T7"/>
                </a:cxn>
                <a:cxn ang="T14">
                  <a:pos x="T8" y="T9"/>
                </a:cxn>
              </a:cxnLst>
              <a:rect l="T15" t="T16" r="T17" b="T18"/>
              <a:pathLst>
                <a:path w="78" h="86">
                  <a:moveTo>
                    <a:pt x="34" y="5"/>
                  </a:moveTo>
                  <a:lnTo>
                    <a:pt x="78" y="86"/>
                  </a:lnTo>
                  <a:lnTo>
                    <a:pt x="0" y="0"/>
                  </a:lnTo>
                  <a:lnTo>
                    <a:pt x="3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6" name="Freeform 728">
              <a:extLst>
                <a:ext uri="{FF2B5EF4-FFF2-40B4-BE49-F238E27FC236}">
                  <a16:creationId xmlns:a16="http://schemas.microsoft.com/office/drawing/2014/main" id="{44BF8D19-CD50-FF1A-B173-B8FE37D65751}"/>
                </a:ext>
              </a:extLst>
            </p:cNvPr>
            <p:cNvSpPr>
              <a:spLocks/>
            </p:cNvSpPr>
            <p:nvPr/>
          </p:nvSpPr>
          <p:spPr bwMode="auto">
            <a:xfrm>
              <a:off x="4542" y="3362"/>
              <a:ext cx="99" cy="77"/>
            </a:xfrm>
            <a:custGeom>
              <a:avLst/>
              <a:gdLst>
                <a:gd name="T0" fmla="*/ 259 w 92"/>
                <a:gd name="T1" fmla="*/ 30 h 71"/>
                <a:gd name="T2" fmla="*/ 32 w 92"/>
                <a:gd name="T3" fmla="*/ 224 h 71"/>
                <a:gd name="T4" fmla="*/ 0 w 92"/>
                <a:gd name="T5" fmla="*/ 179 h 71"/>
                <a:gd name="T6" fmla="*/ 213 w 92"/>
                <a:gd name="T7" fmla="*/ 0 h 71"/>
                <a:gd name="T8" fmla="*/ 259 w 92"/>
                <a:gd name="T9" fmla="*/ 30 h 71"/>
                <a:gd name="T10" fmla="*/ 259 w 92"/>
                <a:gd name="T11" fmla="*/ 30 h 71"/>
                <a:gd name="T12" fmla="*/ 0 60000 65536"/>
                <a:gd name="T13" fmla="*/ 0 60000 65536"/>
                <a:gd name="T14" fmla="*/ 0 60000 65536"/>
                <a:gd name="T15" fmla="*/ 0 60000 65536"/>
                <a:gd name="T16" fmla="*/ 0 60000 65536"/>
                <a:gd name="T17" fmla="*/ 0 60000 65536"/>
                <a:gd name="T18" fmla="*/ 0 w 92"/>
                <a:gd name="T19" fmla="*/ 0 h 71"/>
                <a:gd name="T20" fmla="*/ 92 w 92"/>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92" h="71">
                  <a:moveTo>
                    <a:pt x="92" y="10"/>
                  </a:moveTo>
                  <a:lnTo>
                    <a:pt x="12" y="71"/>
                  </a:lnTo>
                  <a:lnTo>
                    <a:pt x="0" y="57"/>
                  </a:lnTo>
                  <a:lnTo>
                    <a:pt x="77" y="0"/>
                  </a:lnTo>
                  <a:lnTo>
                    <a:pt x="9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7" name="Freeform 729">
              <a:extLst>
                <a:ext uri="{FF2B5EF4-FFF2-40B4-BE49-F238E27FC236}">
                  <a16:creationId xmlns:a16="http://schemas.microsoft.com/office/drawing/2014/main" id="{D7A97138-5701-AE43-E01F-5365408239A8}"/>
                </a:ext>
              </a:extLst>
            </p:cNvPr>
            <p:cNvSpPr>
              <a:spLocks/>
            </p:cNvSpPr>
            <p:nvPr/>
          </p:nvSpPr>
          <p:spPr bwMode="auto">
            <a:xfrm>
              <a:off x="4582" y="3412"/>
              <a:ext cx="98" cy="77"/>
            </a:xfrm>
            <a:custGeom>
              <a:avLst/>
              <a:gdLst>
                <a:gd name="T0" fmla="*/ 258 w 91"/>
                <a:gd name="T1" fmla="*/ 30 h 71"/>
                <a:gd name="T2" fmla="*/ 28 w 91"/>
                <a:gd name="T3" fmla="*/ 224 h 71"/>
                <a:gd name="T4" fmla="*/ 0 w 91"/>
                <a:gd name="T5" fmla="*/ 179 h 71"/>
                <a:gd name="T6" fmla="*/ 216 w 91"/>
                <a:gd name="T7" fmla="*/ 0 h 71"/>
                <a:gd name="T8" fmla="*/ 258 w 91"/>
                <a:gd name="T9" fmla="*/ 30 h 71"/>
                <a:gd name="T10" fmla="*/ 258 w 91"/>
                <a:gd name="T11" fmla="*/ 30 h 71"/>
                <a:gd name="T12" fmla="*/ 0 60000 65536"/>
                <a:gd name="T13" fmla="*/ 0 60000 65536"/>
                <a:gd name="T14" fmla="*/ 0 60000 65536"/>
                <a:gd name="T15" fmla="*/ 0 60000 65536"/>
                <a:gd name="T16" fmla="*/ 0 60000 65536"/>
                <a:gd name="T17" fmla="*/ 0 60000 65536"/>
                <a:gd name="T18" fmla="*/ 0 w 91"/>
                <a:gd name="T19" fmla="*/ 0 h 71"/>
                <a:gd name="T20" fmla="*/ 91 w 91"/>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91" h="71">
                  <a:moveTo>
                    <a:pt x="91" y="10"/>
                  </a:moveTo>
                  <a:lnTo>
                    <a:pt x="10" y="71"/>
                  </a:lnTo>
                  <a:lnTo>
                    <a:pt x="0" y="57"/>
                  </a:lnTo>
                  <a:lnTo>
                    <a:pt x="77" y="0"/>
                  </a:lnTo>
                  <a:lnTo>
                    <a:pt x="9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8" name="Freeform 730">
              <a:extLst>
                <a:ext uri="{FF2B5EF4-FFF2-40B4-BE49-F238E27FC236}">
                  <a16:creationId xmlns:a16="http://schemas.microsoft.com/office/drawing/2014/main" id="{0BD2D8C6-E463-9E5C-7F2B-EEE1E8853761}"/>
                </a:ext>
              </a:extLst>
            </p:cNvPr>
            <p:cNvSpPr>
              <a:spLocks/>
            </p:cNvSpPr>
            <p:nvPr/>
          </p:nvSpPr>
          <p:spPr bwMode="auto">
            <a:xfrm>
              <a:off x="4790" y="3662"/>
              <a:ext cx="101" cy="76"/>
            </a:xfrm>
            <a:custGeom>
              <a:avLst/>
              <a:gdLst>
                <a:gd name="T0" fmla="*/ 258 w 94"/>
                <a:gd name="T1" fmla="*/ 30 h 70"/>
                <a:gd name="T2" fmla="*/ 31 w 94"/>
                <a:gd name="T3" fmla="*/ 224 h 70"/>
                <a:gd name="T4" fmla="*/ 0 w 94"/>
                <a:gd name="T5" fmla="*/ 179 h 70"/>
                <a:gd name="T6" fmla="*/ 215 w 94"/>
                <a:gd name="T7" fmla="*/ 0 h 70"/>
                <a:gd name="T8" fmla="*/ 258 w 94"/>
                <a:gd name="T9" fmla="*/ 30 h 70"/>
                <a:gd name="T10" fmla="*/ 258 w 94"/>
                <a:gd name="T11" fmla="*/ 30 h 70"/>
                <a:gd name="T12" fmla="*/ 0 60000 65536"/>
                <a:gd name="T13" fmla="*/ 0 60000 65536"/>
                <a:gd name="T14" fmla="*/ 0 60000 65536"/>
                <a:gd name="T15" fmla="*/ 0 60000 65536"/>
                <a:gd name="T16" fmla="*/ 0 60000 65536"/>
                <a:gd name="T17" fmla="*/ 0 60000 65536"/>
                <a:gd name="T18" fmla="*/ 0 w 94"/>
                <a:gd name="T19" fmla="*/ 0 h 70"/>
                <a:gd name="T20" fmla="*/ 94 w 94"/>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94" h="70">
                  <a:moveTo>
                    <a:pt x="94" y="10"/>
                  </a:moveTo>
                  <a:lnTo>
                    <a:pt x="12" y="70"/>
                  </a:lnTo>
                  <a:lnTo>
                    <a:pt x="0" y="57"/>
                  </a:lnTo>
                  <a:lnTo>
                    <a:pt x="79" y="0"/>
                  </a:lnTo>
                  <a:lnTo>
                    <a:pt x="9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999" name="Freeform 731">
              <a:extLst>
                <a:ext uri="{FF2B5EF4-FFF2-40B4-BE49-F238E27FC236}">
                  <a16:creationId xmlns:a16="http://schemas.microsoft.com/office/drawing/2014/main" id="{90C49F0F-F63D-2418-D75E-091725C6E3F8}"/>
                </a:ext>
              </a:extLst>
            </p:cNvPr>
            <p:cNvSpPr>
              <a:spLocks/>
            </p:cNvSpPr>
            <p:nvPr/>
          </p:nvSpPr>
          <p:spPr bwMode="auto">
            <a:xfrm>
              <a:off x="4846" y="3733"/>
              <a:ext cx="100" cy="75"/>
            </a:xfrm>
            <a:custGeom>
              <a:avLst/>
              <a:gdLst>
                <a:gd name="T0" fmla="*/ 260 w 93"/>
                <a:gd name="T1" fmla="*/ 28 h 69"/>
                <a:gd name="T2" fmla="*/ 28 w 93"/>
                <a:gd name="T3" fmla="*/ 223 h 69"/>
                <a:gd name="T4" fmla="*/ 0 w 93"/>
                <a:gd name="T5" fmla="*/ 180 h 69"/>
                <a:gd name="T6" fmla="*/ 213 w 93"/>
                <a:gd name="T7" fmla="*/ 0 h 69"/>
                <a:gd name="T8" fmla="*/ 260 w 93"/>
                <a:gd name="T9" fmla="*/ 28 h 69"/>
                <a:gd name="T10" fmla="*/ 260 w 93"/>
                <a:gd name="T11" fmla="*/ 28 h 69"/>
                <a:gd name="T12" fmla="*/ 0 60000 65536"/>
                <a:gd name="T13" fmla="*/ 0 60000 65536"/>
                <a:gd name="T14" fmla="*/ 0 60000 65536"/>
                <a:gd name="T15" fmla="*/ 0 60000 65536"/>
                <a:gd name="T16" fmla="*/ 0 60000 65536"/>
                <a:gd name="T17" fmla="*/ 0 60000 65536"/>
                <a:gd name="T18" fmla="*/ 0 w 93"/>
                <a:gd name="T19" fmla="*/ 0 h 69"/>
                <a:gd name="T20" fmla="*/ 93 w 93"/>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93" h="69">
                  <a:moveTo>
                    <a:pt x="93" y="9"/>
                  </a:moveTo>
                  <a:lnTo>
                    <a:pt x="10" y="69"/>
                  </a:lnTo>
                  <a:lnTo>
                    <a:pt x="0" y="57"/>
                  </a:lnTo>
                  <a:lnTo>
                    <a:pt x="77" y="0"/>
                  </a:lnTo>
                  <a:lnTo>
                    <a:pt x="9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0" name="Freeform 732">
              <a:extLst>
                <a:ext uri="{FF2B5EF4-FFF2-40B4-BE49-F238E27FC236}">
                  <a16:creationId xmlns:a16="http://schemas.microsoft.com/office/drawing/2014/main" id="{954C558E-C29A-5EAB-A87D-CBBC239A9910}"/>
                </a:ext>
              </a:extLst>
            </p:cNvPr>
            <p:cNvSpPr>
              <a:spLocks/>
            </p:cNvSpPr>
            <p:nvPr/>
          </p:nvSpPr>
          <p:spPr bwMode="auto">
            <a:xfrm>
              <a:off x="4594" y="2936"/>
              <a:ext cx="42" cy="18"/>
            </a:xfrm>
            <a:custGeom>
              <a:avLst/>
              <a:gdLst>
                <a:gd name="T0" fmla="*/ 97 w 39"/>
                <a:gd name="T1" fmla="*/ 0 h 16"/>
                <a:gd name="T2" fmla="*/ 0 w 39"/>
                <a:gd name="T3" fmla="*/ 3 h 16"/>
                <a:gd name="T4" fmla="*/ 4 w 39"/>
                <a:gd name="T5" fmla="*/ 83 h 16"/>
                <a:gd name="T6" fmla="*/ 109 w 39"/>
                <a:gd name="T7" fmla="*/ 77 h 16"/>
                <a:gd name="T8" fmla="*/ 97 w 39"/>
                <a:gd name="T9" fmla="*/ 0 h 16"/>
                <a:gd name="T10" fmla="*/ 97 w 39"/>
                <a:gd name="T11" fmla="*/ 0 h 16"/>
                <a:gd name="T12" fmla="*/ 0 60000 65536"/>
                <a:gd name="T13" fmla="*/ 0 60000 65536"/>
                <a:gd name="T14" fmla="*/ 0 60000 65536"/>
                <a:gd name="T15" fmla="*/ 0 60000 65536"/>
                <a:gd name="T16" fmla="*/ 0 60000 65536"/>
                <a:gd name="T17" fmla="*/ 0 60000 65536"/>
                <a:gd name="T18" fmla="*/ 0 w 39"/>
                <a:gd name="T19" fmla="*/ 0 h 16"/>
                <a:gd name="T20" fmla="*/ 39 w 3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9" h="16">
                  <a:moveTo>
                    <a:pt x="34" y="0"/>
                  </a:moveTo>
                  <a:lnTo>
                    <a:pt x="0" y="3"/>
                  </a:lnTo>
                  <a:lnTo>
                    <a:pt x="4" y="16"/>
                  </a:lnTo>
                  <a:lnTo>
                    <a:pt x="39" y="14"/>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1" name="Freeform 733">
              <a:extLst>
                <a:ext uri="{FF2B5EF4-FFF2-40B4-BE49-F238E27FC236}">
                  <a16:creationId xmlns:a16="http://schemas.microsoft.com/office/drawing/2014/main" id="{948416FC-0D14-FA9D-6D67-6785FB1A0AF3}"/>
                </a:ext>
              </a:extLst>
            </p:cNvPr>
            <p:cNvSpPr>
              <a:spLocks/>
            </p:cNvSpPr>
            <p:nvPr/>
          </p:nvSpPr>
          <p:spPr bwMode="auto">
            <a:xfrm>
              <a:off x="4076" y="3377"/>
              <a:ext cx="527" cy="674"/>
            </a:xfrm>
            <a:custGeom>
              <a:avLst/>
              <a:gdLst>
                <a:gd name="T0" fmla="*/ 538 w 490"/>
                <a:gd name="T1" fmla="*/ 36 h 620"/>
                <a:gd name="T2" fmla="*/ 465 w 490"/>
                <a:gd name="T3" fmla="*/ 99 h 620"/>
                <a:gd name="T4" fmla="*/ 394 w 490"/>
                <a:gd name="T5" fmla="*/ 166 h 620"/>
                <a:gd name="T6" fmla="*/ 330 w 490"/>
                <a:gd name="T7" fmla="*/ 242 h 620"/>
                <a:gd name="T8" fmla="*/ 273 w 490"/>
                <a:gd name="T9" fmla="*/ 315 h 620"/>
                <a:gd name="T10" fmla="*/ 219 w 490"/>
                <a:gd name="T11" fmla="*/ 397 h 620"/>
                <a:gd name="T12" fmla="*/ 177 w 490"/>
                <a:gd name="T13" fmla="*/ 472 h 620"/>
                <a:gd name="T14" fmla="*/ 136 w 490"/>
                <a:gd name="T15" fmla="*/ 556 h 620"/>
                <a:gd name="T16" fmla="*/ 102 w 490"/>
                <a:gd name="T17" fmla="*/ 638 h 620"/>
                <a:gd name="T18" fmla="*/ 76 w 490"/>
                <a:gd name="T19" fmla="*/ 734 h 620"/>
                <a:gd name="T20" fmla="*/ 61 w 490"/>
                <a:gd name="T21" fmla="*/ 813 h 620"/>
                <a:gd name="T22" fmla="*/ 49 w 490"/>
                <a:gd name="T23" fmla="*/ 910 h 620"/>
                <a:gd name="T24" fmla="*/ 46 w 490"/>
                <a:gd name="T25" fmla="*/ 1000 h 620"/>
                <a:gd name="T26" fmla="*/ 59 w 490"/>
                <a:gd name="T27" fmla="*/ 1100 h 620"/>
                <a:gd name="T28" fmla="*/ 79 w 490"/>
                <a:gd name="T29" fmla="*/ 1235 h 620"/>
                <a:gd name="T30" fmla="*/ 126 w 490"/>
                <a:gd name="T31" fmla="*/ 1359 h 620"/>
                <a:gd name="T32" fmla="*/ 184 w 490"/>
                <a:gd name="T33" fmla="*/ 1476 h 620"/>
                <a:gd name="T34" fmla="*/ 262 w 490"/>
                <a:gd name="T35" fmla="*/ 1585 h 620"/>
                <a:gd name="T36" fmla="*/ 353 w 490"/>
                <a:gd name="T37" fmla="*/ 1671 h 620"/>
                <a:gd name="T38" fmla="*/ 450 w 490"/>
                <a:gd name="T39" fmla="*/ 1752 h 620"/>
                <a:gd name="T40" fmla="*/ 567 w 490"/>
                <a:gd name="T41" fmla="*/ 1823 h 620"/>
                <a:gd name="T42" fmla="*/ 690 w 490"/>
                <a:gd name="T43" fmla="*/ 1876 h 620"/>
                <a:gd name="T44" fmla="*/ 821 w 490"/>
                <a:gd name="T45" fmla="*/ 1918 h 620"/>
                <a:gd name="T46" fmla="*/ 963 w 490"/>
                <a:gd name="T47" fmla="*/ 1949 h 620"/>
                <a:gd name="T48" fmla="*/ 1106 w 490"/>
                <a:gd name="T49" fmla="*/ 1951 h 620"/>
                <a:gd name="T50" fmla="*/ 1258 w 490"/>
                <a:gd name="T51" fmla="*/ 1936 h 620"/>
                <a:gd name="T52" fmla="*/ 1353 w 490"/>
                <a:gd name="T53" fmla="*/ 1933 h 620"/>
                <a:gd name="T54" fmla="*/ 1358 w 490"/>
                <a:gd name="T55" fmla="*/ 1973 h 620"/>
                <a:gd name="T56" fmla="*/ 1228 w 490"/>
                <a:gd name="T57" fmla="*/ 1992 h 620"/>
                <a:gd name="T58" fmla="*/ 1071 w 490"/>
                <a:gd name="T59" fmla="*/ 1994 h 620"/>
                <a:gd name="T60" fmla="*/ 922 w 490"/>
                <a:gd name="T61" fmla="*/ 1977 h 620"/>
                <a:gd name="T62" fmla="*/ 779 w 490"/>
                <a:gd name="T63" fmla="*/ 1951 h 620"/>
                <a:gd name="T64" fmla="*/ 644 w 490"/>
                <a:gd name="T65" fmla="*/ 1911 h 620"/>
                <a:gd name="T66" fmla="*/ 514 w 490"/>
                <a:gd name="T67" fmla="*/ 1849 h 620"/>
                <a:gd name="T68" fmla="*/ 407 w 490"/>
                <a:gd name="T69" fmla="*/ 1775 h 620"/>
                <a:gd name="T70" fmla="*/ 301 w 490"/>
                <a:gd name="T71" fmla="*/ 1687 h 620"/>
                <a:gd name="T72" fmla="*/ 211 w 490"/>
                <a:gd name="T73" fmla="*/ 1587 h 620"/>
                <a:gd name="T74" fmla="*/ 131 w 490"/>
                <a:gd name="T75" fmla="*/ 1476 h 620"/>
                <a:gd name="T76" fmla="*/ 73 w 490"/>
                <a:gd name="T77" fmla="*/ 1353 h 620"/>
                <a:gd name="T78" fmla="*/ 28 w 490"/>
                <a:gd name="T79" fmla="*/ 1223 h 620"/>
                <a:gd name="T80" fmla="*/ 3 w 490"/>
                <a:gd name="T81" fmla="*/ 1076 h 620"/>
                <a:gd name="T82" fmla="*/ 0 w 490"/>
                <a:gd name="T83" fmla="*/ 982 h 620"/>
                <a:gd name="T84" fmla="*/ 3 w 490"/>
                <a:gd name="T85" fmla="*/ 887 h 620"/>
                <a:gd name="T86" fmla="*/ 22 w 490"/>
                <a:gd name="T87" fmla="*/ 798 h 620"/>
                <a:gd name="T88" fmla="*/ 37 w 490"/>
                <a:gd name="T89" fmla="*/ 700 h 620"/>
                <a:gd name="T90" fmla="*/ 66 w 490"/>
                <a:gd name="T91" fmla="*/ 611 h 620"/>
                <a:gd name="T92" fmla="*/ 105 w 490"/>
                <a:gd name="T93" fmla="*/ 519 h 620"/>
                <a:gd name="T94" fmla="*/ 148 w 490"/>
                <a:gd name="T95" fmla="*/ 438 h 620"/>
                <a:gd name="T96" fmla="*/ 197 w 490"/>
                <a:gd name="T97" fmla="*/ 352 h 620"/>
                <a:gd name="T98" fmla="*/ 251 w 490"/>
                <a:gd name="T99" fmla="*/ 269 h 620"/>
                <a:gd name="T100" fmla="*/ 316 w 490"/>
                <a:gd name="T101" fmla="*/ 194 h 620"/>
                <a:gd name="T102" fmla="*/ 382 w 490"/>
                <a:gd name="T103" fmla="*/ 122 h 620"/>
                <a:gd name="T104" fmla="*/ 456 w 490"/>
                <a:gd name="T105" fmla="*/ 54 h 620"/>
                <a:gd name="T106" fmla="*/ 521 w 490"/>
                <a:gd name="T107" fmla="*/ 0 h 6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0"/>
                <a:gd name="T163" fmla="*/ 0 h 620"/>
                <a:gd name="T164" fmla="*/ 490 w 490"/>
                <a:gd name="T165" fmla="*/ 620 h 6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0" h="620">
                  <a:moveTo>
                    <a:pt x="189" y="0"/>
                  </a:moveTo>
                  <a:lnTo>
                    <a:pt x="190" y="4"/>
                  </a:lnTo>
                  <a:lnTo>
                    <a:pt x="191" y="7"/>
                  </a:lnTo>
                  <a:lnTo>
                    <a:pt x="193" y="9"/>
                  </a:lnTo>
                  <a:lnTo>
                    <a:pt x="194" y="12"/>
                  </a:lnTo>
                  <a:lnTo>
                    <a:pt x="189" y="15"/>
                  </a:lnTo>
                  <a:lnTo>
                    <a:pt x="183" y="19"/>
                  </a:lnTo>
                  <a:lnTo>
                    <a:pt x="178" y="23"/>
                  </a:lnTo>
                  <a:lnTo>
                    <a:pt x="172" y="27"/>
                  </a:lnTo>
                  <a:lnTo>
                    <a:pt x="167" y="31"/>
                  </a:lnTo>
                  <a:lnTo>
                    <a:pt x="162" y="36"/>
                  </a:lnTo>
                  <a:lnTo>
                    <a:pt x="157" y="39"/>
                  </a:lnTo>
                  <a:lnTo>
                    <a:pt x="152" y="43"/>
                  </a:lnTo>
                  <a:lnTo>
                    <a:pt x="147" y="47"/>
                  </a:lnTo>
                  <a:lnTo>
                    <a:pt x="142" y="52"/>
                  </a:lnTo>
                  <a:lnTo>
                    <a:pt x="138" y="56"/>
                  </a:lnTo>
                  <a:lnTo>
                    <a:pt x="133" y="61"/>
                  </a:lnTo>
                  <a:lnTo>
                    <a:pt x="128" y="65"/>
                  </a:lnTo>
                  <a:lnTo>
                    <a:pt x="124" y="70"/>
                  </a:lnTo>
                  <a:lnTo>
                    <a:pt x="119" y="75"/>
                  </a:lnTo>
                  <a:lnTo>
                    <a:pt x="116" y="79"/>
                  </a:lnTo>
                  <a:lnTo>
                    <a:pt x="110" y="84"/>
                  </a:lnTo>
                  <a:lnTo>
                    <a:pt x="107" y="88"/>
                  </a:lnTo>
                  <a:lnTo>
                    <a:pt x="103" y="93"/>
                  </a:lnTo>
                  <a:lnTo>
                    <a:pt x="99" y="98"/>
                  </a:lnTo>
                  <a:lnTo>
                    <a:pt x="94" y="101"/>
                  </a:lnTo>
                  <a:lnTo>
                    <a:pt x="90" y="107"/>
                  </a:lnTo>
                  <a:lnTo>
                    <a:pt x="86" y="112"/>
                  </a:lnTo>
                  <a:lnTo>
                    <a:pt x="84" y="117"/>
                  </a:lnTo>
                  <a:lnTo>
                    <a:pt x="80" y="122"/>
                  </a:lnTo>
                  <a:lnTo>
                    <a:pt x="76" y="127"/>
                  </a:lnTo>
                  <a:lnTo>
                    <a:pt x="72" y="131"/>
                  </a:lnTo>
                  <a:lnTo>
                    <a:pt x="70" y="137"/>
                  </a:lnTo>
                  <a:lnTo>
                    <a:pt x="66" y="142"/>
                  </a:lnTo>
                  <a:lnTo>
                    <a:pt x="64" y="147"/>
                  </a:lnTo>
                  <a:lnTo>
                    <a:pt x="60" y="152"/>
                  </a:lnTo>
                  <a:lnTo>
                    <a:pt x="57" y="157"/>
                  </a:lnTo>
                  <a:lnTo>
                    <a:pt x="55" y="162"/>
                  </a:lnTo>
                  <a:lnTo>
                    <a:pt x="52" y="167"/>
                  </a:lnTo>
                  <a:lnTo>
                    <a:pt x="48" y="172"/>
                  </a:lnTo>
                  <a:lnTo>
                    <a:pt x="47" y="177"/>
                  </a:lnTo>
                  <a:lnTo>
                    <a:pt x="43" y="182"/>
                  </a:lnTo>
                  <a:lnTo>
                    <a:pt x="42" y="189"/>
                  </a:lnTo>
                  <a:lnTo>
                    <a:pt x="40" y="194"/>
                  </a:lnTo>
                  <a:lnTo>
                    <a:pt x="37" y="199"/>
                  </a:lnTo>
                  <a:lnTo>
                    <a:pt x="35" y="204"/>
                  </a:lnTo>
                  <a:lnTo>
                    <a:pt x="33" y="210"/>
                  </a:lnTo>
                  <a:lnTo>
                    <a:pt x="31" y="215"/>
                  </a:lnTo>
                  <a:lnTo>
                    <a:pt x="29" y="220"/>
                  </a:lnTo>
                  <a:lnTo>
                    <a:pt x="28" y="227"/>
                  </a:lnTo>
                  <a:lnTo>
                    <a:pt x="27" y="232"/>
                  </a:lnTo>
                  <a:lnTo>
                    <a:pt x="26" y="237"/>
                  </a:lnTo>
                  <a:lnTo>
                    <a:pt x="24" y="243"/>
                  </a:lnTo>
                  <a:lnTo>
                    <a:pt x="23" y="248"/>
                  </a:lnTo>
                  <a:lnTo>
                    <a:pt x="22" y="253"/>
                  </a:lnTo>
                  <a:lnTo>
                    <a:pt x="21" y="260"/>
                  </a:lnTo>
                  <a:lnTo>
                    <a:pt x="21" y="265"/>
                  </a:lnTo>
                  <a:lnTo>
                    <a:pt x="19" y="271"/>
                  </a:lnTo>
                  <a:lnTo>
                    <a:pt x="18" y="276"/>
                  </a:lnTo>
                  <a:lnTo>
                    <a:pt x="18" y="282"/>
                  </a:lnTo>
                  <a:lnTo>
                    <a:pt x="18" y="287"/>
                  </a:lnTo>
                  <a:lnTo>
                    <a:pt x="17" y="292"/>
                  </a:lnTo>
                  <a:lnTo>
                    <a:pt x="17" y="299"/>
                  </a:lnTo>
                  <a:lnTo>
                    <a:pt x="17" y="305"/>
                  </a:lnTo>
                  <a:lnTo>
                    <a:pt x="17" y="310"/>
                  </a:lnTo>
                  <a:lnTo>
                    <a:pt x="17" y="317"/>
                  </a:lnTo>
                  <a:lnTo>
                    <a:pt x="18" y="322"/>
                  </a:lnTo>
                  <a:lnTo>
                    <a:pt x="18" y="328"/>
                  </a:lnTo>
                  <a:lnTo>
                    <a:pt x="19" y="333"/>
                  </a:lnTo>
                  <a:lnTo>
                    <a:pt x="21" y="342"/>
                  </a:lnTo>
                  <a:lnTo>
                    <a:pt x="22" y="351"/>
                  </a:lnTo>
                  <a:lnTo>
                    <a:pt x="23" y="358"/>
                  </a:lnTo>
                  <a:lnTo>
                    <a:pt x="24" y="367"/>
                  </a:lnTo>
                  <a:lnTo>
                    <a:pt x="27" y="375"/>
                  </a:lnTo>
                  <a:lnTo>
                    <a:pt x="29" y="384"/>
                  </a:lnTo>
                  <a:lnTo>
                    <a:pt x="32" y="391"/>
                  </a:lnTo>
                  <a:lnTo>
                    <a:pt x="35" y="399"/>
                  </a:lnTo>
                  <a:lnTo>
                    <a:pt x="38" y="406"/>
                  </a:lnTo>
                  <a:lnTo>
                    <a:pt x="41" y="415"/>
                  </a:lnTo>
                  <a:lnTo>
                    <a:pt x="45" y="422"/>
                  </a:lnTo>
                  <a:lnTo>
                    <a:pt x="48" y="429"/>
                  </a:lnTo>
                  <a:lnTo>
                    <a:pt x="52" y="437"/>
                  </a:lnTo>
                  <a:lnTo>
                    <a:pt x="57" y="444"/>
                  </a:lnTo>
                  <a:lnTo>
                    <a:pt x="62" y="451"/>
                  </a:lnTo>
                  <a:lnTo>
                    <a:pt x="67" y="458"/>
                  </a:lnTo>
                  <a:lnTo>
                    <a:pt x="71" y="465"/>
                  </a:lnTo>
                  <a:lnTo>
                    <a:pt x="78" y="472"/>
                  </a:lnTo>
                  <a:lnTo>
                    <a:pt x="83" y="478"/>
                  </a:lnTo>
                  <a:lnTo>
                    <a:pt x="88" y="485"/>
                  </a:lnTo>
                  <a:lnTo>
                    <a:pt x="94" y="491"/>
                  </a:lnTo>
                  <a:lnTo>
                    <a:pt x="100" y="497"/>
                  </a:lnTo>
                  <a:lnTo>
                    <a:pt x="107" y="502"/>
                  </a:lnTo>
                  <a:lnTo>
                    <a:pt x="113" y="509"/>
                  </a:lnTo>
                  <a:lnTo>
                    <a:pt x="119" y="514"/>
                  </a:lnTo>
                  <a:lnTo>
                    <a:pt x="127" y="520"/>
                  </a:lnTo>
                  <a:lnTo>
                    <a:pt x="133" y="525"/>
                  </a:lnTo>
                  <a:lnTo>
                    <a:pt x="141" y="530"/>
                  </a:lnTo>
                  <a:lnTo>
                    <a:pt x="148" y="535"/>
                  </a:lnTo>
                  <a:lnTo>
                    <a:pt x="156" y="540"/>
                  </a:lnTo>
                  <a:lnTo>
                    <a:pt x="164" y="545"/>
                  </a:lnTo>
                  <a:lnTo>
                    <a:pt x="172" y="551"/>
                  </a:lnTo>
                  <a:lnTo>
                    <a:pt x="180" y="554"/>
                  </a:lnTo>
                  <a:lnTo>
                    <a:pt x="188" y="559"/>
                  </a:lnTo>
                  <a:lnTo>
                    <a:pt x="196" y="563"/>
                  </a:lnTo>
                  <a:lnTo>
                    <a:pt x="204" y="567"/>
                  </a:lnTo>
                  <a:lnTo>
                    <a:pt x="213" y="571"/>
                  </a:lnTo>
                  <a:lnTo>
                    <a:pt x="222" y="573"/>
                  </a:lnTo>
                  <a:lnTo>
                    <a:pt x="231" y="577"/>
                  </a:lnTo>
                  <a:lnTo>
                    <a:pt x="241" y="581"/>
                  </a:lnTo>
                  <a:lnTo>
                    <a:pt x="250" y="583"/>
                  </a:lnTo>
                  <a:lnTo>
                    <a:pt x="258" y="586"/>
                  </a:lnTo>
                  <a:lnTo>
                    <a:pt x="267" y="590"/>
                  </a:lnTo>
                  <a:lnTo>
                    <a:pt x="277" y="592"/>
                  </a:lnTo>
                  <a:lnTo>
                    <a:pt x="286" y="594"/>
                  </a:lnTo>
                  <a:lnTo>
                    <a:pt x="296" y="596"/>
                  </a:lnTo>
                  <a:lnTo>
                    <a:pt x="307" y="597"/>
                  </a:lnTo>
                  <a:lnTo>
                    <a:pt x="317" y="600"/>
                  </a:lnTo>
                  <a:lnTo>
                    <a:pt x="327" y="601"/>
                  </a:lnTo>
                  <a:lnTo>
                    <a:pt x="337" y="602"/>
                  </a:lnTo>
                  <a:lnTo>
                    <a:pt x="347" y="604"/>
                  </a:lnTo>
                  <a:lnTo>
                    <a:pt x="357" y="605"/>
                  </a:lnTo>
                  <a:lnTo>
                    <a:pt x="369" y="605"/>
                  </a:lnTo>
                  <a:lnTo>
                    <a:pt x="379" y="606"/>
                  </a:lnTo>
                  <a:lnTo>
                    <a:pt x="389" y="606"/>
                  </a:lnTo>
                  <a:lnTo>
                    <a:pt x="400" y="606"/>
                  </a:lnTo>
                  <a:lnTo>
                    <a:pt x="410" y="606"/>
                  </a:lnTo>
                  <a:lnTo>
                    <a:pt x="422" y="605"/>
                  </a:lnTo>
                  <a:lnTo>
                    <a:pt x="433" y="605"/>
                  </a:lnTo>
                  <a:lnTo>
                    <a:pt x="443" y="604"/>
                  </a:lnTo>
                  <a:lnTo>
                    <a:pt x="455" y="602"/>
                  </a:lnTo>
                  <a:lnTo>
                    <a:pt x="466" y="602"/>
                  </a:lnTo>
                  <a:lnTo>
                    <a:pt x="477" y="600"/>
                  </a:lnTo>
                  <a:lnTo>
                    <a:pt x="489" y="599"/>
                  </a:lnTo>
                  <a:lnTo>
                    <a:pt x="489" y="600"/>
                  </a:lnTo>
                  <a:lnTo>
                    <a:pt x="489" y="601"/>
                  </a:lnTo>
                  <a:lnTo>
                    <a:pt x="489" y="604"/>
                  </a:lnTo>
                  <a:lnTo>
                    <a:pt x="489" y="606"/>
                  </a:lnTo>
                  <a:lnTo>
                    <a:pt x="489" y="609"/>
                  </a:lnTo>
                  <a:lnTo>
                    <a:pt x="490" y="611"/>
                  </a:lnTo>
                  <a:lnTo>
                    <a:pt x="490" y="613"/>
                  </a:lnTo>
                  <a:lnTo>
                    <a:pt x="477" y="614"/>
                  </a:lnTo>
                  <a:lnTo>
                    <a:pt x="466" y="615"/>
                  </a:lnTo>
                  <a:lnTo>
                    <a:pt x="455" y="616"/>
                  </a:lnTo>
                  <a:lnTo>
                    <a:pt x="443" y="618"/>
                  </a:lnTo>
                  <a:lnTo>
                    <a:pt x="432" y="619"/>
                  </a:lnTo>
                  <a:lnTo>
                    <a:pt x="420" y="619"/>
                  </a:lnTo>
                  <a:lnTo>
                    <a:pt x="409" y="620"/>
                  </a:lnTo>
                  <a:lnTo>
                    <a:pt x="399" y="620"/>
                  </a:lnTo>
                  <a:lnTo>
                    <a:pt x="388" y="620"/>
                  </a:lnTo>
                  <a:lnTo>
                    <a:pt x="376" y="619"/>
                  </a:lnTo>
                  <a:lnTo>
                    <a:pt x="365" y="619"/>
                  </a:lnTo>
                  <a:lnTo>
                    <a:pt x="355" y="618"/>
                  </a:lnTo>
                  <a:lnTo>
                    <a:pt x="343" y="616"/>
                  </a:lnTo>
                  <a:lnTo>
                    <a:pt x="333" y="615"/>
                  </a:lnTo>
                  <a:lnTo>
                    <a:pt x="323" y="614"/>
                  </a:lnTo>
                  <a:lnTo>
                    <a:pt x="313" y="613"/>
                  </a:lnTo>
                  <a:lnTo>
                    <a:pt x="302" y="611"/>
                  </a:lnTo>
                  <a:lnTo>
                    <a:pt x="291" y="609"/>
                  </a:lnTo>
                  <a:lnTo>
                    <a:pt x="281" y="606"/>
                  </a:lnTo>
                  <a:lnTo>
                    <a:pt x="271" y="605"/>
                  </a:lnTo>
                  <a:lnTo>
                    <a:pt x="261" y="601"/>
                  </a:lnTo>
                  <a:lnTo>
                    <a:pt x="251" y="599"/>
                  </a:lnTo>
                  <a:lnTo>
                    <a:pt x="242" y="596"/>
                  </a:lnTo>
                  <a:lnTo>
                    <a:pt x="233" y="594"/>
                  </a:lnTo>
                  <a:lnTo>
                    <a:pt x="223" y="590"/>
                  </a:lnTo>
                  <a:lnTo>
                    <a:pt x="214" y="586"/>
                  </a:lnTo>
                  <a:lnTo>
                    <a:pt x="204" y="582"/>
                  </a:lnTo>
                  <a:lnTo>
                    <a:pt x="195" y="578"/>
                  </a:lnTo>
                  <a:lnTo>
                    <a:pt x="186" y="575"/>
                  </a:lnTo>
                  <a:lnTo>
                    <a:pt x="179" y="571"/>
                  </a:lnTo>
                  <a:lnTo>
                    <a:pt x="170" y="566"/>
                  </a:lnTo>
                  <a:lnTo>
                    <a:pt x="162" y="562"/>
                  </a:lnTo>
                  <a:lnTo>
                    <a:pt x="153" y="556"/>
                  </a:lnTo>
                  <a:lnTo>
                    <a:pt x="146" y="551"/>
                  </a:lnTo>
                  <a:lnTo>
                    <a:pt x="137" y="545"/>
                  </a:lnTo>
                  <a:lnTo>
                    <a:pt x="129" y="540"/>
                  </a:lnTo>
                  <a:lnTo>
                    <a:pt x="122" y="535"/>
                  </a:lnTo>
                  <a:lnTo>
                    <a:pt x="114" y="529"/>
                  </a:lnTo>
                  <a:lnTo>
                    <a:pt x="108" y="524"/>
                  </a:lnTo>
                  <a:lnTo>
                    <a:pt x="102" y="518"/>
                  </a:lnTo>
                  <a:lnTo>
                    <a:pt x="94" y="511"/>
                  </a:lnTo>
                  <a:lnTo>
                    <a:pt x="88" y="505"/>
                  </a:lnTo>
                  <a:lnTo>
                    <a:pt x="81" y="499"/>
                  </a:lnTo>
                  <a:lnTo>
                    <a:pt x="75" y="492"/>
                  </a:lnTo>
                  <a:lnTo>
                    <a:pt x="69" y="486"/>
                  </a:lnTo>
                  <a:lnTo>
                    <a:pt x="64" y="480"/>
                  </a:lnTo>
                  <a:lnTo>
                    <a:pt x="57" y="472"/>
                  </a:lnTo>
                  <a:lnTo>
                    <a:pt x="54" y="466"/>
                  </a:lnTo>
                  <a:lnTo>
                    <a:pt x="47" y="458"/>
                  </a:lnTo>
                  <a:lnTo>
                    <a:pt x="43" y="451"/>
                  </a:lnTo>
                  <a:lnTo>
                    <a:pt x="38" y="443"/>
                  </a:lnTo>
                  <a:lnTo>
                    <a:pt x="35" y="435"/>
                  </a:lnTo>
                  <a:lnTo>
                    <a:pt x="29" y="428"/>
                  </a:lnTo>
                  <a:lnTo>
                    <a:pt x="27" y="420"/>
                  </a:lnTo>
                  <a:lnTo>
                    <a:pt x="23" y="411"/>
                  </a:lnTo>
                  <a:lnTo>
                    <a:pt x="19" y="404"/>
                  </a:lnTo>
                  <a:lnTo>
                    <a:pt x="17" y="396"/>
                  </a:lnTo>
                  <a:lnTo>
                    <a:pt x="13" y="387"/>
                  </a:lnTo>
                  <a:lnTo>
                    <a:pt x="10" y="380"/>
                  </a:lnTo>
                  <a:lnTo>
                    <a:pt x="9" y="371"/>
                  </a:lnTo>
                  <a:lnTo>
                    <a:pt x="7" y="362"/>
                  </a:lnTo>
                  <a:lnTo>
                    <a:pt x="5" y="353"/>
                  </a:lnTo>
                  <a:lnTo>
                    <a:pt x="4" y="344"/>
                  </a:lnTo>
                  <a:lnTo>
                    <a:pt x="3" y="335"/>
                  </a:lnTo>
                  <a:lnTo>
                    <a:pt x="2" y="329"/>
                  </a:lnTo>
                  <a:lnTo>
                    <a:pt x="2" y="324"/>
                  </a:lnTo>
                  <a:lnTo>
                    <a:pt x="2" y="318"/>
                  </a:lnTo>
                  <a:lnTo>
                    <a:pt x="2" y="311"/>
                  </a:lnTo>
                  <a:lnTo>
                    <a:pt x="0" y="305"/>
                  </a:lnTo>
                  <a:lnTo>
                    <a:pt x="0" y="300"/>
                  </a:lnTo>
                  <a:lnTo>
                    <a:pt x="0" y="294"/>
                  </a:lnTo>
                  <a:lnTo>
                    <a:pt x="2" y="289"/>
                  </a:lnTo>
                  <a:lnTo>
                    <a:pt x="2" y="282"/>
                  </a:lnTo>
                  <a:lnTo>
                    <a:pt x="3" y="276"/>
                  </a:lnTo>
                  <a:lnTo>
                    <a:pt x="3" y="271"/>
                  </a:lnTo>
                  <a:lnTo>
                    <a:pt x="4" y="265"/>
                  </a:lnTo>
                  <a:lnTo>
                    <a:pt x="4" y="258"/>
                  </a:lnTo>
                  <a:lnTo>
                    <a:pt x="5" y="253"/>
                  </a:lnTo>
                  <a:lnTo>
                    <a:pt x="7" y="247"/>
                  </a:lnTo>
                  <a:lnTo>
                    <a:pt x="9" y="242"/>
                  </a:lnTo>
                  <a:lnTo>
                    <a:pt x="9" y="236"/>
                  </a:lnTo>
                  <a:lnTo>
                    <a:pt x="10" y="230"/>
                  </a:lnTo>
                  <a:lnTo>
                    <a:pt x="13" y="224"/>
                  </a:lnTo>
                  <a:lnTo>
                    <a:pt x="14" y="218"/>
                  </a:lnTo>
                  <a:lnTo>
                    <a:pt x="16" y="213"/>
                  </a:lnTo>
                  <a:lnTo>
                    <a:pt x="18" y="206"/>
                  </a:lnTo>
                  <a:lnTo>
                    <a:pt x="21" y="201"/>
                  </a:lnTo>
                  <a:lnTo>
                    <a:pt x="22" y="196"/>
                  </a:lnTo>
                  <a:lnTo>
                    <a:pt x="24" y="190"/>
                  </a:lnTo>
                  <a:lnTo>
                    <a:pt x="27" y="185"/>
                  </a:lnTo>
                  <a:lnTo>
                    <a:pt x="29" y="179"/>
                  </a:lnTo>
                  <a:lnTo>
                    <a:pt x="32" y="174"/>
                  </a:lnTo>
                  <a:lnTo>
                    <a:pt x="35" y="167"/>
                  </a:lnTo>
                  <a:lnTo>
                    <a:pt x="38" y="162"/>
                  </a:lnTo>
                  <a:lnTo>
                    <a:pt x="41" y="157"/>
                  </a:lnTo>
                  <a:lnTo>
                    <a:pt x="43" y="152"/>
                  </a:lnTo>
                  <a:lnTo>
                    <a:pt x="47" y="146"/>
                  </a:lnTo>
                  <a:lnTo>
                    <a:pt x="50" y="141"/>
                  </a:lnTo>
                  <a:lnTo>
                    <a:pt x="54" y="136"/>
                  </a:lnTo>
                  <a:lnTo>
                    <a:pt x="57" y="131"/>
                  </a:lnTo>
                  <a:lnTo>
                    <a:pt x="60" y="124"/>
                  </a:lnTo>
                  <a:lnTo>
                    <a:pt x="64" y="119"/>
                  </a:lnTo>
                  <a:lnTo>
                    <a:pt x="67" y="114"/>
                  </a:lnTo>
                  <a:lnTo>
                    <a:pt x="71" y="110"/>
                  </a:lnTo>
                  <a:lnTo>
                    <a:pt x="75" y="104"/>
                  </a:lnTo>
                  <a:lnTo>
                    <a:pt x="79" y="99"/>
                  </a:lnTo>
                  <a:lnTo>
                    <a:pt x="83" y="94"/>
                  </a:lnTo>
                  <a:lnTo>
                    <a:pt x="88" y="89"/>
                  </a:lnTo>
                  <a:lnTo>
                    <a:pt x="91" y="84"/>
                  </a:lnTo>
                  <a:lnTo>
                    <a:pt x="95" y="80"/>
                  </a:lnTo>
                  <a:lnTo>
                    <a:pt x="100" y="75"/>
                  </a:lnTo>
                  <a:lnTo>
                    <a:pt x="105" y="70"/>
                  </a:lnTo>
                  <a:lnTo>
                    <a:pt x="109" y="65"/>
                  </a:lnTo>
                  <a:lnTo>
                    <a:pt x="114" y="61"/>
                  </a:lnTo>
                  <a:lnTo>
                    <a:pt x="118" y="56"/>
                  </a:lnTo>
                  <a:lnTo>
                    <a:pt x="123" y="51"/>
                  </a:lnTo>
                  <a:lnTo>
                    <a:pt x="128" y="47"/>
                  </a:lnTo>
                  <a:lnTo>
                    <a:pt x="133" y="42"/>
                  </a:lnTo>
                  <a:lnTo>
                    <a:pt x="138" y="38"/>
                  </a:lnTo>
                  <a:lnTo>
                    <a:pt x="143" y="33"/>
                  </a:lnTo>
                  <a:lnTo>
                    <a:pt x="148" y="29"/>
                  </a:lnTo>
                  <a:lnTo>
                    <a:pt x="155" y="24"/>
                  </a:lnTo>
                  <a:lnTo>
                    <a:pt x="160" y="21"/>
                  </a:lnTo>
                  <a:lnTo>
                    <a:pt x="165" y="17"/>
                  </a:lnTo>
                  <a:lnTo>
                    <a:pt x="171" y="13"/>
                  </a:lnTo>
                  <a:lnTo>
                    <a:pt x="176" y="9"/>
                  </a:lnTo>
                  <a:lnTo>
                    <a:pt x="183" y="4"/>
                  </a:lnTo>
                  <a:lnTo>
                    <a:pt x="1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2" name="Freeform 734">
              <a:extLst>
                <a:ext uri="{FF2B5EF4-FFF2-40B4-BE49-F238E27FC236}">
                  <a16:creationId xmlns:a16="http://schemas.microsoft.com/office/drawing/2014/main" id="{7F4B604E-56F9-E363-F9FF-7EBCDD7DFA88}"/>
                </a:ext>
              </a:extLst>
            </p:cNvPr>
            <p:cNvSpPr>
              <a:spLocks/>
            </p:cNvSpPr>
            <p:nvPr/>
          </p:nvSpPr>
          <p:spPr bwMode="auto">
            <a:xfrm>
              <a:off x="4274" y="3292"/>
              <a:ext cx="201" cy="103"/>
            </a:xfrm>
            <a:custGeom>
              <a:avLst/>
              <a:gdLst>
                <a:gd name="T0" fmla="*/ 200 w 201"/>
                <a:gd name="T1" fmla="*/ 2 h 103"/>
                <a:gd name="T2" fmla="*/ 199 w 201"/>
                <a:gd name="T3" fmla="*/ 11 h 103"/>
                <a:gd name="T4" fmla="*/ 195 w 201"/>
                <a:gd name="T5" fmla="*/ 15 h 103"/>
                <a:gd name="T6" fmla="*/ 190 w 201"/>
                <a:gd name="T7" fmla="*/ 16 h 103"/>
                <a:gd name="T8" fmla="*/ 185 w 201"/>
                <a:gd name="T9" fmla="*/ 17 h 103"/>
                <a:gd name="T10" fmla="*/ 180 w 201"/>
                <a:gd name="T11" fmla="*/ 20 h 103"/>
                <a:gd name="T12" fmla="*/ 175 w 201"/>
                <a:gd name="T13" fmla="*/ 21 h 103"/>
                <a:gd name="T14" fmla="*/ 170 w 201"/>
                <a:gd name="T15" fmla="*/ 22 h 103"/>
                <a:gd name="T16" fmla="*/ 165 w 201"/>
                <a:gd name="T17" fmla="*/ 23 h 103"/>
                <a:gd name="T18" fmla="*/ 160 w 201"/>
                <a:gd name="T19" fmla="*/ 25 h 103"/>
                <a:gd name="T20" fmla="*/ 155 w 201"/>
                <a:gd name="T21" fmla="*/ 26 h 103"/>
                <a:gd name="T22" fmla="*/ 151 w 201"/>
                <a:gd name="T23" fmla="*/ 27 h 103"/>
                <a:gd name="T24" fmla="*/ 145 w 201"/>
                <a:gd name="T25" fmla="*/ 28 h 103"/>
                <a:gd name="T26" fmla="*/ 141 w 201"/>
                <a:gd name="T27" fmla="*/ 30 h 103"/>
                <a:gd name="T28" fmla="*/ 136 w 201"/>
                <a:gd name="T29" fmla="*/ 33 h 103"/>
                <a:gd name="T30" fmla="*/ 132 w 201"/>
                <a:gd name="T31" fmla="*/ 34 h 103"/>
                <a:gd name="T32" fmla="*/ 125 w 201"/>
                <a:gd name="T33" fmla="*/ 37 h 103"/>
                <a:gd name="T34" fmla="*/ 119 w 201"/>
                <a:gd name="T35" fmla="*/ 40 h 103"/>
                <a:gd name="T36" fmla="*/ 113 w 201"/>
                <a:gd name="T37" fmla="*/ 42 h 103"/>
                <a:gd name="T38" fmla="*/ 109 w 201"/>
                <a:gd name="T39" fmla="*/ 44 h 103"/>
                <a:gd name="T40" fmla="*/ 105 w 201"/>
                <a:gd name="T41" fmla="*/ 46 h 103"/>
                <a:gd name="T42" fmla="*/ 98 w 201"/>
                <a:gd name="T43" fmla="*/ 48 h 103"/>
                <a:gd name="T44" fmla="*/ 89 w 201"/>
                <a:gd name="T45" fmla="*/ 52 h 103"/>
                <a:gd name="T46" fmla="*/ 80 w 201"/>
                <a:gd name="T47" fmla="*/ 58 h 103"/>
                <a:gd name="T48" fmla="*/ 72 w 201"/>
                <a:gd name="T49" fmla="*/ 62 h 103"/>
                <a:gd name="T50" fmla="*/ 64 w 201"/>
                <a:gd name="T51" fmla="*/ 66 h 103"/>
                <a:gd name="T52" fmla="*/ 5 w 201"/>
                <a:gd name="T53" fmla="*/ 100 h 103"/>
                <a:gd name="T54" fmla="*/ 0 w 201"/>
                <a:gd name="T55" fmla="*/ 103 h 103"/>
                <a:gd name="T56" fmla="*/ 3 w 201"/>
                <a:gd name="T57" fmla="*/ 87 h 103"/>
                <a:gd name="T58" fmla="*/ 54 w 201"/>
                <a:gd name="T59" fmla="*/ 54 h 103"/>
                <a:gd name="T60" fmla="*/ 63 w 201"/>
                <a:gd name="T61" fmla="*/ 51 h 103"/>
                <a:gd name="T62" fmla="*/ 71 w 201"/>
                <a:gd name="T63" fmla="*/ 47 h 103"/>
                <a:gd name="T64" fmla="*/ 78 w 201"/>
                <a:gd name="T65" fmla="*/ 42 h 103"/>
                <a:gd name="T66" fmla="*/ 83 w 201"/>
                <a:gd name="T67" fmla="*/ 41 h 103"/>
                <a:gd name="T68" fmla="*/ 89 w 201"/>
                <a:gd name="T69" fmla="*/ 38 h 103"/>
                <a:gd name="T70" fmla="*/ 95 w 201"/>
                <a:gd name="T71" fmla="*/ 34 h 103"/>
                <a:gd name="T72" fmla="*/ 100 w 201"/>
                <a:gd name="T73" fmla="*/ 33 h 103"/>
                <a:gd name="T74" fmla="*/ 105 w 201"/>
                <a:gd name="T75" fmla="*/ 30 h 103"/>
                <a:gd name="T76" fmla="*/ 110 w 201"/>
                <a:gd name="T77" fmla="*/ 28 h 103"/>
                <a:gd name="T78" fmla="*/ 114 w 201"/>
                <a:gd name="T79" fmla="*/ 27 h 103"/>
                <a:gd name="T80" fmla="*/ 120 w 201"/>
                <a:gd name="T81" fmla="*/ 25 h 103"/>
                <a:gd name="T82" fmla="*/ 124 w 201"/>
                <a:gd name="T83" fmla="*/ 23 h 103"/>
                <a:gd name="T84" fmla="*/ 129 w 201"/>
                <a:gd name="T85" fmla="*/ 22 h 103"/>
                <a:gd name="T86" fmla="*/ 134 w 201"/>
                <a:gd name="T87" fmla="*/ 21 h 103"/>
                <a:gd name="T88" fmla="*/ 139 w 201"/>
                <a:gd name="T89" fmla="*/ 17 h 103"/>
                <a:gd name="T90" fmla="*/ 144 w 201"/>
                <a:gd name="T91" fmla="*/ 16 h 103"/>
                <a:gd name="T92" fmla="*/ 149 w 201"/>
                <a:gd name="T93" fmla="*/ 15 h 103"/>
                <a:gd name="T94" fmla="*/ 154 w 201"/>
                <a:gd name="T95" fmla="*/ 14 h 103"/>
                <a:gd name="T96" fmla="*/ 159 w 201"/>
                <a:gd name="T97" fmla="*/ 11 h 103"/>
                <a:gd name="T98" fmla="*/ 164 w 201"/>
                <a:gd name="T99" fmla="*/ 10 h 103"/>
                <a:gd name="T100" fmla="*/ 169 w 201"/>
                <a:gd name="T101" fmla="*/ 8 h 103"/>
                <a:gd name="T102" fmla="*/ 173 w 201"/>
                <a:gd name="T103" fmla="*/ 7 h 103"/>
                <a:gd name="T104" fmla="*/ 179 w 201"/>
                <a:gd name="T105" fmla="*/ 5 h 103"/>
                <a:gd name="T106" fmla="*/ 184 w 201"/>
                <a:gd name="T107" fmla="*/ 4 h 103"/>
                <a:gd name="T108" fmla="*/ 187 w 201"/>
                <a:gd name="T109" fmla="*/ 2 h 103"/>
                <a:gd name="T110" fmla="*/ 194 w 201"/>
                <a:gd name="T111" fmla="*/ 1 h 103"/>
                <a:gd name="T112" fmla="*/ 199 w 201"/>
                <a:gd name="T113" fmla="*/ 0 h 103"/>
                <a:gd name="T114" fmla="*/ 201 w 201"/>
                <a:gd name="T115" fmla="*/ 0 h 1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1"/>
                <a:gd name="T175" fmla="*/ 0 h 103"/>
                <a:gd name="T176" fmla="*/ 201 w 201"/>
                <a:gd name="T177" fmla="*/ 103 h 1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1" h="103">
                  <a:moveTo>
                    <a:pt x="201" y="0"/>
                  </a:moveTo>
                  <a:lnTo>
                    <a:pt x="200" y="2"/>
                  </a:lnTo>
                  <a:lnTo>
                    <a:pt x="200" y="7"/>
                  </a:lnTo>
                  <a:lnTo>
                    <a:pt x="199" y="11"/>
                  </a:lnTo>
                  <a:lnTo>
                    <a:pt x="197" y="15"/>
                  </a:lnTo>
                  <a:lnTo>
                    <a:pt x="195" y="15"/>
                  </a:lnTo>
                  <a:lnTo>
                    <a:pt x="191" y="16"/>
                  </a:lnTo>
                  <a:lnTo>
                    <a:pt x="190" y="16"/>
                  </a:lnTo>
                  <a:lnTo>
                    <a:pt x="187" y="17"/>
                  </a:lnTo>
                  <a:lnTo>
                    <a:pt x="185" y="17"/>
                  </a:lnTo>
                  <a:lnTo>
                    <a:pt x="182" y="20"/>
                  </a:lnTo>
                  <a:lnTo>
                    <a:pt x="180" y="20"/>
                  </a:lnTo>
                  <a:lnTo>
                    <a:pt x="179" y="21"/>
                  </a:lnTo>
                  <a:lnTo>
                    <a:pt x="175" y="21"/>
                  </a:lnTo>
                  <a:lnTo>
                    <a:pt x="173" y="21"/>
                  </a:lnTo>
                  <a:lnTo>
                    <a:pt x="170" y="22"/>
                  </a:lnTo>
                  <a:lnTo>
                    <a:pt x="167" y="23"/>
                  </a:lnTo>
                  <a:lnTo>
                    <a:pt x="165" y="23"/>
                  </a:lnTo>
                  <a:lnTo>
                    <a:pt x="164" y="23"/>
                  </a:lnTo>
                  <a:lnTo>
                    <a:pt x="160" y="25"/>
                  </a:lnTo>
                  <a:lnTo>
                    <a:pt x="158" y="26"/>
                  </a:lnTo>
                  <a:lnTo>
                    <a:pt x="155" y="26"/>
                  </a:lnTo>
                  <a:lnTo>
                    <a:pt x="154" y="27"/>
                  </a:lnTo>
                  <a:lnTo>
                    <a:pt x="151" y="27"/>
                  </a:lnTo>
                  <a:lnTo>
                    <a:pt x="149" y="28"/>
                  </a:lnTo>
                  <a:lnTo>
                    <a:pt x="145" y="28"/>
                  </a:lnTo>
                  <a:lnTo>
                    <a:pt x="144" y="30"/>
                  </a:lnTo>
                  <a:lnTo>
                    <a:pt x="141" y="30"/>
                  </a:lnTo>
                  <a:lnTo>
                    <a:pt x="139" y="32"/>
                  </a:lnTo>
                  <a:lnTo>
                    <a:pt x="136" y="33"/>
                  </a:lnTo>
                  <a:lnTo>
                    <a:pt x="135" y="34"/>
                  </a:lnTo>
                  <a:lnTo>
                    <a:pt x="132" y="34"/>
                  </a:lnTo>
                  <a:lnTo>
                    <a:pt x="129" y="36"/>
                  </a:lnTo>
                  <a:lnTo>
                    <a:pt x="125" y="37"/>
                  </a:lnTo>
                  <a:lnTo>
                    <a:pt x="121" y="40"/>
                  </a:lnTo>
                  <a:lnTo>
                    <a:pt x="119" y="40"/>
                  </a:lnTo>
                  <a:lnTo>
                    <a:pt x="115" y="41"/>
                  </a:lnTo>
                  <a:lnTo>
                    <a:pt x="113" y="42"/>
                  </a:lnTo>
                  <a:lnTo>
                    <a:pt x="112" y="42"/>
                  </a:lnTo>
                  <a:lnTo>
                    <a:pt x="109" y="44"/>
                  </a:lnTo>
                  <a:lnTo>
                    <a:pt x="108" y="46"/>
                  </a:lnTo>
                  <a:lnTo>
                    <a:pt x="105" y="46"/>
                  </a:lnTo>
                  <a:lnTo>
                    <a:pt x="102" y="47"/>
                  </a:lnTo>
                  <a:lnTo>
                    <a:pt x="98" y="48"/>
                  </a:lnTo>
                  <a:lnTo>
                    <a:pt x="94" y="51"/>
                  </a:lnTo>
                  <a:lnTo>
                    <a:pt x="89" y="52"/>
                  </a:lnTo>
                  <a:lnTo>
                    <a:pt x="84" y="54"/>
                  </a:lnTo>
                  <a:lnTo>
                    <a:pt x="80" y="58"/>
                  </a:lnTo>
                  <a:lnTo>
                    <a:pt x="77" y="59"/>
                  </a:lnTo>
                  <a:lnTo>
                    <a:pt x="72" y="62"/>
                  </a:lnTo>
                  <a:lnTo>
                    <a:pt x="68" y="64"/>
                  </a:lnTo>
                  <a:lnTo>
                    <a:pt x="64" y="66"/>
                  </a:lnTo>
                  <a:lnTo>
                    <a:pt x="61" y="69"/>
                  </a:lnTo>
                  <a:lnTo>
                    <a:pt x="5" y="100"/>
                  </a:lnTo>
                  <a:lnTo>
                    <a:pt x="52" y="74"/>
                  </a:lnTo>
                  <a:lnTo>
                    <a:pt x="0" y="103"/>
                  </a:lnTo>
                  <a:lnTo>
                    <a:pt x="0" y="94"/>
                  </a:lnTo>
                  <a:lnTo>
                    <a:pt x="3" y="87"/>
                  </a:lnTo>
                  <a:lnTo>
                    <a:pt x="51" y="58"/>
                  </a:lnTo>
                  <a:lnTo>
                    <a:pt x="54" y="54"/>
                  </a:lnTo>
                  <a:lnTo>
                    <a:pt x="59" y="52"/>
                  </a:lnTo>
                  <a:lnTo>
                    <a:pt x="63" y="51"/>
                  </a:lnTo>
                  <a:lnTo>
                    <a:pt x="67" y="48"/>
                  </a:lnTo>
                  <a:lnTo>
                    <a:pt x="71" y="47"/>
                  </a:lnTo>
                  <a:lnTo>
                    <a:pt x="77" y="44"/>
                  </a:lnTo>
                  <a:lnTo>
                    <a:pt x="78" y="42"/>
                  </a:lnTo>
                  <a:lnTo>
                    <a:pt x="80" y="42"/>
                  </a:lnTo>
                  <a:lnTo>
                    <a:pt x="83" y="41"/>
                  </a:lnTo>
                  <a:lnTo>
                    <a:pt x="84" y="40"/>
                  </a:lnTo>
                  <a:lnTo>
                    <a:pt x="89" y="38"/>
                  </a:lnTo>
                  <a:lnTo>
                    <a:pt x="94" y="36"/>
                  </a:lnTo>
                  <a:lnTo>
                    <a:pt x="95" y="34"/>
                  </a:lnTo>
                  <a:lnTo>
                    <a:pt x="98" y="34"/>
                  </a:lnTo>
                  <a:lnTo>
                    <a:pt x="100" y="33"/>
                  </a:lnTo>
                  <a:lnTo>
                    <a:pt x="104" y="32"/>
                  </a:lnTo>
                  <a:lnTo>
                    <a:pt x="105" y="30"/>
                  </a:lnTo>
                  <a:lnTo>
                    <a:pt x="108" y="30"/>
                  </a:lnTo>
                  <a:lnTo>
                    <a:pt x="110" y="28"/>
                  </a:lnTo>
                  <a:lnTo>
                    <a:pt x="113" y="28"/>
                  </a:lnTo>
                  <a:lnTo>
                    <a:pt x="114" y="27"/>
                  </a:lnTo>
                  <a:lnTo>
                    <a:pt x="117" y="26"/>
                  </a:lnTo>
                  <a:lnTo>
                    <a:pt x="120" y="25"/>
                  </a:lnTo>
                  <a:lnTo>
                    <a:pt x="123" y="25"/>
                  </a:lnTo>
                  <a:lnTo>
                    <a:pt x="124" y="23"/>
                  </a:lnTo>
                  <a:lnTo>
                    <a:pt x="127" y="23"/>
                  </a:lnTo>
                  <a:lnTo>
                    <a:pt x="129" y="22"/>
                  </a:lnTo>
                  <a:lnTo>
                    <a:pt x="132" y="21"/>
                  </a:lnTo>
                  <a:lnTo>
                    <a:pt x="134" y="21"/>
                  </a:lnTo>
                  <a:lnTo>
                    <a:pt x="136" y="20"/>
                  </a:lnTo>
                  <a:lnTo>
                    <a:pt x="139" y="17"/>
                  </a:lnTo>
                  <a:lnTo>
                    <a:pt x="141" y="17"/>
                  </a:lnTo>
                  <a:lnTo>
                    <a:pt x="144" y="16"/>
                  </a:lnTo>
                  <a:lnTo>
                    <a:pt x="145" y="15"/>
                  </a:lnTo>
                  <a:lnTo>
                    <a:pt x="149" y="15"/>
                  </a:lnTo>
                  <a:lnTo>
                    <a:pt x="151" y="14"/>
                  </a:lnTo>
                  <a:lnTo>
                    <a:pt x="154" y="14"/>
                  </a:lnTo>
                  <a:lnTo>
                    <a:pt x="156" y="12"/>
                  </a:lnTo>
                  <a:lnTo>
                    <a:pt x="159" y="11"/>
                  </a:lnTo>
                  <a:lnTo>
                    <a:pt x="160" y="11"/>
                  </a:lnTo>
                  <a:lnTo>
                    <a:pt x="164" y="10"/>
                  </a:lnTo>
                  <a:lnTo>
                    <a:pt x="166" y="10"/>
                  </a:lnTo>
                  <a:lnTo>
                    <a:pt x="169" y="8"/>
                  </a:lnTo>
                  <a:lnTo>
                    <a:pt x="171" y="8"/>
                  </a:lnTo>
                  <a:lnTo>
                    <a:pt x="173" y="7"/>
                  </a:lnTo>
                  <a:lnTo>
                    <a:pt x="175" y="5"/>
                  </a:lnTo>
                  <a:lnTo>
                    <a:pt x="179" y="5"/>
                  </a:lnTo>
                  <a:lnTo>
                    <a:pt x="181" y="5"/>
                  </a:lnTo>
                  <a:lnTo>
                    <a:pt x="184" y="4"/>
                  </a:lnTo>
                  <a:lnTo>
                    <a:pt x="186" y="4"/>
                  </a:lnTo>
                  <a:lnTo>
                    <a:pt x="187" y="2"/>
                  </a:lnTo>
                  <a:lnTo>
                    <a:pt x="191" y="2"/>
                  </a:lnTo>
                  <a:lnTo>
                    <a:pt x="194" y="1"/>
                  </a:lnTo>
                  <a:lnTo>
                    <a:pt x="196" y="1"/>
                  </a:lnTo>
                  <a:lnTo>
                    <a:pt x="199" y="0"/>
                  </a:lnTo>
                  <a:lnTo>
                    <a:pt x="2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3" name="Freeform 735">
              <a:extLst>
                <a:ext uri="{FF2B5EF4-FFF2-40B4-BE49-F238E27FC236}">
                  <a16:creationId xmlns:a16="http://schemas.microsoft.com/office/drawing/2014/main" id="{7385BF1C-D156-966B-6DCE-05D3A1C9107B}"/>
                </a:ext>
              </a:extLst>
            </p:cNvPr>
            <p:cNvSpPr>
              <a:spLocks/>
            </p:cNvSpPr>
            <p:nvPr/>
          </p:nvSpPr>
          <p:spPr bwMode="auto">
            <a:xfrm>
              <a:off x="4519" y="3273"/>
              <a:ext cx="296" cy="53"/>
            </a:xfrm>
            <a:custGeom>
              <a:avLst/>
              <a:gdLst>
                <a:gd name="T0" fmla="*/ 752 w 275"/>
                <a:gd name="T1" fmla="*/ 140 h 48"/>
                <a:gd name="T2" fmla="*/ 761 w 275"/>
                <a:gd name="T3" fmla="*/ 163 h 48"/>
                <a:gd name="T4" fmla="*/ 771 w 275"/>
                <a:gd name="T5" fmla="*/ 194 h 48"/>
                <a:gd name="T6" fmla="*/ 738 w 275"/>
                <a:gd name="T7" fmla="*/ 171 h 48"/>
                <a:gd name="T8" fmla="*/ 707 w 275"/>
                <a:gd name="T9" fmla="*/ 160 h 48"/>
                <a:gd name="T10" fmla="*/ 676 w 275"/>
                <a:gd name="T11" fmla="*/ 145 h 48"/>
                <a:gd name="T12" fmla="*/ 644 w 275"/>
                <a:gd name="T13" fmla="*/ 127 h 48"/>
                <a:gd name="T14" fmla="*/ 609 w 275"/>
                <a:gd name="T15" fmla="*/ 113 h 48"/>
                <a:gd name="T16" fmla="*/ 578 w 275"/>
                <a:gd name="T17" fmla="*/ 104 h 48"/>
                <a:gd name="T18" fmla="*/ 542 w 275"/>
                <a:gd name="T19" fmla="*/ 89 h 48"/>
                <a:gd name="T20" fmla="*/ 509 w 275"/>
                <a:gd name="T21" fmla="*/ 83 h 48"/>
                <a:gd name="T22" fmla="*/ 473 w 275"/>
                <a:gd name="T23" fmla="*/ 73 h 48"/>
                <a:gd name="T24" fmla="*/ 436 w 275"/>
                <a:gd name="T25" fmla="*/ 68 h 48"/>
                <a:gd name="T26" fmla="*/ 404 w 275"/>
                <a:gd name="T27" fmla="*/ 66 h 48"/>
                <a:gd name="T28" fmla="*/ 364 w 275"/>
                <a:gd name="T29" fmla="*/ 56 h 48"/>
                <a:gd name="T30" fmla="*/ 327 w 275"/>
                <a:gd name="T31" fmla="*/ 51 h 48"/>
                <a:gd name="T32" fmla="*/ 287 w 275"/>
                <a:gd name="T33" fmla="*/ 51 h 48"/>
                <a:gd name="T34" fmla="*/ 248 w 275"/>
                <a:gd name="T35" fmla="*/ 51 h 48"/>
                <a:gd name="T36" fmla="*/ 214 w 275"/>
                <a:gd name="T37" fmla="*/ 51 h 48"/>
                <a:gd name="T38" fmla="*/ 177 w 275"/>
                <a:gd name="T39" fmla="*/ 51 h 48"/>
                <a:gd name="T40" fmla="*/ 137 w 275"/>
                <a:gd name="T41" fmla="*/ 56 h 48"/>
                <a:gd name="T42" fmla="*/ 100 w 275"/>
                <a:gd name="T43" fmla="*/ 66 h 48"/>
                <a:gd name="T44" fmla="*/ 60 w 275"/>
                <a:gd name="T45" fmla="*/ 73 h 48"/>
                <a:gd name="T46" fmla="*/ 22 w 275"/>
                <a:gd name="T47" fmla="*/ 75 h 48"/>
                <a:gd name="T48" fmla="*/ 5 w 275"/>
                <a:gd name="T49" fmla="*/ 28 h 48"/>
                <a:gd name="T50" fmla="*/ 46 w 275"/>
                <a:gd name="T51" fmla="*/ 23 h 48"/>
                <a:gd name="T52" fmla="*/ 87 w 275"/>
                <a:gd name="T53" fmla="*/ 3 h 48"/>
                <a:gd name="T54" fmla="*/ 125 w 275"/>
                <a:gd name="T55" fmla="*/ 2 h 48"/>
                <a:gd name="T56" fmla="*/ 158 w 275"/>
                <a:gd name="T57" fmla="*/ 0 h 48"/>
                <a:gd name="T58" fmla="*/ 196 w 275"/>
                <a:gd name="T59" fmla="*/ 0 h 48"/>
                <a:gd name="T60" fmla="*/ 230 w 275"/>
                <a:gd name="T61" fmla="*/ 0 h 48"/>
                <a:gd name="T62" fmla="*/ 271 w 275"/>
                <a:gd name="T63" fmla="*/ 0 h 48"/>
                <a:gd name="T64" fmla="*/ 306 w 275"/>
                <a:gd name="T65" fmla="*/ 0 h 48"/>
                <a:gd name="T66" fmla="*/ 346 w 275"/>
                <a:gd name="T67" fmla="*/ 0 h 48"/>
                <a:gd name="T68" fmla="*/ 379 w 275"/>
                <a:gd name="T69" fmla="*/ 2 h 48"/>
                <a:gd name="T70" fmla="*/ 411 w 275"/>
                <a:gd name="T71" fmla="*/ 3 h 48"/>
                <a:gd name="T72" fmla="*/ 446 w 275"/>
                <a:gd name="T73" fmla="*/ 4 h 48"/>
                <a:gd name="T74" fmla="*/ 483 w 275"/>
                <a:gd name="T75" fmla="*/ 23 h 48"/>
                <a:gd name="T76" fmla="*/ 512 w 275"/>
                <a:gd name="T77" fmla="*/ 31 h 48"/>
                <a:gd name="T78" fmla="*/ 550 w 275"/>
                <a:gd name="T79" fmla="*/ 42 h 48"/>
                <a:gd name="T80" fmla="*/ 583 w 275"/>
                <a:gd name="T81" fmla="*/ 51 h 48"/>
                <a:gd name="T82" fmla="*/ 617 w 275"/>
                <a:gd name="T83" fmla="*/ 66 h 48"/>
                <a:gd name="T84" fmla="*/ 649 w 275"/>
                <a:gd name="T85" fmla="*/ 73 h 48"/>
                <a:gd name="T86" fmla="*/ 683 w 275"/>
                <a:gd name="T87" fmla="*/ 89 h 48"/>
                <a:gd name="T88" fmla="*/ 708 w 275"/>
                <a:gd name="T89" fmla="*/ 104 h 48"/>
                <a:gd name="T90" fmla="*/ 739 w 275"/>
                <a:gd name="T91" fmla="*/ 119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5"/>
                <a:gd name="T139" fmla="*/ 0 h 48"/>
                <a:gd name="T140" fmla="*/ 275 w 275"/>
                <a:gd name="T141" fmla="*/ 48 h 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5" h="48">
                  <a:moveTo>
                    <a:pt x="265" y="30"/>
                  </a:moveTo>
                  <a:lnTo>
                    <a:pt x="267" y="32"/>
                  </a:lnTo>
                  <a:lnTo>
                    <a:pt x="268" y="35"/>
                  </a:lnTo>
                  <a:lnTo>
                    <a:pt x="269" y="36"/>
                  </a:lnTo>
                  <a:lnTo>
                    <a:pt x="270" y="38"/>
                  </a:lnTo>
                  <a:lnTo>
                    <a:pt x="272" y="41"/>
                  </a:lnTo>
                  <a:lnTo>
                    <a:pt x="273" y="43"/>
                  </a:lnTo>
                  <a:lnTo>
                    <a:pt x="274" y="46"/>
                  </a:lnTo>
                  <a:lnTo>
                    <a:pt x="275" y="48"/>
                  </a:lnTo>
                  <a:lnTo>
                    <a:pt x="272" y="47"/>
                  </a:lnTo>
                  <a:lnTo>
                    <a:pt x="268" y="46"/>
                  </a:lnTo>
                  <a:lnTo>
                    <a:pt x="264" y="43"/>
                  </a:lnTo>
                  <a:lnTo>
                    <a:pt x="260" y="42"/>
                  </a:lnTo>
                  <a:lnTo>
                    <a:pt x="256" y="41"/>
                  </a:lnTo>
                  <a:lnTo>
                    <a:pt x="253" y="40"/>
                  </a:lnTo>
                  <a:lnTo>
                    <a:pt x="249" y="38"/>
                  </a:lnTo>
                  <a:lnTo>
                    <a:pt x="245" y="37"/>
                  </a:lnTo>
                  <a:lnTo>
                    <a:pt x="241" y="36"/>
                  </a:lnTo>
                  <a:lnTo>
                    <a:pt x="237" y="35"/>
                  </a:lnTo>
                  <a:lnTo>
                    <a:pt x="232" y="33"/>
                  </a:lnTo>
                  <a:lnTo>
                    <a:pt x="230" y="32"/>
                  </a:lnTo>
                  <a:lnTo>
                    <a:pt x="225" y="31"/>
                  </a:lnTo>
                  <a:lnTo>
                    <a:pt x="221" y="30"/>
                  </a:lnTo>
                  <a:lnTo>
                    <a:pt x="217" y="28"/>
                  </a:lnTo>
                  <a:lnTo>
                    <a:pt x="213" y="28"/>
                  </a:lnTo>
                  <a:lnTo>
                    <a:pt x="210" y="27"/>
                  </a:lnTo>
                  <a:lnTo>
                    <a:pt x="206" y="26"/>
                  </a:lnTo>
                  <a:lnTo>
                    <a:pt x="201" y="24"/>
                  </a:lnTo>
                  <a:lnTo>
                    <a:pt x="197" y="23"/>
                  </a:lnTo>
                  <a:lnTo>
                    <a:pt x="193" y="22"/>
                  </a:lnTo>
                  <a:lnTo>
                    <a:pt x="189" y="22"/>
                  </a:lnTo>
                  <a:lnTo>
                    <a:pt x="184" y="21"/>
                  </a:lnTo>
                  <a:lnTo>
                    <a:pt x="181" y="21"/>
                  </a:lnTo>
                  <a:lnTo>
                    <a:pt x="177" y="19"/>
                  </a:lnTo>
                  <a:lnTo>
                    <a:pt x="173" y="19"/>
                  </a:lnTo>
                  <a:lnTo>
                    <a:pt x="168" y="18"/>
                  </a:lnTo>
                  <a:lnTo>
                    <a:pt x="164" y="18"/>
                  </a:lnTo>
                  <a:lnTo>
                    <a:pt x="159" y="17"/>
                  </a:lnTo>
                  <a:lnTo>
                    <a:pt x="155" y="17"/>
                  </a:lnTo>
                  <a:lnTo>
                    <a:pt x="151" y="16"/>
                  </a:lnTo>
                  <a:lnTo>
                    <a:pt x="146" y="16"/>
                  </a:lnTo>
                  <a:lnTo>
                    <a:pt x="143" y="16"/>
                  </a:lnTo>
                  <a:lnTo>
                    <a:pt x="139" y="14"/>
                  </a:lnTo>
                  <a:lnTo>
                    <a:pt x="134" y="14"/>
                  </a:lnTo>
                  <a:lnTo>
                    <a:pt x="130" y="14"/>
                  </a:lnTo>
                  <a:lnTo>
                    <a:pt x="125" y="13"/>
                  </a:lnTo>
                  <a:lnTo>
                    <a:pt x="121" y="13"/>
                  </a:lnTo>
                  <a:lnTo>
                    <a:pt x="116" y="13"/>
                  </a:lnTo>
                  <a:lnTo>
                    <a:pt x="112" y="13"/>
                  </a:lnTo>
                  <a:lnTo>
                    <a:pt x="107" y="13"/>
                  </a:lnTo>
                  <a:lnTo>
                    <a:pt x="103" y="13"/>
                  </a:lnTo>
                  <a:lnTo>
                    <a:pt x="98" y="13"/>
                  </a:lnTo>
                  <a:lnTo>
                    <a:pt x="95" y="13"/>
                  </a:lnTo>
                  <a:lnTo>
                    <a:pt x="89" y="13"/>
                  </a:lnTo>
                  <a:lnTo>
                    <a:pt x="86" y="13"/>
                  </a:lnTo>
                  <a:lnTo>
                    <a:pt x="81" y="13"/>
                  </a:lnTo>
                  <a:lnTo>
                    <a:pt x="77" y="13"/>
                  </a:lnTo>
                  <a:lnTo>
                    <a:pt x="72" y="13"/>
                  </a:lnTo>
                  <a:lnTo>
                    <a:pt x="67" y="13"/>
                  </a:lnTo>
                  <a:lnTo>
                    <a:pt x="63" y="13"/>
                  </a:lnTo>
                  <a:lnTo>
                    <a:pt x="58" y="14"/>
                  </a:lnTo>
                  <a:lnTo>
                    <a:pt x="53" y="14"/>
                  </a:lnTo>
                  <a:lnTo>
                    <a:pt x="49" y="14"/>
                  </a:lnTo>
                  <a:lnTo>
                    <a:pt x="44" y="14"/>
                  </a:lnTo>
                  <a:lnTo>
                    <a:pt x="40" y="16"/>
                  </a:lnTo>
                  <a:lnTo>
                    <a:pt x="35" y="16"/>
                  </a:lnTo>
                  <a:lnTo>
                    <a:pt x="30" y="17"/>
                  </a:lnTo>
                  <a:lnTo>
                    <a:pt x="26" y="17"/>
                  </a:lnTo>
                  <a:lnTo>
                    <a:pt x="21" y="18"/>
                  </a:lnTo>
                  <a:lnTo>
                    <a:pt x="16" y="18"/>
                  </a:lnTo>
                  <a:lnTo>
                    <a:pt x="12" y="18"/>
                  </a:lnTo>
                  <a:lnTo>
                    <a:pt x="7" y="19"/>
                  </a:lnTo>
                  <a:lnTo>
                    <a:pt x="2" y="21"/>
                  </a:lnTo>
                  <a:lnTo>
                    <a:pt x="0" y="8"/>
                  </a:lnTo>
                  <a:lnTo>
                    <a:pt x="5" y="7"/>
                  </a:lnTo>
                  <a:lnTo>
                    <a:pt x="8" y="7"/>
                  </a:lnTo>
                  <a:lnTo>
                    <a:pt x="14" y="5"/>
                  </a:lnTo>
                  <a:lnTo>
                    <a:pt x="17" y="5"/>
                  </a:lnTo>
                  <a:lnTo>
                    <a:pt x="22" y="4"/>
                  </a:lnTo>
                  <a:lnTo>
                    <a:pt x="26" y="4"/>
                  </a:lnTo>
                  <a:lnTo>
                    <a:pt x="31" y="3"/>
                  </a:lnTo>
                  <a:lnTo>
                    <a:pt x="35" y="3"/>
                  </a:lnTo>
                  <a:lnTo>
                    <a:pt x="40" y="3"/>
                  </a:lnTo>
                  <a:lnTo>
                    <a:pt x="44" y="2"/>
                  </a:lnTo>
                  <a:lnTo>
                    <a:pt x="48" y="2"/>
                  </a:lnTo>
                  <a:lnTo>
                    <a:pt x="53" y="2"/>
                  </a:lnTo>
                  <a:lnTo>
                    <a:pt x="57" y="0"/>
                  </a:lnTo>
                  <a:lnTo>
                    <a:pt x="62" y="0"/>
                  </a:lnTo>
                  <a:lnTo>
                    <a:pt x="67" y="0"/>
                  </a:lnTo>
                  <a:lnTo>
                    <a:pt x="70" y="0"/>
                  </a:lnTo>
                  <a:lnTo>
                    <a:pt x="76" y="0"/>
                  </a:lnTo>
                  <a:lnTo>
                    <a:pt x="79" y="0"/>
                  </a:lnTo>
                  <a:lnTo>
                    <a:pt x="83" y="0"/>
                  </a:lnTo>
                  <a:lnTo>
                    <a:pt x="88" y="0"/>
                  </a:lnTo>
                  <a:lnTo>
                    <a:pt x="92" y="0"/>
                  </a:lnTo>
                  <a:lnTo>
                    <a:pt x="97" y="0"/>
                  </a:lnTo>
                  <a:lnTo>
                    <a:pt x="101" y="0"/>
                  </a:lnTo>
                  <a:lnTo>
                    <a:pt x="106" y="0"/>
                  </a:lnTo>
                  <a:lnTo>
                    <a:pt x="110" y="0"/>
                  </a:lnTo>
                  <a:lnTo>
                    <a:pt x="113" y="0"/>
                  </a:lnTo>
                  <a:lnTo>
                    <a:pt x="119" y="0"/>
                  </a:lnTo>
                  <a:lnTo>
                    <a:pt x="122" y="0"/>
                  </a:lnTo>
                  <a:lnTo>
                    <a:pt x="127" y="0"/>
                  </a:lnTo>
                  <a:lnTo>
                    <a:pt x="131" y="2"/>
                  </a:lnTo>
                  <a:lnTo>
                    <a:pt x="135" y="2"/>
                  </a:lnTo>
                  <a:lnTo>
                    <a:pt x="140" y="3"/>
                  </a:lnTo>
                  <a:lnTo>
                    <a:pt x="144" y="3"/>
                  </a:lnTo>
                  <a:lnTo>
                    <a:pt x="148" y="3"/>
                  </a:lnTo>
                  <a:lnTo>
                    <a:pt x="151" y="3"/>
                  </a:lnTo>
                  <a:lnTo>
                    <a:pt x="157" y="4"/>
                  </a:lnTo>
                  <a:lnTo>
                    <a:pt x="160" y="4"/>
                  </a:lnTo>
                  <a:lnTo>
                    <a:pt x="164" y="5"/>
                  </a:lnTo>
                  <a:lnTo>
                    <a:pt x="169" y="5"/>
                  </a:lnTo>
                  <a:lnTo>
                    <a:pt x="173" y="5"/>
                  </a:lnTo>
                  <a:lnTo>
                    <a:pt x="177" y="7"/>
                  </a:lnTo>
                  <a:lnTo>
                    <a:pt x="181" y="7"/>
                  </a:lnTo>
                  <a:lnTo>
                    <a:pt x="184" y="8"/>
                  </a:lnTo>
                  <a:lnTo>
                    <a:pt x="189" y="8"/>
                  </a:lnTo>
                  <a:lnTo>
                    <a:pt x="193" y="9"/>
                  </a:lnTo>
                  <a:lnTo>
                    <a:pt x="197" y="11"/>
                  </a:lnTo>
                  <a:lnTo>
                    <a:pt x="201" y="11"/>
                  </a:lnTo>
                  <a:lnTo>
                    <a:pt x="205" y="12"/>
                  </a:lnTo>
                  <a:lnTo>
                    <a:pt x="208" y="13"/>
                  </a:lnTo>
                  <a:lnTo>
                    <a:pt x="212" y="13"/>
                  </a:lnTo>
                  <a:lnTo>
                    <a:pt x="216" y="14"/>
                  </a:lnTo>
                  <a:lnTo>
                    <a:pt x="220" y="16"/>
                  </a:lnTo>
                  <a:lnTo>
                    <a:pt x="224" y="17"/>
                  </a:lnTo>
                  <a:lnTo>
                    <a:pt x="227" y="18"/>
                  </a:lnTo>
                  <a:lnTo>
                    <a:pt x="231" y="18"/>
                  </a:lnTo>
                  <a:lnTo>
                    <a:pt x="236" y="19"/>
                  </a:lnTo>
                  <a:lnTo>
                    <a:pt x="239" y="21"/>
                  </a:lnTo>
                  <a:lnTo>
                    <a:pt x="243" y="22"/>
                  </a:lnTo>
                  <a:lnTo>
                    <a:pt x="246" y="23"/>
                  </a:lnTo>
                  <a:lnTo>
                    <a:pt x="250" y="24"/>
                  </a:lnTo>
                  <a:lnTo>
                    <a:pt x="254" y="26"/>
                  </a:lnTo>
                  <a:lnTo>
                    <a:pt x="258" y="27"/>
                  </a:lnTo>
                  <a:lnTo>
                    <a:pt x="262" y="28"/>
                  </a:lnTo>
                  <a:lnTo>
                    <a:pt x="26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4" name="Freeform 736">
              <a:extLst>
                <a:ext uri="{FF2B5EF4-FFF2-40B4-BE49-F238E27FC236}">
                  <a16:creationId xmlns:a16="http://schemas.microsoft.com/office/drawing/2014/main" id="{028E34D9-DC59-A8CF-B536-4174FD9D1526}"/>
                </a:ext>
              </a:extLst>
            </p:cNvPr>
            <p:cNvSpPr>
              <a:spLocks/>
            </p:cNvSpPr>
            <p:nvPr/>
          </p:nvSpPr>
          <p:spPr bwMode="auto">
            <a:xfrm>
              <a:off x="4601" y="3329"/>
              <a:ext cx="445" cy="714"/>
            </a:xfrm>
            <a:custGeom>
              <a:avLst/>
              <a:gdLst>
                <a:gd name="T0" fmla="*/ 123 w 413"/>
                <a:gd name="T1" fmla="*/ 2039 h 657"/>
                <a:gd name="T2" fmla="*/ 275 w 413"/>
                <a:gd name="T3" fmla="*/ 1980 h 657"/>
                <a:gd name="T4" fmla="*/ 411 w 413"/>
                <a:gd name="T5" fmla="*/ 1917 h 657"/>
                <a:gd name="T6" fmla="*/ 545 w 413"/>
                <a:gd name="T7" fmla="*/ 1837 h 657"/>
                <a:gd name="T8" fmla="*/ 671 w 413"/>
                <a:gd name="T9" fmla="*/ 1749 h 657"/>
                <a:gd name="T10" fmla="*/ 779 w 413"/>
                <a:gd name="T11" fmla="*/ 1653 h 657"/>
                <a:gd name="T12" fmla="*/ 874 w 413"/>
                <a:gd name="T13" fmla="*/ 1535 h 657"/>
                <a:gd name="T14" fmla="*/ 956 w 413"/>
                <a:gd name="T15" fmla="*/ 1418 h 657"/>
                <a:gd name="T16" fmla="*/ 1026 w 413"/>
                <a:gd name="T17" fmla="*/ 1295 h 657"/>
                <a:gd name="T18" fmla="*/ 1077 w 413"/>
                <a:gd name="T19" fmla="*/ 1160 h 657"/>
                <a:gd name="T20" fmla="*/ 1111 w 413"/>
                <a:gd name="T21" fmla="*/ 1030 h 657"/>
                <a:gd name="T22" fmla="*/ 1127 w 413"/>
                <a:gd name="T23" fmla="*/ 890 h 657"/>
                <a:gd name="T24" fmla="*/ 1127 w 413"/>
                <a:gd name="T25" fmla="*/ 750 h 657"/>
                <a:gd name="T26" fmla="*/ 1112 w 413"/>
                <a:gd name="T27" fmla="*/ 689 h 657"/>
                <a:gd name="T28" fmla="*/ 1102 w 413"/>
                <a:gd name="T29" fmla="*/ 626 h 657"/>
                <a:gd name="T30" fmla="*/ 1085 w 413"/>
                <a:gd name="T31" fmla="*/ 559 h 657"/>
                <a:gd name="T32" fmla="*/ 1063 w 413"/>
                <a:gd name="T33" fmla="*/ 508 h 657"/>
                <a:gd name="T34" fmla="*/ 1032 w 413"/>
                <a:gd name="T35" fmla="*/ 444 h 657"/>
                <a:gd name="T36" fmla="*/ 1010 w 413"/>
                <a:gd name="T37" fmla="*/ 384 h 657"/>
                <a:gd name="T38" fmla="*/ 974 w 413"/>
                <a:gd name="T39" fmla="*/ 338 h 657"/>
                <a:gd name="T40" fmla="*/ 941 w 413"/>
                <a:gd name="T41" fmla="*/ 290 h 657"/>
                <a:gd name="T42" fmla="*/ 894 w 413"/>
                <a:gd name="T43" fmla="*/ 242 h 657"/>
                <a:gd name="T44" fmla="*/ 852 w 413"/>
                <a:gd name="T45" fmla="*/ 191 h 657"/>
                <a:gd name="T46" fmla="*/ 812 w 413"/>
                <a:gd name="T47" fmla="*/ 150 h 657"/>
                <a:gd name="T48" fmla="*/ 762 w 413"/>
                <a:gd name="T49" fmla="*/ 108 h 657"/>
                <a:gd name="T50" fmla="*/ 711 w 413"/>
                <a:gd name="T51" fmla="*/ 74 h 657"/>
                <a:gd name="T52" fmla="*/ 693 w 413"/>
                <a:gd name="T53" fmla="*/ 22 h 657"/>
                <a:gd name="T54" fmla="*/ 723 w 413"/>
                <a:gd name="T55" fmla="*/ 26 h 657"/>
                <a:gd name="T56" fmla="*/ 781 w 413"/>
                <a:gd name="T57" fmla="*/ 64 h 657"/>
                <a:gd name="T58" fmla="*/ 830 w 413"/>
                <a:gd name="T59" fmla="*/ 108 h 657"/>
                <a:gd name="T60" fmla="*/ 887 w 413"/>
                <a:gd name="T61" fmla="*/ 158 h 657"/>
                <a:gd name="T62" fmla="*/ 941 w 413"/>
                <a:gd name="T63" fmla="*/ 210 h 657"/>
                <a:gd name="T64" fmla="*/ 981 w 413"/>
                <a:gd name="T65" fmla="*/ 263 h 657"/>
                <a:gd name="T66" fmla="*/ 1026 w 413"/>
                <a:gd name="T67" fmla="*/ 323 h 657"/>
                <a:gd name="T68" fmla="*/ 1062 w 413"/>
                <a:gd name="T69" fmla="*/ 381 h 657"/>
                <a:gd name="T70" fmla="*/ 1088 w 413"/>
                <a:gd name="T71" fmla="*/ 449 h 657"/>
                <a:gd name="T72" fmla="*/ 1115 w 413"/>
                <a:gd name="T73" fmla="*/ 514 h 657"/>
                <a:gd name="T74" fmla="*/ 1139 w 413"/>
                <a:gd name="T75" fmla="*/ 583 h 657"/>
                <a:gd name="T76" fmla="*/ 1160 w 413"/>
                <a:gd name="T77" fmla="*/ 659 h 657"/>
                <a:gd name="T78" fmla="*/ 1168 w 413"/>
                <a:gd name="T79" fmla="*/ 734 h 657"/>
                <a:gd name="T80" fmla="*/ 1172 w 413"/>
                <a:gd name="T81" fmla="*/ 855 h 657"/>
                <a:gd name="T82" fmla="*/ 1164 w 413"/>
                <a:gd name="T83" fmla="*/ 1000 h 657"/>
                <a:gd name="T84" fmla="*/ 1130 w 413"/>
                <a:gd name="T85" fmla="*/ 1145 h 657"/>
                <a:gd name="T86" fmla="*/ 1080 w 413"/>
                <a:gd name="T87" fmla="*/ 1283 h 657"/>
                <a:gd name="T88" fmla="*/ 1010 w 413"/>
                <a:gd name="T89" fmla="*/ 1410 h 657"/>
                <a:gd name="T90" fmla="*/ 928 w 413"/>
                <a:gd name="T91" fmla="*/ 1535 h 657"/>
                <a:gd name="T92" fmla="*/ 828 w 413"/>
                <a:gd name="T93" fmla="*/ 1657 h 657"/>
                <a:gd name="T94" fmla="*/ 723 w 413"/>
                <a:gd name="T95" fmla="*/ 1758 h 657"/>
                <a:gd name="T96" fmla="*/ 597 w 413"/>
                <a:gd name="T97" fmla="*/ 1852 h 657"/>
                <a:gd name="T98" fmla="*/ 453 w 413"/>
                <a:gd name="T99" fmla="*/ 1936 h 657"/>
                <a:gd name="T100" fmla="*/ 319 w 413"/>
                <a:gd name="T101" fmla="*/ 2006 h 657"/>
                <a:gd name="T102" fmla="*/ 158 w 413"/>
                <a:gd name="T103" fmla="*/ 2066 h 657"/>
                <a:gd name="T104" fmla="*/ 1 w 413"/>
                <a:gd name="T105" fmla="*/ 2104 h 6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3"/>
                <a:gd name="T160" fmla="*/ 0 h 657"/>
                <a:gd name="T161" fmla="*/ 413 w 413"/>
                <a:gd name="T162" fmla="*/ 657 h 6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3" h="657">
                  <a:moveTo>
                    <a:pt x="0" y="644"/>
                  </a:moveTo>
                  <a:lnTo>
                    <a:pt x="10" y="641"/>
                  </a:lnTo>
                  <a:lnTo>
                    <a:pt x="21" y="640"/>
                  </a:lnTo>
                  <a:lnTo>
                    <a:pt x="31" y="638"/>
                  </a:lnTo>
                  <a:lnTo>
                    <a:pt x="43" y="635"/>
                  </a:lnTo>
                  <a:lnTo>
                    <a:pt x="54" y="632"/>
                  </a:lnTo>
                  <a:lnTo>
                    <a:pt x="64" y="629"/>
                  </a:lnTo>
                  <a:lnTo>
                    <a:pt x="74" y="625"/>
                  </a:lnTo>
                  <a:lnTo>
                    <a:pt x="86" y="622"/>
                  </a:lnTo>
                  <a:lnTo>
                    <a:pt x="96" y="619"/>
                  </a:lnTo>
                  <a:lnTo>
                    <a:pt x="106" y="615"/>
                  </a:lnTo>
                  <a:lnTo>
                    <a:pt x="116" y="611"/>
                  </a:lnTo>
                  <a:lnTo>
                    <a:pt x="126" y="607"/>
                  </a:lnTo>
                  <a:lnTo>
                    <a:pt x="135" y="602"/>
                  </a:lnTo>
                  <a:lnTo>
                    <a:pt x="145" y="598"/>
                  </a:lnTo>
                  <a:lnTo>
                    <a:pt x="155" y="593"/>
                  </a:lnTo>
                  <a:lnTo>
                    <a:pt x="164" y="589"/>
                  </a:lnTo>
                  <a:lnTo>
                    <a:pt x="173" y="584"/>
                  </a:lnTo>
                  <a:lnTo>
                    <a:pt x="183" y="579"/>
                  </a:lnTo>
                  <a:lnTo>
                    <a:pt x="192" y="573"/>
                  </a:lnTo>
                  <a:lnTo>
                    <a:pt x="201" y="568"/>
                  </a:lnTo>
                  <a:lnTo>
                    <a:pt x="210" y="563"/>
                  </a:lnTo>
                  <a:lnTo>
                    <a:pt x="217" y="558"/>
                  </a:lnTo>
                  <a:lnTo>
                    <a:pt x="226" y="552"/>
                  </a:lnTo>
                  <a:lnTo>
                    <a:pt x="235" y="546"/>
                  </a:lnTo>
                  <a:lnTo>
                    <a:pt x="242" y="540"/>
                  </a:lnTo>
                  <a:lnTo>
                    <a:pt x="250" y="534"/>
                  </a:lnTo>
                  <a:lnTo>
                    <a:pt x="258" y="527"/>
                  </a:lnTo>
                  <a:lnTo>
                    <a:pt x="265" y="521"/>
                  </a:lnTo>
                  <a:lnTo>
                    <a:pt x="273" y="515"/>
                  </a:lnTo>
                  <a:lnTo>
                    <a:pt x="280" y="507"/>
                  </a:lnTo>
                  <a:lnTo>
                    <a:pt x="287" y="501"/>
                  </a:lnTo>
                  <a:lnTo>
                    <a:pt x="294" y="495"/>
                  </a:lnTo>
                  <a:lnTo>
                    <a:pt x="301" y="487"/>
                  </a:lnTo>
                  <a:lnTo>
                    <a:pt x="307" y="479"/>
                  </a:lnTo>
                  <a:lnTo>
                    <a:pt x="313" y="472"/>
                  </a:lnTo>
                  <a:lnTo>
                    <a:pt x="320" y="466"/>
                  </a:lnTo>
                  <a:lnTo>
                    <a:pt x="325" y="458"/>
                  </a:lnTo>
                  <a:lnTo>
                    <a:pt x="331" y="450"/>
                  </a:lnTo>
                  <a:lnTo>
                    <a:pt x="336" y="443"/>
                  </a:lnTo>
                  <a:lnTo>
                    <a:pt x="341" y="435"/>
                  </a:lnTo>
                  <a:lnTo>
                    <a:pt x="346" y="428"/>
                  </a:lnTo>
                  <a:lnTo>
                    <a:pt x="351" y="420"/>
                  </a:lnTo>
                  <a:lnTo>
                    <a:pt x="355" y="411"/>
                  </a:lnTo>
                  <a:lnTo>
                    <a:pt x="360" y="404"/>
                  </a:lnTo>
                  <a:lnTo>
                    <a:pt x="364" y="396"/>
                  </a:lnTo>
                  <a:lnTo>
                    <a:pt x="368" y="388"/>
                  </a:lnTo>
                  <a:lnTo>
                    <a:pt x="372" y="379"/>
                  </a:lnTo>
                  <a:lnTo>
                    <a:pt x="375" y="372"/>
                  </a:lnTo>
                  <a:lnTo>
                    <a:pt x="378" y="363"/>
                  </a:lnTo>
                  <a:lnTo>
                    <a:pt x="380" y="354"/>
                  </a:lnTo>
                  <a:lnTo>
                    <a:pt x="384" y="347"/>
                  </a:lnTo>
                  <a:lnTo>
                    <a:pt x="387" y="338"/>
                  </a:lnTo>
                  <a:lnTo>
                    <a:pt x="388" y="329"/>
                  </a:lnTo>
                  <a:lnTo>
                    <a:pt x="391" y="321"/>
                  </a:lnTo>
                  <a:lnTo>
                    <a:pt x="392" y="312"/>
                  </a:lnTo>
                  <a:lnTo>
                    <a:pt x="393" y="304"/>
                  </a:lnTo>
                  <a:lnTo>
                    <a:pt x="394" y="295"/>
                  </a:lnTo>
                  <a:lnTo>
                    <a:pt x="396" y="287"/>
                  </a:lnTo>
                  <a:lnTo>
                    <a:pt x="396" y="278"/>
                  </a:lnTo>
                  <a:lnTo>
                    <a:pt x="397" y="269"/>
                  </a:lnTo>
                  <a:lnTo>
                    <a:pt x="397" y="261"/>
                  </a:lnTo>
                  <a:lnTo>
                    <a:pt x="397" y="252"/>
                  </a:lnTo>
                  <a:lnTo>
                    <a:pt x="396" y="244"/>
                  </a:lnTo>
                  <a:lnTo>
                    <a:pt x="396" y="235"/>
                  </a:lnTo>
                  <a:lnTo>
                    <a:pt x="394" y="230"/>
                  </a:lnTo>
                  <a:lnTo>
                    <a:pt x="394" y="226"/>
                  </a:lnTo>
                  <a:lnTo>
                    <a:pt x="393" y="223"/>
                  </a:lnTo>
                  <a:lnTo>
                    <a:pt x="393" y="219"/>
                  </a:lnTo>
                  <a:lnTo>
                    <a:pt x="392" y="215"/>
                  </a:lnTo>
                  <a:lnTo>
                    <a:pt x="391" y="211"/>
                  </a:lnTo>
                  <a:lnTo>
                    <a:pt x="391" y="206"/>
                  </a:lnTo>
                  <a:lnTo>
                    <a:pt x="389" y="202"/>
                  </a:lnTo>
                  <a:lnTo>
                    <a:pt x="388" y="199"/>
                  </a:lnTo>
                  <a:lnTo>
                    <a:pt x="387" y="195"/>
                  </a:lnTo>
                  <a:lnTo>
                    <a:pt x="385" y="191"/>
                  </a:lnTo>
                  <a:lnTo>
                    <a:pt x="385" y="187"/>
                  </a:lnTo>
                  <a:lnTo>
                    <a:pt x="384" y="183"/>
                  </a:lnTo>
                  <a:lnTo>
                    <a:pt x="383" y="180"/>
                  </a:lnTo>
                  <a:lnTo>
                    <a:pt x="382" y="175"/>
                  </a:lnTo>
                  <a:lnTo>
                    <a:pt x="380" y="172"/>
                  </a:lnTo>
                  <a:lnTo>
                    <a:pt x="378" y="168"/>
                  </a:lnTo>
                  <a:lnTo>
                    <a:pt x="377" y="164"/>
                  </a:lnTo>
                  <a:lnTo>
                    <a:pt x="375" y="161"/>
                  </a:lnTo>
                  <a:lnTo>
                    <a:pt x="374" y="157"/>
                  </a:lnTo>
                  <a:lnTo>
                    <a:pt x="372" y="153"/>
                  </a:lnTo>
                  <a:lnTo>
                    <a:pt x="370" y="149"/>
                  </a:lnTo>
                  <a:lnTo>
                    <a:pt x="368" y="145"/>
                  </a:lnTo>
                  <a:lnTo>
                    <a:pt x="366" y="143"/>
                  </a:lnTo>
                  <a:lnTo>
                    <a:pt x="364" y="139"/>
                  </a:lnTo>
                  <a:lnTo>
                    <a:pt x="363" y="135"/>
                  </a:lnTo>
                  <a:lnTo>
                    <a:pt x="360" y="132"/>
                  </a:lnTo>
                  <a:lnTo>
                    <a:pt x="359" y="128"/>
                  </a:lnTo>
                  <a:lnTo>
                    <a:pt x="356" y="125"/>
                  </a:lnTo>
                  <a:lnTo>
                    <a:pt x="355" y="121"/>
                  </a:lnTo>
                  <a:lnTo>
                    <a:pt x="353" y="119"/>
                  </a:lnTo>
                  <a:lnTo>
                    <a:pt x="350" y="115"/>
                  </a:lnTo>
                  <a:lnTo>
                    <a:pt x="348" y="111"/>
                  </a:lnTo>
                  <a:lnTo>
                    <a:pt x="346" y="109"/>
                  </a:lnTo>
                  <a:lnTo>
                    <a:pt x="342" y="105"/>
                  </a:lnTo>
                  <a:lnTo>
                    <a:pt x="341" y="101"/>
                  </a:lnTo>
                  <a:lnTo>
                    <a:pt x="337" y="99"/>
                  </a:lnTo>
                  <a:lnTo>
                    <a:pt x="335" y="95"/>
                  </a:lnTo>
                  <a:lnTo>
                    <a:pt x="332" y="92"/>
                  </a:lnTo>
                  <a:lnTo>
                    <a:pt x="330" y="90"/>
                  </a:lnTo>
                  <a:lnTo>
                    <a:pt x="327" y="86"/>
                  </a:lnTo>
                  <a:lnTo>
                    <a:pt x="325" y="83"/>
                  </a:lnTo>
                  <a:lnTo>
                    <a:pt x="322" y="80"/>
                  </a:lnTo>
                  <a:lnTo>
                    <a:pt x="320" y="77"/>
                  </a:lnTo>
                  <a:lnTo>
                    <a:pt x="316" y="75"/>
                  </a:lnTo>
                  <a:lnTo>
                    <a:pt x="313" y="72"/>
                  </a:lnTo>
                  <a:lnTo>
                    <a:pt x="311" y="68"/>
                  </a:lnTo>
                  <a:lnTo>
                    <a:pt x="307" y="66"/>
                  </a:lnTo>
                  <a:lnTo>
                    <a:pt x="304" y="62"/>
                  </a:lnTo>
                  <a:lnTo>
                    <a:pt x="301" y="59"/>
                  </a:lnTo>
                  <a:lnTo>
                    <a:pt x="298" y="57"/>
                  </a:lnTo>
                  <a:lnTo>
                    <a:pt x="294" y="54"/>
                  </a:lnTo>
                  <a:lnTo>
                    <a:pt x="292" y="52"/>
                  </a:lnTo>
                  <a:lnTo>
                    <a:pt x="288" y="49"/>
                  </a:lnTo>
                  <a:lnTo>
                    <a:pt x="286" y="47"/>
                  </a:lnTo>
                  <a:lnTo>
                    <a:pt x="282" y="44"/>
                  </a:lnTo>
                  <a:lnTo>
                    <a:pt x="278" y="42"/>
                  </a:lnTo>
                  <a:lnTo>
                    <a:pt x="275" y="39"/>
                  </a:lnTo>
                  <a:lnTo>
                    <a:pt x="272" y="37"/>
                  </a:lnTo>
                  <a:lnTo>
                    <a:pt x="268" y="34"/>
                  </a:lnTo>
                  <a:lnTo>
                    <a:pt x="264" y="32"/>
                  </a:lnTo>
                  <a:lnTo>
                    <a:pt x="260" y="29"/>
                  </a:lnTo>
                  <a:lnTo>
                    <a:pt x="258" y="28"/>
                  </a:lnTo>
                  <a:lnTo>
                    <a:pt x="254" y="25"/>
                  </a:lnTo>
                  <a:lnTo>
                    <a:pt x="251" y="23"/>
                  </a:lnTo>
                  <a:lnTo>
                    <a:pt x="250" y="19"/>
                  </a:lnTo>
                  <a:lnTo>
                    <a:pt x="249" y="16"/>
                  </a:lnTo>
                  <a:lnTo>
                    <a:pt x="248" y="13"/>
                  </a:lnTo>
                  <a:lnTo>
                    <a:pt x="245" y="10"/>
                  </a:lnTo>
                  <a:lnTo>
                    <a:pt x="244" y="6"/>
                  </a:lnTo>
                  <a:lnTo>
                    <a:pt x="241" y="4"/>
                  </a:lnTo>
                  <a:lnTo>
                    <a:pt x="240" y="0"/>
                  </a:lnTo>
                  <a:lnTo>
                    <a:pt x="244" y="3"/>
                  </a:lnTo>
                  <a:lnTo>
                    <a:pt x="249" y="5"/>
                  </a:lnTo>
                  <a:lnTo>
                    <a:pt x="253" y="8"/>
                  </a:lnTo>
                  <a:lnTo>
                    <a:pt x="258" y="10"/>
                  </a:lnTo>
                  <a:lnTo>
                    <a:pt x="261" y="11"/>
                  </a:lnTo>
                  <a:lnTo>
                    <a:pt x="265" y="14"/>
                  </a:lnTo>
                  <a:lnTo>
                    <a:pt x="269" y="18"/>
                  </a:lnTo>
                  <a:lnTo>
                    <a:pt x="274" y="20"/>
                  </a:lnTo>
                  <a:lnTo>
                    <a:pt x="278" y="23"/>
                  </a:lnTo>
                  <a:lnTo>
                    <a:pt x="282" y="25"/>
                  </a:lnTo>
                  <a:lnTo>
                    <a:pt x="286" y="28"/>
                  </a:lnTo>
                  <a:lnTo>
                    <a:pt x="291" y="32"/>
                  </a:lnTo>
                  <a:lnTo>
                    <a:pt x="293" y="34"/>
                  </a:lnTo>
                  <a:lnTo>
                    <a:pt x="298" y="37"/>
                  </a:lnTo>
                  <a:lnTo>
                    <a:pt x="301" y="39"/>
                  </a:lnTo>
                  <a:lnTo>
                    <a:pt x="306" y="43"/>
                  </a:lnTo>
                  <a:lnTo>
                    <a:pt x="308" y="46"/>
                  </a:lnTo>
                  <a:lnTo>
                    <a:pt x="312" y="49"/>
                  </a:lnTo>
                  <a:lnTo>
                    <a:pt x="316" y="52"/>
                  </a:lnTo>
                  <a:lnTo>
                    <a:pt x="320" y="56"/>
                  </a:lnTo>
                  <a:lnTo>
                    <a:pt x="322" y="58"/>
                  </a:lnTo>
                  <a:lnTo>
                    <a:pt x="326" y="62"/>
                  </a:lnTo>
                  <a:lnTo>
                    <a:pt x="330" y="66"/>
                  </a:lnTo>
                  <a:lnTo>
                    <a:pt x="334" y="68"/>
                  </a:lnTo>
                  <a:lnTo>
                    <a:pt x="336" y="72"/>
                  </a:lnTo>
                  <a:lnTo>
                    <a:pt x="339" y="76"/>
                  </a:lnTo>
                  <a:lnTo>
                    <a:pt x="342" y="80"/>
                  </a:lnTo>
                  <a:lnTo>
                    <a:pt x="345" y="82"/>
                  </a:lnTo>
                  <a:lnTo>
                    <a:pt x="348" y="86"/>
                  </a:lnTo>
                  <a:lnTo>
                    <a:pt x="351" y="90"/>
                  </a:lnTo>
                  <a:lnTo>
                    <a:pt x="354" y="94"/>
                  </a:lnTo>
                  <a:lnTo>
                    <a:pt x="358" y="97"/>
                  </a:lnTo>
                  <a:lnTo>
                    <a:pt x="360" y="101"/>
                  </a:lnTo>
                  <a:lnTo>
                    <a:pt x="363" y="105"/>
                  </a:lnTo>
                  <a:lnTo>
                    <a:pt x="365" y="109"/>
                  </a:lnTo>
                  <a:lnTo>
                    <a:pt x="368" y="113"/>
                  </a:lnTo>
                  <a:lnTo>
                    <a:pt x="370" y="116"/>
                  </a:lnTo>
                  <a:lnTo>
                    <a:pt x="373" y="120"/>
                  </a:lnTo>
                  <a:lnTo>
                    <a:pt x="374" y="124"/>
                  </a:lnTo>
                  <a:lnTo>
                    <a:pt x="377" y="128"/>
                  </a:lnTo>
                  <a:lnTo>
                    <a:pt x="379" y="132"/>
                  </a:lnTo>
                  <a:lnTo>
                    <a:pt x="382" y="137"/>
                  </a:lnTo>
                  <a:lnTo>
                    <a:pt x="383" y="140"/>
                  </a:lnTo>
                  <a:lnTo>
                    <a:pt x="385" y="144"/>
                  </a:lnTo>
                  <a:lnTo>
                    <a:pt x="388" y="148"/>
                  </a:lnTo>
                  <a:lnTo>
                    <a:pt x="389" y="152"/>
                  </a:lnTo>
                  <a:lnTo>
                    <a:pt x="392" y="157"/>
                  </a:lnTo>
                  <a:lnTo>
                    <a:pt x="393" y="161"/>
                  </a:lnTo>
                  <a:lnTo>
                    <a:pt x="394" y="164"/>
                  </a:lnTo>
                  <a:lnTo>
                    <a:pt x="397" y="170"/>
                  </a:lnTo>
                  <a:lnTo>
                    <a:pt x="398" y="173"/>
                  </a:lnTo>
                  <a:lnTo>
                    <a:pt x="399" y="178"/>
                  </a:lnTo>
                  <a:lnTo>
                    <a:pt x="401" y="182"/>
                  </a:lnTo>
                  <a:lnTo>
                    <a:pt x="402" y="186"/>
                  </a:lnTo>
                  <a:lnTo>
                    <a:pt x="403" y="191"/>
                  </a:lnTo>
                  <a:lnTo>
                    <a:pt x="404" y="196"/>
                  </a:lnTo>
                  <a:lnTo>
                    <a:pt x="406" y="200"/>
                  </a:lnTo>
                  <a:lnTo>
                    <a:pt x="407" y="205"/>
                  </a:lnTo>
                  <a:lnTo>
                    <a:pt x="407" y="210"/>
                  </a:lnTo>
                  <a:lnTo>
                    <a:pt x="408" y="214"/>
                  </a:lnTo>
                  <a:lnTo>
                    <a:pt x="410" y="219"/>
                  </a:lnTo>
                  <a:lnTo>
                    <a:pt x="411" y="224"/>
                  </a:lnTo>
                  <a:lnTo>
                    <a:pt x="411" y="228"/>
                  </a:lnTo>
                  <a:lnTo>
                    <a:pt x="412" y="233"/>
                  </a:lnTo>
                  <a:lnTo>
                    <a:pt x="412" y="242"/>
                  </a:lnTo>
                  <a:lnTo>
                    <a:pt x="413" y="250"/>
                  </a:lnTo>
                  <a:lnTo>
                    <a:pt x="413" y="259"/>
                  </a:lnTo>
                  <a:lnTo>
                    <a:pt x="413" y="268"/>
                  </a:lnTo>
                  <a:lnTo>
                    <a:pt x="412" y="277"/>
                  </a:lnTo>
                  <a:lnTo>
                    <a:pt x="412" y="286"/>
                  </a:lnTo>
                  <a:lnTo>
                    <a:pt x="411" y="295"/>
                  </a:lnTo>
                  <a:lnTo>
                    <a:pt x="410" y="305"/>
                  </a:lnTo>
                  <a:lnTo>
                    <a:pt x="408" y="312"/>
                  </a:lnTo>
                  <a:lnTo>
                    <a:pt x="406" y="321"/>
                  </a:lnTo>
                  <a:lnTo>
                    <a:pt x="404" y="330"/>
                  </a:lnTo>
                  <a:lnTo>
                    <a:pt x="402" y="339"/>
                  </a:lnTo>
                  <a:lnTo>
                    <a:pt x="399" y="348"/>
                  </a:lnTo>
                  <a:lnTo>
                    <a:pt x="397" y="357"/>
                  </a:lnTo>
                  <a:lnTo>
                    <a:pt x="393" y="366"/>
                  </a:lnTo>
                  <a:lnTo>
                    <a:pt x="391" y="374"/>
                  </a:lnTo>
                  <a:lnTo>
                    <a:pt x="387" y="382"/>
                  </a:lnTo>
                  <a:lnTo>
                    <a:pt x="383" y="391"/>
                  </a:lnTo>
                  <a:lnTo>
                    <a:pt x="379" y="400"/>
                  </a:lnTo>
                  <a:lnTo>
                    <a:pt x="375" y="407"/>
                  </a:lnTo>
                  <a:lnTo>
                    <a:pt x="370" y="416"/>
                  </a:lnTo>
                  <a:lnTo>
                    <a:pt x="365" y="424"/>
                  </a:lnTo>
                  <a:lnTo>
                    <a:pt x="360" y="433"/>
                  </a:lnTo>
                  <a:lnTo>
                    <a:pt x="355" y="440"/>
                  </a:lnTo>
                  <a:lnTo>
                    <a:pt x="350" y="448"/>
                  </a:lnTo>
                  <a:lnTo>
                    <a:pt x="344" y="455"/>
                  </a:lnTo>
                  <a:lnTo>
                    <a:pt x="339" y="463"/>
                  </a:lnTo>
                  <a:lnTo>
                    <a:pt x="332" y="472"/>
                  </a:lnTo>
                  <a:lnTo>
                    <a:pt x="326" y="479"/>
                  </a:lnTo>
                  <a:lnTo>
                    <a:pt x="320" y="487"/>
                  </a:lnTo>
                  <a:lnTo>
                    <a:pt x="313" y="493"/>
                  </a:lnTo>
                  <a:lnTo>
                    <a:pt x="307" y="502"/>
                  </a:lnTo>
                  <a:lnTo>
                    <a:pt x="299" y="509"/>
                  </a:lnTo>
                  <a:lnTo>
                    <a:pt x="292" y="516"/>
                  </a:lnTo>
                  <a:lnTo>
                    <a:pt x="284" y="522"/>
                  </a:lnTo>
                  <a:lnTo>
                    <a:pt x="277" y="529"/>
                  </a:lnTo>
                  <a:lnTo>
                    <a:pt x="269" y="535"/>
                  </a:lnTo>
                  <a:lnTo>
                    <a:pt x="260" y="541"/>
                  </a:lnTo>
                  <a:lnTo>
                    <a:pt x="253" y="549"/>
                  </a:lnTo>
                  <a:lnTo>
                    <a:pt x="244" y="555"/>
                  </a:lnTo>
                  <a:lnTo>
                    <a:pt x="235" y="560"/>
                  </a:lnTo>
                  <a:lnTo>
                    <a:pt x="227" y="567"/>
                  </a:lnTo>
                  <a:lnTo>
                    <a:pt x="217" y="573"/>
                  </a:lnTo>
                  <a:lnTo>
                    <a:pt x="210" y="578"/>
                  </a:lnTo>
                  <a:lnTo>
                    <a:pt x="199" y="584"/>
                  </a:lnTo>
                  <a:lnTo>
                    <a:pt x="191" y="589"/>
                  </a:lnTo>
                  <a:lnTo>
                    <a:pt x="180" y="595"/>
                  </a:lnTo>
                  <a:lnTo>
                    <a:pt x="172" y="600"/>
                  </a:lnTo>
                  <a:lnTo>
                    <a:pt x="161" y="605"/>
                  </a:lnTo>
                  <a:lnTo>
                    <a:pt x="151" y="610"/>
                  </a:lnTo>
                  <a:lnTo>
                    <a:pt x="141" y="614"/>
                  </a:lnTo>
                  <a:lnTo>
                    <a:pt x="131" y="619"/>
                  </a:lnTo>
                  <a:lnTo>
                    <a:pt x="121" y="622"/>
                  </a:lnTo>
                  <a:lnTo>
                    <a:pt x="111" y="626"/>
                  </a:lnTo>
                  <a:lnTo>
                    <a:pt x="101" y="630"/>
                  </a:lnTo>
                  <a:lnTo>
                    <a:pt x="89" y="635"/>
                  </a:lnTo>
                  <a:lnTo>
                    <a:pt x="79" y="638"/>
                  </a:lnTo>
                  <a:lnTo>
                    <a:pt x="68" y="641"/>
                  </a:lnTo>
                  <a:lnTo>
                    <a:pt x="56" y="644"/>
                  </a:lnTo>
                  <a:lnTo>
                    <a:pt x="45" y="648"/>
                  </a:lnTo>
                  <a:lnTo>
                    <a:pt x="35" y="650"/>
                  </a:lnTo>
                  <a:lnTo>
                    <a:pt x="24" y="653"/>
                  </a:lnTo>
                  <a:lnTo>
                    <a:pt x="12" y="655"/>
                  </a:lnTo>
                  <a:lnTo>
                    <a:pt x="1" y="657"/>
                  </a:lnTo>
                  <a:lnTo>
                    <a:pt x="0" y="6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5" name="Freeform 737">
              <a:extLst>
                <a:ext uri="{FF2B5EF4-FFF2-40B4-BE49-F238E27FC236}">
                  <a16:creationId xmlns:a16="http://schemas.microsoft.com/office/drawing/2014/main" id="{B42539A3-E85C-3285-AE8E-5E626091E9A6}"/>
                </a:ext>
              </a:extLst>
            </p:cNvPr>
            <p:cNvSpPr>
              <a:spLocks/>
            </p:cNvSpPr>
            <p:nvPr/>
          </p:nvSpPr>
          <p:spPr bwMode="auto">
            <a:xfrm>
              <a:off x="4013" y="3791"/>
              <a:ext cx="92" cy="69"/>
            </a:xfrm>
            <a:custGeom>
              <a:avLst/>
              <a:gdLst>
                <a:gd name="T0" fmla="*/ 220 w 86"/>
                <a:gd name="T1" fmla="*/ 59 h 63"/>
                <a:gd name="T2" fmla="*/ 26 w 86"/>
                <a:gd name="T3" fmla="*/ 226 h 63"/>
                <a:gd name="T4" fmla="*/ 0 w 86"/>
                <a:gd name="T5" fmla="*/ 161 h 63"/>
                <a:gd name="T6" fmla="*/ 208 w 86"/>
                <a:gd name="T7" fmla="*/ 0 h 63"/>
                <a:gd name="T8" fmla="*/ 220 w 86"/>
                <a:gd name="T9" fmla="*/ 59 h 63"/>
                <a:gd name="T10" fmla="*/ 220 w 86"/>
                <a:gd name="T11" fmla="*/ 59 h 63"/>
                <a:gd name="T12" fmla="*/ 0 60000 65536"/>
                <a:gd name="T13" fmla="*/ 0 60000 65536"/>
                <a:gd name="T14" fmla="*/ 0 60000 65536"/>
                <a:gd name="T15" fmla="*/ 0 60000 65536"/>
                <a:gd name="T16" fmla="*/ 0 60000 65536"/>
                <a:gd name="T17" fmla="*/ 0 60000 65536"/>
                <a:gd name="T18" fmla="*/ 0 w 86"/>
                <a:gd name="T19" fmla="*/ 0 h 63"/>
                <a:gd name="T20" fmla="*/ 86 w 86"/>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86" h="63">
                  <a:moveTo>
                    <a:pt x="86" y="16"/>
                  </a:moveTo>
                  <a:lnTo>
                    <a:pt x="10" y="63"/>
                  </a:lnTo>
                  <a:lnTo>
                    <a:pt x="0" y="44"/>
                  </a:lnTo>
                  <a:lnTo>
                    <a:pt x="81" y="0"/>
                  </a:lnTo>
                  <a:lnTo>
                    <a:pt x="8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6" name="Freeform 738">
              <a:extLst>
                <a:ext uri="{FF2B5EF4-FFF2-40B4-BE49-F238E27FC236}">
                  <a16:creationId xmlns:a16="http://schemas.microsoft.com/office/drawing/2014/main" id="{67CE95A4-FB3C-0025-123F-B0BEB993FE73}"/>
                </a:ext>
              </a:extLst>
            </p:cNvPr>
            <p:cNvSpPr>
              <a:spLocks/>
            </p:cNvSpPr>
            <p:nvPr/>
          </p:nvSpPr>
          <p:spPr bwMode="auto">
            <a:xfrm>
              <a:off x="4071" y="3873"/>
              <a:ext cx="71" cy="62"/>
            </a:xfrm>
            <a:custGeom>
              <a:avLst/>
              <a:gdLst>
                <a:gd name="T0" fmla="*/ 183 w 66"/>
                <a:gd name="T1" fmla="*/ 28 h 57"/>
                <a:gd name="T2" fmla="*/ 32 w 66"/>
                <a:gd name="T3" fmla="*/ 186 h 57"/>
                <a:gd name="T4" fmla="*/ 0 w 66"/>
                <a:gd name="T5" fmla="*/ 125 h 57"/>
                <a:gd name="T6" fmla="*/ 147 w 66"/>
                <a:gd name="T7" fmla="*/ 0 h 57"/>
                <a:gd name="T8" fmla="*/ 183 w 66"/>
                <a:gd name="T9" fmla="*/ 28 h 57"/>
                <a:gd name="T10" fmla="*/ 183 w 66"/>
                <a:gd name="T11" fmla="*/ 28 h 57"/>
                <a:gd name="T12" fmla="*/ 0 60000 65536"/>
                <a:gd name="T13" fmla="*/ 0 60000 65536"/>
                <a:gd name="T14" fmla="*/ 0 60000 65536"/>
                <a:gd name="T15" fmla="*/ 0 60000 65536"/>
                <a:gd name="T16" fmla="*/ 0 60000 65536"/>
                <a:gd name="T17" fmla="*/ 0 60000 65536"/>
                <a:gd name="T18" fmla="*/ 0 w 66"/>
                <a:gd name="T19" fmla="*/ 0 h 57"/>
                <a:gd name="T20" fmla="*/ 66 w 66"/>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6" h="57">
                  <a:moveTo>
                    <a:pt x="66" y="9"/>
                  </a:moveTo>
                  <a:lnTo>
                    <a:pt x="12" y="57"/>
                  </a:lnTo>
                  <a:lnTo>
                    <a:pt x="0" y="38"/>
                  </a:lnTo>
                  <a:lnTo>
                    <a:pt x="53" y="0"/>
                  </a:lnTo>
                  <a:lnTo>
                    <a:pt x="6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7" name="Freeform 739">
              <a:extLst>
                <a:ext uri="{FF2B5EF4-FFF2-40B4-BE49-F238E27FC236}">
                  <a16:creationId xmlns:a16="http://schemas.microsoft.com/office/drawing/2014/main" id="{347DD9E3-DD09-0741-78A0-DA8AB39E7316}"/>
                </a:ext>
              </a:extLst>
            </p:cNvPr>
            <p:cNvSpPr>
              <a:spLocks/>
            </p:cNvSpPr>
            <p:nvPr/>
          </p:nvSpPr>
          <p:spPr bwMode="auto">
            <a:xfrm>
              <a:off x="4023" y="3729"/>
              <a:ext cx="67" cy="21"/>
            </a:xfrm>
            <a:custGeom>
              <a:avLst/>
              <a:gdLst>
                <a:gd name="T0" fmla="*/ 184 w 62"/>
                <a:gd name="T1" fmla="*/ 69 h 19"/>
                <a:gd name="T2" fmla="*/ 0 w 62"/>
                <a:gd name="T3" fmla="*/ 76 h 19"/>
                <a:gd name="T4" fmla="*/ 0 w 62"/>
                <a:gd name="T5" fmla="*/ 0 h 19"/>
                <a:gd name="T6" fmla="*/ 158 w 62"/>
                <a:gd name="T7" fmla="*/ 0 h 19"/>
                <a:gd name="T8" fmla="*/ 184 w 62"/>
                <a:gd name="T9" fmla="*/ 69 h 19"/>
                <a:gd name="T10" fmla="*/ 184 w 62"/>
                <a:gd name="T11" fmla="*/ 69 h 19"/>
                <a:gd name="T12" fmla="*/ 0 60000 65536"/>
                <a:gd name="T13" fmla="*/ 0 60000 65536"/>
                <a:gd name="T14" fmla="*/ 0 60000 65536"/>
                <a:gd name="T15" fmla="*/ 0 60000 65536"/>
                <a:gd name="T16" fmla="*/ 0 60000 65536"/>
                <a:gd name="T17" fmla="*/ 0 60000 65536"/>
                <a:gd name="T18" fmla="*/ 0 w 62"/>
                <a:gd name="T19" fmla="*/ 0 h 19"/>
                <a:gd name="T20" fmla="*/ 62 w 62"/>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62" h="19">
                  <a:moveTo>
                    <a:pt x="62" y="17"/>
                  </a:moveTo>
                  <a:lnTo>
                    <a:pt x="0" y="19"/>
                  </a:lnTo>
                  <a:lnTo>
                    <a:pt x="0" y="0"/>
                  </a:lnTo>
                  <a:lnTo>
                    <a:pt x="54" y="0"/>
                  </a:lnTo>
                  <a:lnTo>
                    <a:pt x="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8" name="Freeform 740">
              <a:extLst>
                <a:ext uri="{FF2B5EF4-FFF2-40B4-BE49-F238E27FC236}">
                  <a16:creationId xmlns:a16="http://schemas.microsoft.com/office/drawing/2014/main" id="{E5618B46-A19D-77F9-A1D3-076ABA5FA788}"/>
                </a:ext>
              </a:extLst>
            </p:cNvPr>
            <p:cNvSpPr>
              <a:spLocks/>
            </p:cNvSpPr>
            <p:nvPr/>
          </p:nvSpPr>
          <p:spPr bwMode="auto">
            <a:xfrm>
              <a:off x="4124" y="3926"/>
              <a:ext cx="69" cy="56"/>
            </a:xfrm>
            <a:custGeom>
              <a:avLst/>
              <a:gdLst>
                <a:gd name="T0" fmla="*/ 130 w 64"/>
                <a:gd name="T1" fmla="*/ 26 h 52"/>
                <a:gd name="T2" fmla="*/ 0 w 64"/>
                <a:gd name="T3" fmla="*/ 112 h 52"/>
                <a:gd name="T4" fmla="*/ 32 w 64"/>
                <a:gd name="T5" fmla="*/ 146 h 52"/>
                <a:gd name="T6" fmla="*/ 182 w 64"/>
                <a:gd name="T7" fmla="*/ 40 h 52"/>
                <a:gd name="T8" fmla="*/ 140 w 64"/>
                <a:gd name="T9" fmla="*/ 0 h 52"/>
                <a:gd name="T10" fmla="*/ 130 w 64"/>
                <a:gd name="T11" fmla="*/ 26 h 52"/>
                <a:gd name="T12" fmla="*/ 130 w 64"/>
                <a:gd name="T13" fmla="*/ 26 h 52"/>
                <a:gd name="T14" fmla="*/ 0 60000 65536"/>
                <a:gd name="T15" fmla="*/ 0 60000 65536"/>
                <a:gd name="T16" fmla="*/ 0 60000 65536"/>
                <a:gd name="T17" fmla="*/ 0 60000 65536"/>
                <a:gd name="T18" fmla="*/ 0 60000 65536"/>
                <a:gd name="T19" fmla="*/ 0 60000 65536"/>
                <a:gd name="T20" fmla="*/ 0 60000 65536"/>
                <a:gd name="T21" fmla="*/ 0 w 64"/>
                <a:gd name="T22" fmla="*/ 0 h 52"/>
                <a:gd name="T23" fmla="*/ 64 w 6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2">
                  <a:moveTo>
                    <a:pt x="45" y="9"/>
                  </a:moveTo>
                  <a:lnTo>
                    <a:pt x="0" y="40"/>
                  </a:lnTo>
                  <a:lnTo>
                    <a:pt x="12" y="52"/>
                  </a:lnTo>
                  <a:lnTo>
                    <a:pt x="64" y="15"/>
                  </a:lnTo>
                  <a:lnTo>
                    <a:pt x="49" y="0"/>
                  </a:lnTo>
                  <a:lnTo>
                    <a:pt x="4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09" name="Freeform 741">
              <a:extLst>
                <a:ext uri="{FF2B5EF4-FFF2-40B4-BE49-F238E27FC236}">
                  <a16:creationId xmlns:a16="http://schemas.microsoft.com/office/drawing/2014/main" id="{0827AAA4-B56A-3AED-F5C0-6F08F5577087}"/>
                </a:ext>
              </a:extLst>
            </p:cNvPr>
            <p:cNvSpPr>
              <a:spLocks/>
            </p:cNvSpPr>
            <p:nvPr/>
          </p:nvSpPr>
          <p:spPr bwMode="auto">
            <a:xfrm>
              <a:off x="4245" y="3999"/>
              <a:ext cx="52" cy="66"/>
            </a:xfrm>
            <a:custGeom>
              <a:avLst/>
              <a:gdLst>
                <a:gd name="T0" fmla="*/ 113 w 48"/>
                <a:gd name="T1" fmla="*/ 0 h 61"/>
                <a:gd name="T2" fmla="*/ 0 w 48"/>
                <a:gd name="T3" fmla="*/ 155 h 61"/>
                <a:gd name="T4" fmla="*/ 42 w 48"/>
                <a:gd name="T5" fmla="*/ 183 h 61"/>
                <a:gd name="T6" fmla="*/ 150 w 48"/>
                <a:gd name="T7" fmla="*/ 3 h 61"/>
                <a:gd name="T8" fmla="*/ 113 w 48"/>
                <a:gd name="T9" fmla="*/ 0 h 61"/>
                <a:gd name="T10" fmla="*/ 113 w 48"/>
                <a:gd name="T11" fmla="*/ 0 h 61"/>
                <a:gd name="T12" fmla="*/ 0 60000 65536"/>
                <a:gd name="T13" fmla="*/ 0 60000 65536"/>
                <a:gd name="T14" fmla="*/ 0 60000 65536"/>
                <a:gd name="T15" fmla="*/ 0 60000 65536"/>
                <a:gd name="T16" fmla="*/ 0 60000 65536"/>
                <a:gd name="T17" fmla="*/ 0 60000 65536"/>
                <a:gd name="T18" fmla="*/ 0 w 48"/>
                <a:gd name="T19" fmla="*/ 0 h 61"/>
                <a:gd name="T20" fmla="*/ 48 w 4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48" h="61">
                  <a:moveTo>
                    <a:pt x="37" y="0"/>
                  </a:moveTo>
                  <a:lnTo>
                    <a:pt x="0" y="51"/>
                  </a:lnTo>
                  <a:lnTo>
                    <a:pt x="14" y="61"/>
                  </a:lnTo>
                  <a:lnTo>
                    <a:pt x="48" y="3"/>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0" name="Freeform 742">
              <a:extLst>
                <a:ext uri="{FF2B5EF4-FFF2-40B4-BE49-F238E27FC236}">
                  <a16:creationId xmlns:a16="http://schemas.microsoft.com/office/drawing/2014/main" id="{B5398C47-B0B8-0DF3-885A-AD3E3623E5EB}"/>
                </a:ext>
              </a:extLst>
            </p:cNvPr>
            <p:cNvSpPr>
              <a:spLocks/>
            </p:cNvSpPr>
            <p:nvPr/>
          </p:nvSpPr>
          <p:spPr bwMode="auto">
            <a:xfrm>
              <a:off x="4348" y="4026"/>
              <a:ext cx="24" cy="62"/>
            </a:xfrm>
            <a:custGeom>
              <a:avLst/>
              <a:gdLst>
                <a:gd name="T0" fmla="*/ 29 w 22"/>
                <a:gd name="T1" fmla="*/ 0 h 57"/>
                <a:gd name="T2" fmla="*/ 0 w 22"/>
                <a:gd name="T3" fmla="*/ 175 h 57"/>
                <a:gd name="T4" fmla="*/ 58 w 22"/>
                <a:gd name="T5" fmla="*/ 186 h 57"/>
                <a:gd name="T6" fmla="*/ 74 w 22"/>
                <a:gd name="T7" fmla="*/ 0 h 57"/>
                <a:gd name="T8" fmla="*/ 29 w 22"/>
                <a:gd name="T9" fmla="*/ 0 h 57"/>
                <a:gd name="T10" fmla="*/ 29 w 22"/>
                <a:gd name="T11" fmla="*/ 0 h 57"/>
                <a:gd name="T12" fmla="*/ 0 60000 65536"/>
                <a:gd name="T13" fmla="*/ 0 60000 65536"/>
                <a:gd name="T14" fmla="*/ 0 60000 65536"/>
                <a:gd name="T15" fmla="*/ 0 60000 65536"/>
                <a:gd name="T16" fmla="*/ 0 60000 65536"/>
                <a:gd name="T17" fmla="*/ 0 60000 65536"/>
                <a:gd name="T18" fmla="*/ 0 w 22"/>
                <a:gd name="T19" fmla="*/ 0 h 57"/>
                <a:gd name="T20" fmla="*/ 22 w 22"/>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22" h="57">
                  <a:moveTo>
                    <a:pt x="9" y="0"/>
                  </a:moveTo>
                  <a:lnTo>
                    <a:pt x="0" y="53"/>
                  </a:lnTo>
                  <a:lnTo>
                    <a:pt x="17" y="57"/>
                  </a:lnTo>
                  <a:lnTo>
                    <a:pt x="22"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1" name="Freeform 743">
              <a:extLst>
                <a:ext uri="{FF2B5EF4-FFF2-40B4-BE49-F238E27FC236}">
                  <a16:creationId xmlns:a16="http://schemas.microsoft.com/office/drawing/2014/main" id="{A11DDA57-9EA4-A700-6AF9-6A338E9791D0}"/>
                </a:ext>
              </a:extLst>
            </p:cNvPr>
            <p:cNvSpPr>
              <a:spLocks/>
            </p:cNvSpPr>
            <p:nvPr/>
          </p:nvSpPr>
          <p:spPr bwMode="auto">
            <a:xfrm>
              <a:off x="4433" y="4043"/>
              <a:ext cx="20" cy="43"/>
            </a:xfrm>
            <a:custGeom>
              <a:avLst/>
              <a:gdLst>
                <a:gd name="T0" fmla="*/ 2 w 18"/>
                <a:gd name="T1" fmla="*/ 0 h 39"/>
                <a:gd name="T2" fmla="*/ 0 w 18"/>
                <a:gd name="T3" fmla="*/ 153 h 39"/>
                <a:gd name="T4" fmla="*/ 70 w 18"/>
                <a:gd name="T5" fmla="*/ 153 h 39"/>
                <a:gd name="T6" fmla="*/ 78 w 18"/>
                <a:gd name="T7" fmla="*/ 1 h 39"/>
                <a:gd name="T8" fmla="*/ 2 w 18"/>
                <a:gd name="T9" fmla="*/ 0 h 39"/>
                <a:gd name="T10" fmla="*/ 2 w 18"/>
                <a:gd name="T11" fmla="*/ 0 h 39"/>
                <a:gd name="T12" fmla="*/ 0 60000 65536"/>
                <a:gd name="T13" fmla="*/ 0 60000 65536"/>
                <a:gd name="T14" fmla="*/ 0 60000 65536"/>
                <a:gd name="T15" fmla="*/ 0 60000 65536"/>
                <a:gd name="T16" fmla="*/ 0 60000 65536"/>
                <a:gd name="T17" fmla="*/ 0 60000 65536"/>
                <a:gd name="T18" fmla="*/ 0 w 18"/>
                <a:gd name="T19" fmla="*/ 0 h 39"/>
                <a:gd name="T20" fmla="*/ 18 w 1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8" h="39">
                  <a:moveTo>
                    <a:pt x="2" y="0"/>
                  </a:moveTo>
                  <a:lnTo>
                    <a:pt x="0" y="39"/>
                  </a:lnTo>
                  <a:lnTo>
                    <a:pt x="16" y="39"/>
                  </a:lnTo>
                  <a:lnTo>
                    <a:pt x="18"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2" name="Freeform 744">
              <a:extLst>
                <a:ext uri="{FF2B5EF4-FFF2-40B4-BE49-F238E27FC236}">
                  <a16:creationId xmlns:a16="http://schemas.microsoft.com/office/drawing/2014/main" id="{AD7DA200-E19B-3FF8-B893-E1DBF7A1DA9B}"/>
                </a:ext>
              </a:extLst>
            </p:cNvPr>
            <p:cNvSpPr>
              <a:spLocks/>
            </p:cNvSpPr>
            <p:nvPr/>
          </p:nvSpPr>
          <p:spPr bwMode="auto">
            <a:xfrm>
              <a:off x="4552" y="2862"/>
              <a:ext cx="47" cy="55"/>
            </a:xfrm>
            <a:custGeom>
              <a:avLst/>
              <a:gdLst>
                <a:gd name="T0" fmla="*/ 96 w 44"/>
                <a:gd name="T1" fmla="*/ 0 h 50"/>
                <a:gd name="T2" fmla="*/ 101 w 44"/>
                <a:gd name="T3" fmla="*/ 1 h 50"/>
                <a:gd name="T4" fmla="*/ 106 w 44"/>
                <a:gd name="T5" fmla="*/ 3 h 50"/>
                <a:gd name="T6" fmla="*/ 108 w 44"/>
                <a:gd name="T7" fmla="*/ 23 h 50"/>
                <a:gd name="T8" fmla="*/ 110 w 44"/>
                <a:gd name="T9" fmla="*/ 28 h 50"/>
                <a:gd name="T10" fmla="*/ 108 w 44"/>
                <a:gd name="T11" fmla="*/ 34 h 50"/>
                <a:gd name="T12" fmla="*/ 108 w 44"/>
                <a:gd name="T13" fmla="*/ 45 h 50"/>
                <a:gd name="T14" fmla="*/ 106 w 44"/>
                <a:gd name="T15" fmla="*/ 47 h 50"/>
                <a:gd name="T16" fmla="*/ 101 w 44"/>
                <a:gd name="T17" fmla="*/ 57 h 50"/>
                <a:gd name="T18" fmla="*/ 96 w 44"/>
                <a:gd name="T19" fmla="*/ 69 h 50"/>
                <a:gd name="T20" fmla="*/ 89 w 44"/>
                <a:gd name="T21" fmla="*/ 76 h 50"/>
                <a:gd name="T22" fmla="*/ 83 w 44"/>
                <a:gd name="T23" fmla="*/ 84 h 50"/>
                <a:gd name="T24" fmla="*/ 79 w 44"/>
                <a:gd name="T25" fmla="*/ 92 h 50"/>
                <a:gd name="T26" fmla="*/ 73 w 44"/>
                <a:gd name="T27" fmla="*/ 94 h 50"/>
                <a:gd name="T28" fmla="*/ 68 w 44"/>
                <a:gd name="T29" fmla="*/ 108 h 50"/>
                <a:gd name="T30" fmla="*/ 61 w 44"/>
                <a:gd name="T31" fmla="*/ 111 h 50"/>
                <a:gd name="T32" fmla="*/ 60 w 44"/>
                <a:gd name="T33" fmla="*/ 119 h 50"/>
                <a:gd name="T34" fmla="*/ 53 w 44"/>
                <a:gd name="T35" fmla="*/ 122 h 50"/>
                <a:gd name="T36" fmla="*/ 47 w 44"/>
                <a:gd name="T37" fmla="*/ 131 h 50"/>
                <a:gd name="T38" fmla="*/ 38 w 44"/>
                <a:gd name="T39" fmla="*/ 144 h 50"/>
                <a:gd name="T40" fmla="*/ 34 w 44"/>
                <a:gd name="T41" fmla="*/ 147 h 50"/>
                <a:gd name="T42" fmla="*/ 28 w 44"/>
                <a:gd name="T43" fmla="*/ 161 h 50"/>
                <a:gd name="T44" fmla="*/ 24 w 44"/>
                <a:gd name="T45" fmla="*/ 177 h 50"/>
                <a:gd name="T46" fmla="*/ 22 w 44"/>
                <a:gd name="T47" fmla="*/ 178 h 50"/>
                <a:gd name="T48" fmla="*/ 5 w 44"/>
                <a:gd name="T49" fmla="*/ 190 h 50"/>
                <a:gd name="T50" fmla="*/ 4 w 44"/>
                <a:gd name="T51" fmla="*/ 178 h 50"/>
                <a:gd name="T52" fmla="*/ 3 w 44"/>
                <a:gd name="T53" fmla="*/ 165 h 50"/>
                <a:gd name="T54" fmla="*/ 1 w 44"/>
                <a:gd name="T55" fmla="*/ 161 h 50"/>
                <a:gd name="T56" fmla="*/ 0 w 44"/>
                <a:gd name="T57" fmla="*/ 158 h 50"/>
                <a:gd name="T58" fmla="*/ 1 w 44"/>
                <a:gd name="T59" fmla="*/ 144 h 50"/>
                <a:gd name="T60" fmla="*/ 1 w 44"/>
                <a:gd name="T61" fmla="*/ 131 h 50"/>
                <a:gd name="T62" fmla="*/ 4 w 44"/>
                <a:gd name="T63" fmla="*/ 119 h 50"/>
                <a:gd name="T64" fmla="*/ 5 w 44"/>
                <a:gd name="T65" fmla="*/ 108 h 50"/>
                <a:gd name="T66" fmla="*/ 22 w 44"/>
                <a:gd name="T67" fmla="*/ 94 h 50"/>
                <a:gd name="T68" fmla="*/ 26 w 44"/>
                <a:gd name="T69" fmla="*/ 85 h 50"/>
                <a:gd name="T70" fmla="*/ 32 w 44"/>
                <a:gd name="T71" fmla="*/ 76 h 50"/>
                <a:gd name="T72" fmla="*/ 36 w 44"/>
                <a:gd name="T73" fmla="*/ 69 h 50"/>
                <a:gd name="T74" fmla="*/ 44 w 44"/>
                <a:gd name="T75" fmla="*/ 57 h 50"/>
                <a:gd name="T76" fmla="*/ 50 w 44"/>
                <a:gd name="T77" fmla="*/ 47 h 50"/>
                <a:gd name="T78" fmla="*/ 60 w 44"/>
                <a:gd name="T79" fmla="*/ 45 h 50"/>
                <a:gd name="T80" fmla="*/ 68 w 44"/>
                <a:gd name="T81" fmla="*/ 34 h 50"/>
                <a:gd name="T82" fmla="*/ 73 w 44"/>
                <a:gd name="T83" fmla="*/ 28 h 50"/>
                <a:gd name="T84" fmla="*/ 79 w 44"/>
                <a:gd name="T85" fmla="*/ 4 h 50"/>
                <a:gd name="T86" fmla="*/ 89 w 44"/>
                <a:gd name="T87" fmla="*/ 3 h 50"/>
                <a:gd name="T88" fmla="*/ 96 w 44"/>
                <a:gd name="T89" fmla="*/ 0 h 50"/>
                <a:gd name="T90" fmla="*/ 96 w 44"/>
                <a:gd name="T91" fmla="*/ 0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
                <a:gd name="T139" fmla="*/ 0 h 50"/>
                <a:gd name="T140" fmla="*/ 44 w 44"/>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 h="50">
                  <a:moveTo>
                    <a:pt x="38" y="0"/>
                  </a:moveTo>
                  <a:lnTo>
                    <a:pt x="40" y="1"/>
                  </a:lnTo>
                  <a:lnTo>
                    <a:pt x="42" y="3"/>
                  </a:lnTo>
                  <a:lnTo>
                    <a:pt x="43" y="5"/>
                  </a:lnTo>
                  <a:lnTo>
                    <a:pt x="44" y="7"/>
                  </a:lnTo>
                  <a:lnTo>
                    <a:pt x="43" y="9"/>
                  </a:lnTo>
                  <a:lnTo>
                    <a:pt x="43" y="12"/>
                  </a:lnTo>
                  <a:lnTo>
                    <a:pt x="42" y="13"/>
                  </a:lnTo>
                  <a:lnTo>
                    <a:pt x="40" y="15"/>
                  </a:lnTo>
                  <a:lnTo>
                    <a:pt x="38" y="18"/>
                  </a:lnTo>
                  <a:lnTo>
                    <a:pt x="35" y="20"/>
                  </a:lnTo>
                  <a:lnTo>
                    <a:pt x="33" y="22"/>
                  </a:lnTo>
                  <a:lnTo>
                    <a:pt x="32" y="24"/>
                  </a:lnTo>
                  <a:lnTo>
                    <a:pt x="29" y="25"/>
                  </a:lnTo>
                  <a:lnTo>
                    <a:pt x="27" y="28"/>
                  </a:lnTo>
                  <a:lnTo>
                    <a:pt x="24" y="29"/>
                  </a:lnTo>
                  <a:lnTo>
                    <a:pt x="23" y="31"/>
                  </a:lnTo>
                  <a:lnTo>
                    <a:pt x="21" y="32"/>
                  </a:lnTo>
                  <a:lnTo>
                    <a:pt x="19" y="34"/>
                  </a:lnTo>
                  <a:lnTo>
                    <a:pt x="16" y="37"/>
                  </a:lnTo>
                  <a:lnTo>
                    <a:pt x="14" y="39"/>
                  </a:lnTo>
                  <a:lnTo>
                    <a:pt x="11" y="42"/>
                  </a:lnTo>
                  <a:lnTo>
                    <a:pt x="9" y="46"/>
                  </a:lnTo>
                  <a:lnTo>
                    <a:pt x="8" y="47"/>
                  </a:lnTo>
                  <a:lnTo>
                    <a:pt x="5" y="50"/>
                  </a:lnTo>
                  <a:lnTo>
                    <a:pt x="4" y="47"/>
                  </a:lnTo>
                  <a:lnTo>
                    <a:pt x="3" y="44"/>
                  </a:lnTo>
                  <a:lnTo>
                    <a:pt x="1" y="42"/>
                  </a:lnTo>
                  <a:lnTo>
                    <a:pt x="0" y="41"/>
                  </a:lnTo>
                  <a:lnTo>
                    <a:pt x="1" y="37"/>
                  </a:lnTo>
                  <a:lnTo>
                    <a:pt x="1" y="34"/>
                  </a:lnTo>
                  <a:lnTo>
                    <a:pt x="4" y="31"/>
                  </a:lnTo>
                  <a:lnTo>
                    <a:pt x="5" y="28"/>
                  </a:lnTo>
                  <a:lnTo>
                    <a:pt x="8" y="25"/>
                  </a:lnTo>
                  <a:lnTo>
                    <a:pt x="10" y="23"/>
                  </a:lnTo>
                  <a:lnTo>
                    <a:pt x="13" y="20"/>
                  </a:lnTo>
                  <a:lnTo>
                    <a:pt x="15" y="18"/>
                  </a:lnTo>
                  <a:lnTo>
                    <a:pt x="18" y="15"/>
                  </a:lnTo>
                  <a:lnTo>
                    <a:pt x="20" y="13"/>
                  </a:lnTo>
                  <a:lnTo>
                    <a:pt x="23" y="12"/>
                  </a:lnTo>
                  <a:lnTo>
                    <a:pt x="27" y="9"/>
                  </a:lnTo>
                  <a:lnTo>
                    <a:pt x="29" y="7"/>
                  </a:lnTo>
                  <a:lnTo>
                    <a:pt x="32" y="4"/>
                  </a:lnTo>
                  <a:lnTo>
                    <a:pt x="35" y="3"/>
                  </a:lnTo>
                  <a:lnTo>
                    <a:pt x="38"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3" name="Freeform 745">
              <a:extLst>
                <a:ext uri="{FF2B5EF4-FFF2-40B4-BE49-F238E27FC236}">
                  <a16:creationId xmlns:a16="http://schemas.microsoft.com/office/drawing/2014/main" id="{FB97C262-1840-B2A9-D7A8-22283689399C}"/>
                </a:ext>
              </a:extLst>
            </p:cNvPr>
            <p:cNvSpPr>
              <a:spLocks/>
            </p:cNvSpPr>
            <p:nvPr/>
          </p:nvSpPr>
          <p:spPr bwMode="auto">
            <a:xfrm>
              <a:off x="4561" y="2930"/>
              <a:ext cx="11" cy="18"/>
            </a:xfrm>
            <a:custGeom>
              <a:avLst/>
              <a:gdLst>
                <a:gd name="T0" fmla="*/ 1 w 10"/>
                <a:gd name="T1" fmla="*/ 0 h 17"/>
                <a:gd name="T2" fmla="*/ 23 w 10"/>
                <a:gd name="T3" fmla="*/ 1 h 17"/>
                <a:gd name="T4" fmla="*/ 28 w 10"/>
                <a:gd name="T5" fmla="*/ 4 h 17"/>
                <a:gd name="T6" fmla="*/ 34 w 10"/>
                <a:gd name="T7" fmla="*/ 6 h 17"/>
                <a:gd name="T8" fmla="*/ 37 w 10"/>
                <a:gd name="T9" fmla="*/ 24 h 17"/>
                <a:gd name="T10" fmla="*/ 34 w 10"/>
                <a:gd name="T11" fmla="*/ 28 h 17"/>
                <a:gd name="T12" fmla="*/ 28 w 10"/>
                <a:gd name="T13" fmla="*/ 32 h 17"/>
                <a:gd name="T14" fmla="*/ 25 w 10"/>
                <a:gd name="T15" fmla="*/ 36 h 17"/>
                <a:gd name="T16" fmla="*/ 4 w 10"/>
                <a:gd name="T17" fmla="*/ 36 h 17"/>
                <a:gd name="T18" fmla="*/ 1 w 10"/>
                <a:gd name="T19" fmla="*/ 36 h 17"/>
                <a:gd name="T20" fmla="*/ 0 w 10"/>
                <a:gd name="T21" fmla="*/ 36 h 17"/>
                <a:gd name="T22" fmla="*/ 0 w 10"/>
                <a:gd name="T23" fmla="*/ 30 h 17"/>
                <a:gd name="T24" fmla="*/ 0 w 10"/>
                <a:gd name="T25" fmla="*/ 26 h 17"/>
                <a:gd name="T26" fmla="*/ 0 w 10"/>
                <a:gd name="T27" fmla="*/ 23 h 17"/>
                <a:gd name="T28" fmla="*/ 0 w 10"/>
                <a:gd name="T29" fmla="*/ 6 h 17"/>
                <a:gd name="T30" fmla="*/ 0 w 10"/>
                <a:gd name="T31" fmla="*/ 4 h 17"/>
                <a:gd name="T32" fmla="*/ 1 w 10"/>
                <a:gd name="T33" fmla="*/ 3 h 17"/>
                <a:gd name="T34" fmla="*/ 1 w 10"/>
                <a:gd name="T35" fmla="*/ 0 h 17"/>
                <a:gd name="T36" fmla="*/ 1 w 10"/>
                <a:gd name="T37" fmla="*/ 0 h 17"/>
                <a:gd name="T38" fmla="*/ 1 w 10"/>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7"/>
                <a:gd name="T62" fmla="*/ 10 w 1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7">
                  <a:moveTo>
                    <a:pt x="1" y="0"/>
                  </a:moveTo>
                  <a:lnTo>
                    <a:pt x="5" y="1"/>
                  </a:lnTo>
                  <a:lnTo>
                    <a:pt x="7" y="4"/>
                  </a:lnTo>
                  <a:lnTo>
                    <a:pt x="9" y="6"/>
                  </a:lnTo>
                  <a:lnTo>
                    <a:pt x="10" y="10"/>
                  </a:lnTo>
                  <a:lnTo>
                    <a:pt x="9" y="13"/>
                  </a:lnTo>
                  <a:lnTo>
                    <a:pt x="7" y="15"/>
                  </a:lnTo>
                  <a:lnTo>
                    <a:pt x="6" y="17"/>
                  </a:lnTo>
                  <a:lnTo>
                    <a:pt x="4" y="17"/>
                  </a:lnTo>
                  <a:lnTo>
                    <a:pt x="1" y="17"/>
                  </a:lnTo>
                  <a:lnTo>
                    <a:pt x="0" y="17"/>
                  </a:lnTo>
                  <a:lnTo>
                    <a:pt x="0" y="14"/>
                  </a:lnTo>
                  <a:lnTo>
                    <a:pt x="0" y="12"/>
                  </a:lnTo>
                  <a:lnTo>
                    <a:pt x="0" y="9"/>
                  </a:lnTo>
                  <a:lnTo>
                    <a:pt x="0" y="6"/>
                  </a:lnTo>
                  <a:lnTo>
                    <a:pt x="0" y="4"/>
                  </a:lnTo>
                  <a:lnTo>
                    <a:pt x="1" y="3"/>
                  </a:lnTo>
                  <a:lnTo>
                    <a:pt x="1"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4" name="Freeform 746">
              <a:extLst>
                <a:ext uri="{FF2B5EF4-FFF2-40B4-BE49-F238E27FC236}">
                  <a16:creationId xmlns:a16="http://schemas.microsoft.com/office/drawing/2014/main" id="{2E9D2407-5BE9-B08C-7647-97DB8983A011}"/>
                </a:ext>
              </a:extLst>
            </p:cNvPr>
            <p:cNvSpPr>
              <a:spLocks/>
            </p:cNvSpPr>
            <p:nvPr/>
          </p:nvSpPr>
          <p:spPr bwMode="auto">
            <a:xfrm>
              <a:off x="4572" y="2952"/>
              <a:ext cx="17" cy="20"/>
            </a:xfrm>
            <a:custGeom>
              <a:avLst/>
              <a:gdLst>
                <a:gd name="T0" fmla="*/ 4 w 16"/>
                <a:gd name="T1" fmla="*/ 0 h 19"/>
                <a:gd name="T2" fmla="*/ 22 w 16"/>
                <a:gd name="T3" fmla="*/ 0 h 19"/>
                <a:gd name="T4" fmla="*/ 24 w 16"/>
                <a:gd name="T5" fmla="*/ 3 h 19"/>
                <a:gd name="T6" fmla="*/ 30 w 16"/>
                <a:gd name="T7" fmla="*/ 4 h 19"/>
                <a:gd name="T8" fmla="*/ 36 w 16"/>
                <a:gd name="T9" fmla="*/ 8 h 19"/>
                <a:gd name="T10" fmla="*/ 36 w 16"/>
                <a:gd name="T11" fmla="*/ 25 h 19"/>
                <a:gd name="T12" fmla="*/ 36 w 16"/>
                <a:gd name="T13" fmla="*/ 28 h 19"/>
                <a:gd name="T14" fmla="*/ 36 w 16"/>
                <a:gd name="T15" fmla="*/ 31 h 19"/>
                <a:gd name="T16" fmla="*/ 34 w 16"/>
                <a:gd name="T17" fmla="*/ 33 h 19"/>
                <a:gd name="T18" fmla="*/ 30 w 16"/>
                <a:gd name="T19" fmla="*/ 35 h 19"/>
                <a:gd name="T20" fmla="*/ 24 w 16"/>
                <a:gd name="T21" fmla="*/ 37 h 19"/>
                <a:gd name="T22" fmla="*/ 6 w 16"/>
                <a:gd name="T23" fmla="*/ 35 h 19"/>
                <a:gd name="T24" fmla="*/ 4 w 16"/>
                <a:gd name="T25" fmla="*/ 33 h 19"/>
                <a:gd name="T26" fmla="*/ 1 w 16"/>
                <a:gd name="T27" fmla="*/ 27 h 19"/>
                <a:gd name="T28" fmla="*/ 0 w 16"/>
                <a:gd name="T29" fmla="*/ 25 h 19"/>
                <a:gd name="T30" fmla="*/ 0 w 16"/>
                <a:gd name="T31" fmla="*/ 7 h 19"/>
                <a:gd name="T32" fmla="*/ 0 w 16"/>
                <a:gd name="T33" fmla="*/ 3 h 19"/>
                <a:gd name="T34" fmla="*/ 1 w 16"/>
                <a:gd name="T35" fmla="*/ 0 h 19"/>
                <a:gd name="T36" fmla="*/ 4 w 16"/>
                <a:gd name="T37" fmla="*/ 0 h 19"/>
                <a:gd name="T38" fmla="*/ 4 w 16"/>
                <a:gd name="T39" fmla="*/ 0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9"/>
                <a:gd name="T62" fmla="*/ 16 w 16"/>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9">
                  <a:moveTo>
                    <a:pt x="4" y="0"/>
                  </a:moveTo>
                  <a:lnTo>
                    <a:pt x="8" y="0"/>
                  </a:lnTo>
                  <a:lnTo>
                    <a:pt x="10" y="3"/>
                  </a:lnTo>
                  <a:lnTo>
                    <a:pt x="13" y="4"/>
                  </a:lnTo>
                  <a:lnTo>
                    <a:pt x="16" y="8"/>
                  </a:lnTo>
                  <a:lnTo>
                    <a:pt x="16" y="11"/>
                  </a:lnTo>
                  <a:lnTo>
                    <a:pt x="16" y="14"/>
                  </a:lnTo>
                  <a:lnTo>
                    <a:pt x="16" y="16"/>
                  </a:lnTo>
                  <a:lnTo>
                    <a:pt x="15" y="17"/>
                  </a:lnTo>
                  <a:lnTo>
                    <a:pt x="13" y="18"/>
                  </a:lnTo>
                  <a:lnTo>
                    <a:pt x="10" y="19"/>
                  </a:lnTo>
                  <a:lnTo>
                    <a:pt x="6" y="18"/>
                  </a:lnTo>
                  <a:lnTo>
                    <a:pt x="4" y="17"/>
                  </a:lnTo>
                  <a:lnTo>
                    <a:pt x="1" y="13"/>
                  </a:lnTo>
                  <a:lnTo>
                    <a:pt x="0" y="11"/>
                  </a:lnTo>
                  <a:lnTo>
                    <a:pt x="0" y="7"/>
                  </a:lnTo>
                  <a:lnTo>
                    <a:pt x="0" y="3"/>
                  </a:lnTo>
                  <a:lnTo>
                    <a:pt x="1" y="0"/>
                  </a:lnTo>
                  <a:lnTo>
                    <a:pt x="4"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5" name="Freeform 747">
              <a:extLst>
                <a:ext uri="{FF2B5EF4-FFF2-40B4-BE49-F238E27FC236}">
                  <a16:creationId xmlns:a16="http://schemas.microsoft.com/office/drawing/2014/main" id="{5DA21400-146E-8810-AA21-5312E777AEE4}"/>
                </a:ext>
              </a:extLst>
            </p:cNvPr>
            <p:cNvSpPr>
              <a:spLocks/>
            </p:cNvSpPr>
            <p:nvPr/>
          </p:nvSpPr>
          <p:spPr bwMode="auto">
            <a:xfrm>
              <a:off x="4615" y="2862"/>
              <a:ext cx="28" cy="24"/>
            </a:xfrm>
            <a:custGeom>
              <a:avLst/>
              <a:gdLst>
                <a:gd name="T0" fmla="*/ 6 w 26"/>
                <a:gd name="T1" fmla="*/ 0 h 22"/>
                <a:gd name="T2" fmla="*/ 22 w 26"/>
                <a:gd name="T3" fmla="*/ 0 h 22"/>
                <a:gd name="T4" fmla="*/ 26 w 26"/>
                <a:gd name="T5" fmla="*/ 1 h 22"/>
                <a:gd name="T6" fmla="*/ 32 w 26"/>
                <a:gd name="T7" fmla="*/ 1 h 22"/>
                <a:gd name="T8" fmla="*/ 37 w 26"/>
                <a:gd name="T9" fmla="*/ 3 h 22"/>
                <a:gd name="T10" fmla="*/ 46 w 26"/>
                <a:gd name="T11" fmla="*/ 5 h 22"/>
                <a:gd name="T12" fmla="*/ 54 w 26"/>
                <a:gd name="T13" fmla="*/ 25 h 22"/>
                <a:gd name="T14" fmla="*/ 60 w 26"/>
                <a:gd name="T15" fmla="*/ 29 h 22"/>
                <a:gd name="T16" fmla="*/ 65 w 26"/>
                <a:gd name="T17" fmla="*/ 38 h 22"/>
                <a:gd name="T18" fmla="*/ 67 w 26"/>
                <a:gd name="T19" fmla="*/ 41 h 22"/>
                <a:gd name="T20" fmla="*/ 72 w 26"/>
                <a:gd name="T21" fmla="*/ 49 h 22"/>
                <a:gd name="T22" fmla="*/ 72 w 26"/>
                <a:gd name="T23" fmla="*/ 58 h 22"/>
                <a:gd name="T24" fmla="*/ 72 w 26"/>
                <a:gd name="T25" fmla="*/ 63 h 22"/>
                <a:gd name="T26" fmla="*/ 67 w 26"/>
                <a:gd name="T27" fmla="*/ 68 h 22"/>
                <a:gd name="T28" fmla="*/ 65 w 26"/>
                <a:gd name="T29" fmla="*/ 74 h 22"/>
                <a:gd name="T30" fmla="*/ 60 w 26"/>
                <a:gd name="T31" fmla="*/ 74 h 22"/>
                <a:gd name="T32" fmla="*/ 54 w 26"/>
                <a:gd name="T33" fmla="*/ 74 h 22"/>
                <a:gd name="T34" fmla="*/ 50 w 26"/>
                <a:gd name="T35" fmla="*/ 74 h 22"/>
                <a:gd name="T36" fmla="*/ 43 w 26"/>
                <a:gd name="T37" fmla="*/ 74 h 22"/>
                <a:gd name="T38" fmla="*/ 34 w 26"/>
                <a:gd name="T39" fmla="*/ 68 h 22"/>
                <a:gd name="T40" fmla="*/ 26 w 26"/>
                <a:gd name="T41" fmla="*/ 62 h 22"/>
                <a:gd name="T42" fmla="*/ 6 w 26"/>
                <a:gd name="T43" fmla="*/ 49 h 22"/>
                <a:gd name="T44" fmla="*/ 3 w 26"/>
                <a:gd name="T45" fmla="*/ 38 h 22"/>
                <a:gd name="T46" fmla="*/ 0 w 26"/>
                <a:gd name="T47" fmla="*/ 29 h 22"/>
                <a:gd name="T48" fmla="*/ 0 w 26"/>
                <a:gd name="T49" fmla="*/ 5 h 22"/>
                <a:gd name="T50" fmla="*/ 0 w 26"/>
                <a:gd name="T51" fmla="*/ 4 h 22"/>
                <a:gd name="T52" fmla="*/ 2 w 26"/>
                <a:gd name="T53" fmla="*/ 3 h 22"/>
                <a:gd name="T54" fmla="*/ 2 w 26"/>
                <a:gd name="T55" fmla="*/ 1 h 22"/>
                <a:gd name="T56" fmla="*/ 6 w 26"/>
                <a:gd name="T57" fmla="*/ 0 h 22"/>
                <a:gd name="T58" fmla="*/ 6 w 26"/>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22"/>
                <a:gd name="T92" fmla="*/ 26 w 26"/>
                <a:gd name="T93" fmla="*/ 22 h 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22">
                  <a:moveTo>
                    <a:pt x="6" y="0"/>
                  </a:moveTo>
                  <a:lnTo>
                    <a:pt x="7" y="0"/>
                  </a:lnTo>
                  <a:lnTo>
                    <a:pt x="9" y="1"/>
                  </a:lnTo>
                  <a:lnTo>
                    <a:pt x="12" y="1"/>
                  </a:lnTo>
                  <a:lnTo>
                    <a:pt x="14" y="3"/>
                  </a:lnTo>
                  <a:lnTo>
                    <a:pt x="17" y="5"/>
                  </a:lnTo>
                  <a:lnTo>
                    <a:pt x="19" y="7"/>
                  </a:lnTo>
                  <a:lnTo>
                    <a:pt x="21" y="9"/>
                  </a:lnTo>
                  <a:lnTo>
                    <a:pt x="23" y="12"/>
                  </a:lnTo>
                  <a:lnTo>
                    <a:pt x="24" y="13"/>
                  </a:lnTo>
                  <a:lnTo>
                    <a:pt x="26" y="15"/>
                  </a:lnTo>
                  <a:lnTo>
                    <a:pt x="26" y="17"/>
                  </a:lnTo>
                  <a:lnTo>
                    <a:pt x="26" y="19"/>
                  </a:lnTo>
                  <a:lnTo>
                    <a:pt x="24" y="20"/>
                  </a:lnTo>
                  <a:lnTo>
                    <a:pt x="23" y="22"/>
                  </a:lnTo>
                  <a:lnTo>
                    <a:pt x="21" y="22"/>
                  </a:lnTo>
                  <a:lnTo>
                    <a:pt x="19" y="22"/>
                  </a:lnTo>
                  <a:lnTo>
                    <a:pt x="18" y="22"/>
                  </a:lnTo>
                  <a:lnTo>
                    <a:pt x="16" y="22"/>
                  </a:lnTo>
                  <a:lnTo>
                    <a:pt x="13" y="20"/>
                  </a:lnTo>
                  <a:lnTo>
                    <a:pt x="9" y="18"/>
                  </a:lnTo>
                  <a:lnTo>
                    <a:pt x="6" y="15"/>
                  </a:lnTo>
                  <a:lnTo>
                    <a:pt x="3" y="12"/>
                  </a:lnTo>
                  <a:lnTo>
                    <a:pt x="0" y="9"/>
                  </a:lnTo>
                  <a:lnTo>
                    <a:pt x="0" y="5"/>
                  </a:lnTo>
                  <a:lnTo>
                    <a:pt x="0" y="4"/>
                  </a:lnTo>
                  <a:lnTo>
                    <a:pt x="2" y="3"/>
                  </a:lnTo>
                  <a:lnTo>
                    <a:pt x="2" y="1"/>
                  </a:lnTo>
                  <a:lnTo>
                    <a:pt x="6"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6" name="Freeform 748">
              <a:extLst>
                <a:ext uri="{FF2B5EF4-FFF2-40B4-BE49-F238E27FC236}">
                  <a16:creationId xmlns:a16="http://schemas.microsoft.com/office/drawing/2014/main" id="{C9CBCCE7-6E10-0D44-DC61-6D76C56F7B27}"/>
                </a:ext>
              </a:extLst>
            </p:cNvPr>
            <p:cNvSpPr>
              <a:spLocks/>
            </p:cNvSpPr>
            <p:nvPr/>
          </p:nvSpPr>
          <p:spPr bwMode="auto">
            <a:xfrm>
              <a:off x="4655" y="2898"/>
              <a:ext cx="18" cy="26"/>
            </a:xfrm>
            <a:custGeom>
              <a:avLst/>
              <a:gdLst>
                <a:gd name="T0" fmla="*/ 5 w 17"/>
                <a:gd name="T1" fmla="*/ 0 h 24"/>
                <a:gd name="T2" fmla="*/ 8 w 17"/>
                <a:gd name="T3" fmla="*/ 0 h 24"/>
                <a:gd name="T4" fmla="*/ 26 w 17"/>
                <a:gd name="T5" fmla="*/ 4 h 24"/>
                <a:gd name="T6" fmla="*/ 28 w 17"/>
                <a:gd name="T7" fmla="*/ 5 h 24"/>
                <a:gd name="T8" fmla="*/ 30 w 17"/>
                <a:gd name="T9" fmla="*/ 28 h 24"/>
                <a:gd name="T10" fmla="*/ 32 w 17"/>
                <a:gd name="T11" fmla="*/ 30 h 24"/>
                <a:gd name="T12" fmla="*/ 36 w 17"/>
                <a:gd name="T13" fmla="*/ 42 h 24"/>
                <a:gd name="T14" fmla="*/ 32 w 17"/>
                <a:gd name="T15" fmla="*/ 54 h 24"/>
                <a:gd name="T16" fmla="*/ 32 w 17"/>
                <a:gd name="T17" fmla="*/ 60 h 24"/>
                <a:gd name="T18" fmla="*/ 32 w 17"/>
                <a:gd name="T19" fmla="*/ 63 h 24"/>
                <a:gd name="T20" fmla="*/ 30 w 17"/>
                <a:gd name="T21" fmla="*/ 70 h 24"/>
                <a:gd name="T22" fmla="*/ 28 w 17"/>
                <a:gd name="T23" fmla="*/ 70 h 24"/>
                <a:gd name="T24" fmla="*/ 26 w 17"/>
                <a:gd name="T25" fmla="*/ 74 h 24"/>
                <a:gd name="T26" fmla="*/ 23 w 17"/>
                <a:gd name="T27" fmla="*/ 74 h 24"/>
                <a:gd name="T28" fmla="*/ 6 w 17"/>
                <a:gd name="T29" fmla="*/ 74 h 24"/>
                <a:gd name="T30" fmla="*/ 4 w 17"/>
                <a:gd name="T31" fmla="*/ 68 h 24"/>
                <a:gd name="T32" fmla="*/ 3 w 17"/>
                <a:gd name="T33" fmla="*/ 60 h 24"/>
                <a:gd name="T34" fmla="*/ 1 w 17"/>
                <a:gd name="T35" fmla="*/ 46 h 24"/>
                <a:gd name="T36" fmla="*/ 0 w 17"/>
                <a:gd name="T37" fmla="*/ 33 h 24"/>
                <a:gd name="T38" fmla="*/ 0 w 17"/>
                <a:gd name="T39" fmla="*/ 28 h 24"/>
                <a:gd name="T40" fmla="*/ 0 w 17"/>
                <a:gd name="T41" fmla="*/ 5 h 24"/>
                <a:gd name="T42" fmla="*/ 1 w 17"/>
                <a:gd name="T43" fmla="*/ 1 h 24"/>
                <a:gd name="T44" fmla="*/ 5 w 17"/>
                <a:gd name="T45" fmla="*/ 0 h 24"/>
                <a:gd name="T46" fmla="*/ 5 w 17"/>
                <a:gd name="T47" fmla="*/ 0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24"/>
                <a:gd name="T74" fmla="*/ 17 w 17"/>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24">
                  <a:moveTo>
                    <a:pt x="5" y="0"/>
                  </a:moveTo>
                  <a:lnTo>
                    <a:pt x="8" y="0"/>
                  </a:lnTo>
                  <a:lnTo>
                    <a:pt x="12" y="4"/>
                  </a:lnTo>
                  <a:lnTo>
                    <a:pt x="13" y="5"/>
                  </a:lnTo>
                  <a:lnTo>
                    <a:pt x="14" y="9"/>
                  </a:lnTo>
                  <a:lnTo>
                    <a:pt x="15" y="10"/>
                  </a:lnTo>
                  <a:lnTo>
                    <a:pt x="17" y="14"/>
                  </a:lnTo>
                  <a:lnTo>
                    <a:pt x="15" y="17"/>
                  </a:lnTo>
                  <a:lnTo>
                    <a:pt x="15" y="19"/>
                  </a:lnTo>
                  <a:lnTo>
                    <a:pt x="15" y="20"/>
                  </a:lnTo>
                  <a:lnTo>
                    <a:pt x="14" y="23"/>
                  </a:lnTo>
                  <a:lnTo>
                    <a:pt x="13" y="23"/>
                  </a:lnTo>
                  <a:lnTo>
                    <a:pt x="12" y="24"/>
                  </a:lnTo>
                  <a:lnTo>
                    <a:pt x="9" y="24"/>
                  </a:lnTo>
                  <a:lnTo>
                    <a:pt x="6" y="24"/>
                  </a:lnTo>
                  <a:lnTo>
                    <a:pt x="4" y="22"/>
                  </a:lnTo>
                  <a:lnTo>
                    <a:pt x="3" y="19"/>
                  </a:lnTo>
                  <a:lnTo>
                    <a:pt x="1" y="15"/>
                  </a:lnTo>
                  <a:lnTo>
                    <a:pt x="0" y="11"/>
                  </a:lnTo>
                  <a:lnTo>
                    <a:pt x="0" y="9"/>
                  </a:lnTo>
                  <a:lnTo>
                    <a:pt x="0" y="5"/>
                  </a:lnTo>
                  <a:lnTo>
                    <a:pt x="1" y="1"/>
                  </a:lnTo>
                  <a:lnTo>
                    <a:pt x="5"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7" name="Freeform 749">
              <a:extLst>
                <a:ext uri="{FF2B5EF4-FFF2-40B4-BE49-F238E27FC236}">
                  <a16:creationId xmlns:a16="http://schemas.microsoft.com/office/drawing/2014/main" id="{923073BC-7731-0A1D-5A47-89FBD40FD6DD}"/>
                </a:ext>
              </a:extLst>
            </p:cNvPr>
            <p:cNvSpPr>
              <a:spLocks/>
            </p:cNvSpPr>
            <p:nvPr/>
          </p:nvSpPr>
          <p:spPr bwMode="auto">
            <a:xfrm>
              <a:off x="4650" y="2930"/>
              <a:ext cx="16" cy="25"/>
            </a:xfrm>
            <a:custGeom>
              <a:avLst/>
              <a:gdLst>
                <a:gd name="T0" fmla="*/ 23 w 15"/>
                <a:gd name="T1" fmla="*/ 0 h 23"/>
                <a:gd name="T2" fmla="*/ 27 w 15"/>
                <a:gd name="T3" fmla="*/ 1 h 23"/>
                <a:gd name="T4" fmla="*/ 33 w 15"/>
                <a:gd name="T5" fmla="*/ 5 h 23"/>
                <a:gd name="T6" fmla="*/ 33 w 15"/>
                <a:gd name="T7" fmla="*/ 22 h 23"/>
                <a:gd name="T8" fmla="*/ 35 w 15"/>
                <a:gd name="T9" fmla="*/ 28 h 23"/>
                <a:gd name="T10" fmla="*/ 35 w 15"/>
                <a:gd name="T11" fmla="*/ 36 h 23"/>
                <a:gd name="T12" fmla="*/ 35 w 15"/>
                <a:gd name="T13" fmla="*/ 42 h 23"/>
                <a:gd name="T14" fmla="*/ 33 w 15"/>
                <a:gd name="T15" fmla="*/ 54 h 23"/>
                <a:gd name="T16" fmla="*/ 33 w 15"/>
                <a:gd name="T17" fmla="*/ 63 h 23"/>
                <a:gd name="T18" fmla="*/ 31 w 15"/>
                <a:gd name="T19" fmla="*/ 64 h 23"/>
                <a:gd name="T20" fmla="*/ 27 w 15"/>
                <a:gd name="T21" fmla="*/ 70 h 23"/>
                <a:gd name="T22" fmla="*/ 23 w 15"/>
                <a:gd name="T23" fmla="*/ 74 h 23"/>
                <a:gd name="T24" fmla="*/ 22 w 15"/>
                <a:gd name="T25" fmla="*/ 74 h 23"/>
                <a:gd name="T26" fmla="*/ 5 w 15"/>
                <a:gd name="T27" fmla="*/ 74 h 23"/>
                <a:gd name="T28" fmla="*/ 4 w 15"/>
                <a:gd name="T29" fmla="*/ 74 h 23"/>
                <a:gd name="T30" fmla="*/ 1 w 15"/>
                <a:gd name="T31" fmla="*/ 64 h 23"/>
                <a:gd name="T32" fmla="*/ 0 w 15"/>
                <a:gd name="T33" fmla="*/ 54 h 23"/>
                <a:gd name="T34" fmla="*/ 0 w 15"/>
                <a:gd name="T35" fmla="*/ 39 h 23"/>
                <a:gd name="T36" fmla="*/ 0 w 15"/>
                <a:gd name="T37" fmla="*/ 30 h 23"/>
                <a:gd name="T38" fmla="*/ 1 w 15"/>
                <a:gd name="T39" fmla="*/ 22 h 23"/>
                <a:gd name="T40" fmla="*/ 3 w 15"/>
                <a:gd name="T41" fmla="*/ 4 h 23"/>
                <a:gd name="T42" fmla="*/ 5 w 15"/>
                <a:gd name="T43" fmla="*/ 1 h 23"/>
                <a:gd name="T44" fmla="*/ 23 w 15"/>
                <a:gd name="T45" fmla="*/ 0 h 23"/>
                <a:gd name="T46" fmla="*/ 23 w 15"/>
                <a:gd name="T47" fmla="*/ 0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3"/>
                <a:gd name="T74" fmla="*/ 15 w 15"/>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3">
                  <a:moveTo>
                    <a:pt x="9" y="0"/>
                  </a:moveTo>
                  <a:lnTo>
                    <a:pt x="11" y="1"/>
                  </a:lnTo>
                  <a:lnTo>
                    <a:pt x="14" y="5"/>
                  </a:lnTo>
                  <a:lnTo>
                    <a:pt x="14" y="6"/>
                  </a:lnTo>
                  <a:lnTo>
                    <a:pt x="15" y="9"/>
                  </a:lnTo>
                  <a:lnTo>
                    <a:pt x="15" y="12"/>
                  </a:lnTo>
                  <a:lnTo>
                    <a:pt x="15" y="14"/>
                  </a:lnTo>
                  <a:lnTo>
                    <a:pt x="14" y="17"/>
                  </a:lnTo>
                  <a:lnTo>
                    <a:pt x="14" y="19"/>
                  </a:lnTo>
                  <a:lnTo>
                    <a:pt x="13" y="20"/>
                  </a:lnTo>
                  <a:lnTo>
                    <a:pt x="11" y="22"/>
                  </a:lnTo>
                  <a:lnTo>
                    <a:pt x="9" y="23"/>
                  </a:lnTo>
                  <a:lnTo>
                    <a:pt x="8" y="23"/>
                  </a:lnTo>
                  <a:lnTo>
                    <a:pt x="5" y="23"/>
                  </a:lnTo>
                  <a:lnTo>
                    <a:pt x="4" y="23"/>
                  </a:lnTo>
                  <a:lnTo>
                    <a:pt x="1" y="20"/>
                  </a:lnTo>
                  <a:lnTo>
                    <a:pt x="0" y="17"/>
                  </a:lnTo>
                  <a:lnTo>
                    <a:pt x="0" y="13"/>
                  </a:lnTo>
                  <a:lnTo>
                    <a:pt x="0" y="10"/>
                  </a:lnTo>
                  <a:lnTo>
                    <a:pt x="1" y="6"/>
                  </a:lnTo>
                  <a:lnTo>
                    <a:pt x="3" y="4"/>
                  </a:lnTo>
                  <a:lnTo>
                    <a:pt x="5" y="1"/>
                  </a:lnTo>
                  <a:lnTo>
                    <a:pt x="9"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8" name="Freeform 750">
              <a:extLst>
                <a:ext uri="{FF2B5EF4-FFF2-40B4-BE49-F238E27FC236}">
                  <a16:creationId xmlns:a16="http://schemas.microsoft.com/office/drawing/2014/main" id="{E84EA31B-D303-A0AD-947C-7E1FE718A4A8}"/>
                </a:ext>
              </a:extLst>
            </p:cNvPr>
            <p:cNvSpPr>
              <a:spLocks/>
            </p:cNvSpPr>
            <p:nvPr/>
          </p:nvSpPr>
          <p:spPr bwMode="auto">
            <a:xfrm>
              <a:off x="4602" y="2905"/>
              <a:ext cx="21" cy="23"/>
            </a:xfrm>
            <a:custGeom>
              <a:avLst/>
              <a:gdLst>
                <a:gd name="T0" fmla="*/ 1 w 19"/>
                <a:gd name="T1" fmla="*/ 3 h 21"/>
                <a:gd name="T2" fmla="*/ 4 w 19"/>
                <a:gd name="T3" fmla="*/ 0 h 21"/>
                <a:gd name="T4" fmla="*/ 28 w 19"/>
                <a:gd name="T5" fmla="*/ 0 h 21"/>
                <a:gd name="T6" fmla="*/ 38 w 19"/>
                <a:gd name="T7" fmla="*/ 0 h 21"/>
                <a:gd name="T8" fmla="*/ 46 w 19"/>
                <a:gd name="T9" fmla="*/ 3 h 21"/>
                <a:gd name="T10" fmla="*/ 62 w 19"/>
                <a:gd name="T11" fmla="*/ 4 h 21"/>
                <a:gd name="T12" fmla="*/ 66 w 19"/>
                <a:gd name="T13" fmla="*/ 26 h 21"/>
                <a:gd name="T14" fmla="*/ 73 w 19"/>
                <a:gd name="T15" fmla="*/ 28 h 21"/>
                <a:gd name="T16" fmla="*/ 76 w 19"/>
                <a:gd name="T17" fmla="*/ 41 h 21"/>
                <a:gd name="T18" fmla="*/ 73 w 19"/>
                <a:gd name="T19" fmla="*/ 45 h 21"/>
                <a:gd name="T20" fmla="*/ 73 w 19"/>
                <a:gd name="T21" fmla="*/ 59 h 21"/>
                <a:gd name="T22" fmla="*/ 66 w 19"/>
                <a:gd name="T23" fmla="*/ 65 h 21"/>
                <a:gd name="T24" fmla="*/ 62 w 19"/>
                <a:gd name="T25" fmla="*/ 67 h 21"/>
                <a:gd name="T26" fmla="*/ 46 w 19"/>
                <a:gd name="T27" fmla="*/ 73 h 21"/>
                <a:gd name="T28" fmla="*/ 38 w 19"/>
                <a:gd name="T29" fmla="*/ 73 h 21"/>
                <a:gd name="T30" fmla="*/ 28 w 19"/>
                <a:gd name="T31" fmla="*/ 73 h 21"/>
                <a:gd name="T32" fmla="*/ 25 w 19"/>
                <a:gd name="T33" fmla="*/ 73 h 21"/>
                <a:gd name="T34" fmla="*/ 4 w 19"/>
                <a:gd name="T35" fmla="*/ 73 h 21"/>
                <a:gd name="T36" fmla="*/ 2 w 19"/>
                <a:gd name="T37" fmla="*/ 67 h 21"/>
                <a:gd name="T38" fmla="*/ 1 w 19"/>
                <a:gd name="T39" fmla="*/ 61 h 21"/>
                <a:gd name="T40" fmla="*/ 1 w 19"/>
                <a:gd name="T41" fmla="*/ 59 h 21"/>
                <a:gd name="T42" fmla="*/ 1 w 19"/>
                <a:gd name="T43" fmla="*/ 45 h 21"/>
                <a:gd name="T44" fmla="*/ 1 w 19"/>
                <a:gd name="T45" fmla="*/ 31 h 21"/>
                <a:gd name="T46" fmla="*/ 0 w 19"/>
                <a:gd name="T47" fmla="*/ 26 h 21"/>
                <a:gd name="T48" fmla="*/ 0 w 19"/>
                <a:gd name="T49" fmla="*/ 4 h 21"/>
                <a:gd name="T50" fmla="*/ 0 w 19"/>
                <a:gd name="T51" fmla="*/ 3 h 21"/>
                <a:gd name="T52" fmla="*/ 1 w 19"/>
                <a:gd name="T53" fmla="*/ 3 h 21"/>
                <a:gd name="T54" fmla="*/ 1 w 19"/>
                <a:gd name="T55" fmla="*/ 3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21"/>
                <a:gd name="T86" fmla="*/ 19 w 19"/>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21">
                  <a:moveTo>
                    <a:pt x="1" y="3"/>
                  </a:moveTo>
                  <a:lnTo>
                    <a:pt x="4" y="0"/>
                  </a:lnTo>
                  <a:lnTo>
                    <a:pt x="7" y="0"/>
                  </a:lnTo>
                  <a:lnTo>
                    <a:pt x="10" y="0"/>
                  </a:lnTo>
                  <a:lnTo>
                    <a:pt x="12" y="3"/>
                  </a:lnTo>
                  <a:lnTo>
                    <a:pt x="15" y="4"/>
                  </a:lnTo>
                  <a:lnTo>
                    <a:pt x="16" y="7"/>
                  </a:lnTo>
                  <a:lnTo>
                    <a:pt x="18" y="8"/>
                  </a:lnTo>
                  <a:lnTo>
                    <a:pt x="19" y="12"/>
                  </a:lnTo>
                  <a:lnTo>
                    <a:pt x="18" y="13"/>
                  </a:lnTo>
                  <a:lnTo>
                    <a:pt x="18" y="16"/>
                  </a:lnTo>
                  <a:lnTo>
                    <a:pt x="16" y="18"/>
                  </a:lnTo>
                  <a:lnTo>
                    <a:pt x="15" y="19"/>
                  </a:lnTo>
                  <a:lnTo>
                    <a:pt x="12" y="21"/>
                  </a:lnTo>
                  <a:lnTo>
                    <a:pt x="10" y="21"/>
                  </a:lnTo>
                  <a:lnTo>
                    <a:pt x="7" y="21"/>
                  </a:lnTo>
                  <a:lnTo>
                    <a:pt x="6" y="21"/>
                  </a:lnTo>
                  <a:lnTo>
                    <a:pt x="4" y="21"/>
                  </a:lnTo>
                  <a:lnTo>
                    <a:pt x="2" y="19"/>
                  </a:lnTo>
                  <a:lnTo>
                    <a:pt x="1" y="17"/>
                  </a:lnTo>
                  <a:lnTo>
                    <a:pt x="1" y="16"/>
                  </a:lnTo>
                  <a:lnTo>
                    <a:pt x="1" y="13"/>
                  </a:lnTo>
                  <a:lnTo>
                    <a:pt x="1" y="9"/>
                  </a:lnTo>
                  <a:lnTo>
                    <a:pt x="0" y="7"/>
                  </a:lnTo>
                  <a:lnTo>
                    <a:pt x="0" y="4"/>
                  </a:lnTo>
                  <a:lnTo>
                    <a:pt x="0" y="3"/>
                  </a:ln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019" name="Text Box 751">
              <a:extLst>
                <a:ext uri="{FF2B5EF4-FFF2-40B4-BE49-F238E27FC236}">
                  <a16:creationId xmlns:a16="http://schemas.microsoft.com/office/drawing/2014/main" id="{C6F0DA18-71D4-0487-E90C-F96B40F33144}"/>
                </a:ext>
              </a:extLst>
            </p:cNvPr>
            <p:cNvSpPr txBox="1">
              <a:spLocks noChangeArrowheads="1"/>
            </p:cNvSpPr>
            <p:nvPr/>
          </p:nvSpPr>
          <p:spPr bwMode="auto">
            <a:xfrm rot="-2070480">
              <a:off x="4223" y="3570"/>
              <a:ext cx="6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t>Customer</a:t>
              </a:r>
            </a:p>
          </p:txBody>
        </p:sp>
      </p:grpSp>
    </p:spTree>
    <p:extLst>
      <p:ext uri="{BB962C8B-B14F-4D97-AF65-F5344CB8AC3E}">
        <p14:creationId xmlns:p14="http://schemas.microsoft.com/office/powerpoint/2010/main" val="24766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5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5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620-27BD-8241-9F98-14F2139CAC92}"/>
              </a:ext>
            </a:extLst>
          </p:cNvPr>
          <p:cNvSpPr>
            <a:spLocks noGrp="1"/>
          </p:cNvSpPr>
          <p:nvPr>
            <p:ph type="title"/>
          </p:nvPr>
        </p:nvSpPr>
        <p:spPr>
          <a:xfrm>
            <a:off x="561110" y="388631"/>
            <a:ext cx="10602190" cy="767687"/>
          </a:xfrm>
        </p:spPr>
        <p:txBody>
          <a:bodyPr/>
          <a:lstStyle/>
          <a:p>
            <a:r>
              <a:rPr lang="en-US" sz="3600" dirty="0">
                <a:latin typeface="Montserrat" pitchFamily="2" charset="77"/>
              </a:rPr>
              <a:t>Marketing yourself as a</a:t>
            </a:r>
            <a:br>
              <a:rPr lang="en-US" sz="3600" dirty="0">
                <a:latin typeface="Montserrat" pitchFamily="2" charset="77"/>
              </a:rPr>
            </a:br>
            <a:r>
              <a:rPr lang="en-US" sz="3600" dirty="0">
                <a:latin typeface="Montserrat" pitchFamily="2" charset="77"/>
              </a:rPr>
              <a:t>High-Performance Professional</a:t>
            </a:r>
          </a:p>
        </p:txBody>
      </p:sp>
      <p:sp>
        <p:nvSpPr>
          <p:cNvPr id="3" name="Content Placeholder 2">
            <a:extLst>
              <a:ext uri="{FF2B5EF4-FFF2-40B4-BE49-F238E27FC236}">
                <a16:creationId xmlns:a16="http://schemas.microsoft.com/office/drawing/2014/main" id="{45A5360A-26B6-5640-9A20-B2C1386AEC93}"/>
              </a:ext>
            </a:extLst>
          </p:cNvPr>
          <p:cNvSpPr>
            <a:spLocks noGrp="1"/>
          </p:cNvSpPr>
          <p:nvPr>
            <p:ph sz="half" idx="1"/>
          </p:nvPr>
        </p:nvSpPr>
        <p:spPr>
          <a:xfrm>
            <a:off x="561110" y="1604070"/>
            <a:ext cx="7575500" cy="4973785"/>
          </a:xfrm>
        </p:spPr>
        <p:txBody>
          <a:bodyPr>
            <a:normAutofit fontScale="92500" lnSpcReduction="10000"/>
          </a:bodyPr>
          <a:lstStyle/>
          <a:p>
            <a:r>
              <a:rPr lang="en-US" sz="3500" b="1" dirty="0">
                <a:solidFill>
                  <a:schemeClr val="bg1">
                    <a:lumMod val="75000"/>
                  </a:schemeClr>
                </a:solidFill>
                <a:latin typeface="Montserrat" pitchFamily="2" charset="77"/>
              </a:rPr>
              <a:t>What do we mean by High-Performance</a:t>
            </a:r>
          </a:p>
          <a:p>
            <a:r>
              <a:rPr lang="en-US" sz="3500" b="1" dirty="0">
                <a:latin typeface="Montserrat" pitchFamily="2" charset="77"/>
              </a:rPr>
              <a:t>Elements of Persuasive Communication (2)</a:t>
            </a:r>
          </a:p>
          <a:p>
            <a:r>
              <a:rPr lang="en-US" sz="3500" b="1" dirty="0">
                <a:solidFill>
                  <a:schemeClr val="bg1">
                    <a:lumMod val="75000"/>
                  </a:schemeClr>
                </a:solidFill>
                <a:latin typeface="Montserrat" pitchFamily="2" charset="77"/>
              </a:rPr>
              <a:t>Basic Marketing Concepts, Methods, and Messages</a:t>
            </a:r>
          </a:p>
          <a:p>
            <a:r>
              <a:rPr lang="en-US" sz="3500" b="1" dirty="0">
                <a:solidFill>
                  <a:schemeClr val="bg1">
                    <a:lumMod val="75000"/>
                  </a:schemeClr>
                </a:solidFill>
                <a:latin typeface="Montserrat" pitchFamily="2" charset="77"/>
              </a:rPr>
              <a:t>Building Blocks of Passive House Performance</a:t>
            </a:r>
          </a:p>
          <a:p>
            <a:r>
              <a:rPr lang="en-US" sz="3500" b="1" dirty="0">
                <a:solidFill>
                  <a:schemeClr val="bg1">
                    <a:lumMod val="75000"/>
                  </a:schemeClr>
                </a:solidFill>
                <a:latin typeface="Montserrat" pitchFamily="2" charset="77"/>
              </a:rPr>
              <a:t>Call to Action</a:t>
            </a:r>
          </a:p>
          <a:p>
            <a:endParaRPr lang="en-US" dirty="0"/>
          </a:p>
        </p:txBody>
      </p:sp>
      <p:pic>
        <p:nvPicPr>
          <p:cNvPr id="6" name="Picture 5" descr="PHCA_Logo_color.png">
            <a:extLst>
              <a:ext uri="{FF2B5EF4-FFF2-40B4-BE49-F238E27FC236}">
                <a16:creationId xmlns:a16="http://schemas.microsoft.com/office/drawing/2014/main" id="{06BD48A7-7975-0147-AD87-2F279BFA1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724" y="122667"/>
            <a:ext cx="913290" cy="1090875"/>
          </a:xfrm>
          <a:prstGeom prst="rect">
            <a:avLst/>
          </a:prstGeom>
        </p:spPr>
      </p:pic>
      <p:pic>
        <p:nvPicPr>
          <p:cNvPr id="4" name="Picture 4" descr="C:\Documents and Settings\JAY GENTRY\Local Settings\Temporary Internet Files\Content.IE5\9DX46S1Z\MCj02876260000[1].wmf">
            <a:extLst>
              <a:ext uri="{FF2B5EF4-FFF2-40B4-BE49-F238E27FC236}">
                <a16:creationId xmlns:a16="http://schemas.microsoft.com/office/drawing/2014/main" id="{5DFC9AB5-03D2-C06A-470E-EFE54FF3530A}"/>
              </a:ext>
            </a:extLst>
          </p:cNvPr>
          <p:cNvPicPr>
            <a:picLocks noChangeAspect="1" noChangeArrowheads="1"/>
          </p:cNvPicPr>
          <p:nvPr/>
        </p:nvPicPr>
        <p:blipFill>
          <a:blip r:embed="rId4" cstate="print"/>
          <a:srcRect/>
          <a:stretch>
            <a:fillRect/>
          </a:stretch>
        </p:blipFill>
        <p:spPr bwMode="auto">
          <a:xfrm>
            <a:off x="7315201" y="2090057"/>
            <a:ext cx="3905364" cy="3083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685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35805F2-8025-E24C-9B91-C878381DB6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36"/>
          <a:stretch/>
        </p:blipFill>
        <p:spPr>
          <a:xfrm>
            <a:off x="5101900" y="0"/>
            <a:ext cx="7090100" cy="6766560"/>
          </a:xfrm>
          <a:prstGeom prst="rect">
            <a:avLst/>
          </a:prstGeom>
        </p:spPr>
      </p:pic>
      <p:sp>
        <p:nvSpPr>
          <p:cNvPr id="4" name="Title 3">
            <a:extLst>
              <a:ext uri="{FF2B5EF4-FFF2-40B4-BE49-F238E27FC236}">
                <a16:creationId xmlns:a16="http://schemas.microsoft.com/office/drawing/2014/main" id="{4D0A4610-FFCA-6B40-946C-DA39ACA5B451}"/>
              </a:ext>
            </a:extLst>
          </p:cNvPr>
          <p:cNvSpPr>
            <a:spLocks noGrp="1"/>
          </p:cNvSpPr>
          <p:nvPr>
            <p:ph type="title"/>
          </p:nvPr>
        </p:nvSpPr>
        <p:spPr>
          <a:xfrm>
            <a:off x="561110" y="788840"/>
            <a:ext cx="10476345" cy="767687"/>
          </a:xfrm>
        </p:spPr>
        <p:txBody>
          <a:bodyPr/>
          <a:lstStyle/>
          <a:p>
            <a:pPr lvl="0"/>
            <a:r>
              <a:rPr lang="en-US"/>
              <a:t>3C-REN: Tri-County </a:t>
            </a:r>
            <a:br>
              <a:rPr lang="en-US"/>
            </a:br>
            <a:r>
              <a:rPr lang="en-US"/>
              <a:t>Regional Energy Network</a:t>
            </a:r>
          </a:p>
        </p:txBody>
      </p:sp>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443877" y="2121432"/>
            <a:ext cx="6587697" cy="3585765"/>
          </a:xfrm>
        </p:spPr>
        <p:txBody>
          <a:bodyPr vert="horz" lIns="91440" tIns="45720" rIns="91440" bIns="45720" rtlCol="0" anchor="t">
            <a:normAutofit fontScale="92500"/>
          </a:bodyPr>
          <a:lstStyle/>
          <a:p>
            <a:pPr marL="320675" lvl="1" indent="-320675">
              <a:spcBef>
                <a:spcPts val="1600"/>
              </a:spcBef>
              <a:buClr>
                <a:schemeClr val="tx1">
                  <a:lumMod val="50000"/>
                  <a:lumOff val="50000"/>
                </a:schemeClr>
              </a:buClr>
            </a:pPr>
            <a:r>
              <a:rPr lang="en-US">
                <a:latin typeface="Arial"/>
                <a:cs typeface="Arial"/>
              </a:rPr>
              <a:t>Three counties working together to improve energy efficiency in the region</a:t>
            </a:r>
            <a:endParaRPr lang="en-US"/>
          </a:p>
          <a:p>
            <a:pPr marL="320675" lvl="1" indent="-320675">
              <a:spcBef>
                <a:spcPts val="1600"/>
              </a:spcBef>
              <a:buClr>
                <a:schemeClr val="tx1">
                  <a:lumMod val="50000"/>
                  <a:lumOff val="50000"/>
                </a:schemeClr>
              </a:buClr>
            </a:pPr>
            <a:r>
              <a:rPr lang="en-US">
                <a:latin typeface="Arial"/>
                <a:cs typeface="Arial"/>
              </a:rPr>
              <a:t>Services for – </a:t>
            </a:r>
          </a:p>
          <a:p>
            <a:pPr marL="720725" lvl="2" indent="-320675">
              <a:spcBef>
                <a:spcPts val="1600"/>
              </a:spcBef>
              <a:buClr>
                <a:schemeClr val="tx1">
                  <a:lumMod val="50000"/>
                  <a:lumOff val="50000"/>
                </a:schemeClr>
              </a:buClr>
            </a:pPr>
            <a:r>
              <a:rPr lang="en-US" b="1">
                <a:latin typeface="Arial"/>
                <a:cs typeface="Arial"/>
              </a:rPr>
              <a:t>Building Professionals: </a:t>
            </a:r>
            <a:r>
              <a:rPr lang="en-US">
                <a:latin typeface="Arial"/>
                <a:cs typeface="Arial"/>
              </a:rPr>
              <a:t>industry events, training, and energy code compliance support  </a:t>
            </a:r>
            <a:endParaRPr lang="en-US"/>
          </a:p>
          <a:p>
            <a:pPr marL="720725" lvl="2" indent="-320675">
              <a:spcBef>
                <a:spcPts val="1600"/>
              </a:spcBef>
              <a:buClr>
                <a:schemeClr val="tx1">
                  <a:lumMod val="50000"/>
                  <a:lumOff val="50000"/>
                </a:schemeClr>
              </a:buClr>
            </a:pPr>
            <a:r>
              <a:rPr lang="en-US" b="1">
                <a:latin typeface="Arial"/>
                <a:cs typeface="Arial"/>
              </a:rPr>
              <a:t>Households:</a:t>
            </a:r>
            <a:r>
              <a:rPr lang="en-US">
                <a:latin typeface="Arial"/>
                <a:cs typeface="Arial"/>
              </a:rPr>
              <a:t> free and discounted home upgrades </a:t>
            </a:r>
          </a:p>
          <a:p>
            <a:pPr marL="320675" lvl="1" indent="-320675">
              <a:spcBef>
                <a:spcPts val="1600"/>
              </a:spcBef>
              <a:buClr>
                <a:srgbClr val="808080"/>
              </a:buClr>
            </a:pPr>
            <a:r>
              <a:rPr lang="en-US">
                <a:latin typeface="Arial"/>
                <a:cs typeface="Arial"/>
              </a:rPr>
              <a:t>Funded by ratepayer dollars that 3C-REN returns to the region </a:t>
            </a:r>
          </a:p>
        </p:txBody>
      </p:sp>
    </p:spTree>
    <p:extLst>
      <p:ext uri="{BB962C8B-B14F-4D97-AF65-F5344CB8AC3E}">
        <p14:creationId xmlns:p14="http://schemas.microsoft.com/office/powerpoint/2010/main" val="3308842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7698" y="1295400"/>
            <a:ext cx="7174302" cy="4584192"/>
          </a:xfrm>
        </p:spPr>
        <p:txBody>
          <a:bodyPr>
            <a:noAutofit/>
          </a:bodyPr>
          <a:lstStyle/>
          <a:p>
            <a:r>
              <a:rPr lang="en-US" sz="3600" dirty="0">
                <a:latin typeface="Montserrat" pitchFamily="2" charset="77"/>
              </a:rPr>
              <a:t>Number of At Bats</a:t>
            </a:r>
          </a:p>
          <a:p>
            <a:pPr lvl="1"/>
            <a:r>
              <a:rPr lang="en-US" sz="3600" dirty="0">
                <a:latin typeface="Montserrat" pitchFamily="2" charset="77"/>
              </a:rPr>
              <a:t>If you get in front of more</a:t>
            </a:r>
            <a:br>
              <a:rPr lang="en-US" sz="3600" dirty="0">
                <a:latin typeface="Montserrat" pitchFamily="2" charset="77"/>
              </a:rPr>
            </a:br>
            <a:r>
              <a:rPr lang="en-US" sz="3600" dirty="0">
                <a:latin typeface="Montserrat" pitchFamily="2" charset="77"/>
              </a:rPr>
              <a:t>Prospects – you will have more successes</a:t>
            </a:r>
          </a:p>
          <a:p>
            <a:r>
              <a:rPr lang="en-US" sz="3600" dirty="0">
                <a:latin typeface="Montserrat" pitchFamily="2" charset="77"/>
              </a:rPr>
              <a:t>Batting Average</a:t>
            </a:r>
          </a:p>
          <a:p>
            <a:pPr lvl="1"/>
            <a:r>
              <a:rPr lang="en-US" sz="3600" dirty="0">
                <a:latin typeface="Montserrat" pitchFamily="2" charset="77"/>
              </a:rPr>
              <a:t>If you raise your winning percentage – you will have more successes</a:t>
            </a:r>
          </a:p>
        </p:txBody>
      </p:sp>
      <p:sp>
        <p:nvSpPr>
          <p:cNvPr id="3" name="Title 2"/>
          <p:cNvSpPr>
            <a:spLocks noGrp="1"/>
          </p:cNvSpPr>
          <p:nvPr>
            <p:ph type="title"/>
          </p:nvPr>
        </p:nvSpPr>
        <p:spPr>
          <a:xfrm>
            <a:off x="586596" y="152400"/>
            <a:ext cx="9395604" cy="933450"/>
          </a:xfrm>
        </p:spPr>
        <p:txBody>
          <a:bodyPr/>
          <a:lstStyle/>
          <a:p>
            <a:pPr>
              <a:lnSpc>
                <a:spcPts val="4000"/>
              </a:lnSpc>
            </a:pPr>
            <a:r>
              <a:rPr lang="en-US" sz="4000" dirty="0">
                <a:latin typeface="Montserrat" pitchFamily="2" charset="77"/>
              </a:rPr>
              <a:t>Measure of Success “Total Bases” </a:t>
            </a:r>
          </a:p>
        </p:txBody>
      </p:sp>
      <p:pic>
        <p:nvPicPr>
          <p:cNvPr id="72706" name="Picture 2" descr="C:\Program Files\Microsoft Office\MEDIA\CAGCAT10\j0199036.wmf"/>
          <p:cNvPicPr>
            <a:picLocks noChangeAspect="1" noChangeArrowheads="1"/>
          </p:cNvPicPr>
          <p:nvPr/>
        </p:nvPicPr>
        <p:blipFill>
          <a:blip r:embed="rId3" cstate="print"/>
          <a:srcRect/>
          <a:stretch>
            <a:fillRect/>
          </a:stretch>
        </p:blipFill>
        <p:spPr bwMode="auto">
          <a:xfrm flipH="1">
            <a:off x="8191681" y="820309"/>
            <a:ext cx="3143428" cy="4742291"/>
          </a:xfrm>
          <a:prstGeom prst="rect">
            <a:avLst/>
          </a:prstGeom>
          <a:noFill/>
          <a:effectLst>
            <a:outerShdw blurRad="50800" dist="38100" dir="2700000" algn="tl" rotWithShape="0">
              <a:prstClr val="black">
                <a:alpha val="40000"/>
              </a:prstClr>
            </a:outerShdw>
          </a:effectLst>
        </p:spPr>
      </p:pic>
      <p:sp>
        <p:nvSpPr>
          <p:cNvPr id="4" name="Oval 3"/>
          <p:cNvSpPr/>
          <p:nvPr/>
        </p:nvSpPr>
        <p:spPr bwMode="auto">
          <a:xfrm>
            <a:off x="350630" y="3587496"/>
            <a:ext cx="8077018" cy="28552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7" name="Picture 6" descr="PHCA_Logo_color.png">
            <a:extLst>
              <a:ext uri="{FF2B5EF4-FFF2-40B4-BE49-F238E27FC236}">
                <a16:creationId xmlns:a16="http://schemas.microsoft.com/office/drawing/2014/main" id="{1D4141DD-C1D1-D748-AE2B-61781BCC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1264040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652" y="381540"/>
            <a:ext cx="9368287" cy="733425"/>
          </a:xfrm>
        </p:spPr>
        <p:txBody>
          <a:bodyPr>
            <a:noAutofit/>
          </a:bodyPr>
          <a:lstStyle/>
          <a:p>
            <a:r>
              <a:rPr lang="en-US" sz="4400" dirty="0">
                <a:latin typeface="Montserrat" pitchFamily="2" charset="77"/>
              </a:rPr>
              <a:t>The Most Important Question</a:t>
            </a:r>
          </a:p>
        </p:txBody>
      </p:sp>
      <p:sp>
        <p:nvSpPr>
          <p:cNvPr id="4" name="Content Placeholder 2"/>
          <p:cNvSpPr txBox="1">
            <a:spLocks/>
          </p:cNvSpPr>
          <p:nvPr/>
        </p:nvSpPr>
        <p:spPr bwMode="auto">
          <a:xfrm>
            <a:off x="931652" y="1790701"/>
            <a:ext cx="6993148" cy="353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chemeClr val="tx1"/>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chemeClr val="tx1"/>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ctr" defTabSz="457200" rtl="0" eaLnBrk="0" fontAlgn="base" latinLnBrk="0" hangingPunct="0">
              <a:lnSpc>
                <a:spcPct val="90000"/>
              </a:lnSpc>
              <a:spcBef>
                <a:spcPct val="20000"/>
              </a:spcBef>
              <a:spcAft>
                <a:spcPct val="0"/>
              </a:spcAft>
              <a:buClr>
                <a:srgbClr val="1269A2"/>
              </a:buClr>
              <a:buSzTx/>
              <a:buFontTx/>
              <a:buNone/>
              <a:tabLst/>
              <a:defRPr/>
            </a:pPr>
            <a:r>
              <a:rPr kumimoji="0" lang="en-US" sz="4800" b="0" i="0" u="none" strike="noStrike" kern="1200" cap="none" spc="0" normalizeH="0" baseline="0" noProof="0" dirty="0">
                <a:ln>
                  <a:noFill/>
                </a:ln>
                <a:solidFill>
                  <a:srgbClr val="000000"/>
                </a:solidFill>
                <a:effectLst/>
                <a:uLnTx/>
                <a:uFillTx/>
                <a:latin typeface="Montserrat" pitchFamily="2" charset="77"/>
                <a:ea typeface="ＭＳ Ｐゴシック" charset="0"/>
                <a:cs typeface="ＭＳ Ｐゴシック" charset="0"/>
              </a:rPr>
              <a:t>Why do Homeowners</a:t>
            </a:r>
            <a:br>
              <a:rPr kumimoji="0" lang="en-US" sz="4800" b="0" i="0" u="none" strike="noStrike" kern="1200" cap="none" spc="0" normalizeH="0" baseline="0" noProof="0" dirty="0">
                <a:ln>
                  <a:noFill/>
                </a:ln>
                <a:solidFill>
                  <a:srgbClr val="000000"/>
                </a:solidFill>
                <a:effectLst/>
                <a:uLnTx/>
                <a:uFillTx/>
                <a:latin typeface="Montserrat" pitchFamily="2" charset="77"/>
                <a:ea typeface="ＭＳ Ｐゴシック" charset="0"/>
                <a:cs typeface="ＭＳ Ｐゴシック" charset="0"/>
              </a:rPr>
            </a:br>
            <a:r>
              <a:rPr kumimoji="0" lang="en-US" sz="4800" b="0" i="0" u="none" strike="noStrike" kern="1200" cap="none" spc="0" normalizeH="0" baseline="0" noProof="0" dirty="0">
                <a:ln>
                  <a:noFill/>
                </a:ln>
                <a:solidFill>
                  <a:srgbClr val="000000"/>
                </a:solidFill>
                <a:effectLst/>
                <a:uLnTx/>
                <a:uFillTx/>
                <a:latin typeface="Montserrat" pitchFamily="2" charset="77"/>
                <a:ea typeface="ＭＳ Ｐゴシック" charset="0"/>
                <a:cs typeface="ＭＳ Ｐゴシック" charset="0"/>
              </a:rPr>
              <a:t>or Businesses choose to </a:t>
            </a:r>
            <a:r>
              <a:rPr kumimoji="0" lang="en-US" sz="4800" b="0" i="0" u="none" strike="noStrike" kern="1200" cap="none" spc="0" normalizeH="0" baseline="0" noProof="0" dirty="0">
                <a:ln>
                  <a:noFill/>
                </a:ln>
                <a:solidFill>
                  <a:srgbClr val="C00000"/>
                </a:solidFill>
                <a:effectLst/>
                <a:uLnTx/>
                <a:uFillTx/>
                <a:latin typeface="Montserrat" pitchFamily="2" charset="77"/>
                <a:ea typeface="ＭＳ Ｐゴシック" charset="0"/>
                <a:cs typeface="ＭＳ Ｐゴシック" charset="0"/>
              </a:rPr>
              <a:t>Engage with in</a:t>
            </a:r>
            <a:r>
              <a:rPr kumimoji="0" lang="en-US" sz="4800" b="0" i="0" u="none" strike="noStrike" kern="1200" cap="none" spc="0" normalizeH="0" baseline="0" noProof="0" dirty="0">
                <a:ln>
                  <a:noFill/>
                </a:ln>
                <a:solidFill>
                  <a:srgbClr val="000000"/>
                </a:solidFill>
                <a:effectLst/>
                <a:uLnTx/>
                <a:uFillTx/>
                <a:latin typeface="Montserrat" pitchFamily="2" charset="77"/>
                <a:ea typeface="ＭＳ Ｐゴシック" charset="0"/>
                <a:cs typeface="ＭＳ Ｐゴシック" charset="0"/>
              </a:rPr>
              <a:t> </a:t>
            </a:r>
            <a:r>
              <a:rPr kumimoji="0" lang="en-US" sz="4800" b="0" i="0" u="none" strike="noStrike" kern="1200" cap="none" spc="0" normalizeH="0" baseline="0" noProof="0" dirty="0">
                <a:ln>
                  <a:noFill/>
                </a:ln>
                <a:solidFill>
                  <a:srgbClr val="C00000"/>
                </a:solidFill>
                <a:effectLst/>
                <a:uLnTx/>
                <a:uFillTx/>
                <a:latin typeface="Montserrat" pitchFamily="2" charset="77"/>
                <a:ea typeface="ＭＳ Ｐゴシック" charset="0"/>
                <a:cs typeface="ＭＳ Ｐゴシック" charset="0"/>
              </a:rPr>
              <a:t>High-Performance Professionals</a:t>
            </a:r>
            <a:r>
              <a:rPr kumimoji="0" lang="en-US" sz="4800" b="0" i="0" u="none" strike="noStrike" kern="1200" cap="none" spc="0" normalizeH="0" baseline="0" noProof="0" dirty="0">
                <a:ln>
                  <a:noFill/>
                </a:ln>
                <a:solidFill>
                  <a:srgbClr val="000000"/>
                </a:solidFill>
                <a:effectLst/>
                <a:uLnTx/>
                <a:uFillTx/>
                <a:latin typeface="Montserrat" pitchFamily="2" charset="77"/>
                <a:ea typeface="ＭＳ Ｐゴシック" charset="0"/>
                <a:cs typeface="ＭＳ Ｐゴシック" charset="0"/>
              </a:rPr>
              <a:t>?</a:t>
            </a:r>
          </a:p>
        </p:txBody>
      </p:sp>
      <p:pic>
        <p:nvPicPr>
          <p:cNvPr id="5" name="Picture 5" descr="C:\Documents and Settings\JAY GENTRY\Local Settings\Temporary Internet Files\Content.IE5\UZG9YZXI\MCj0383958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4624">
            <a:off x="8683379" y="1892021"/>
            <a:ext cx="2551049" cy="259986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PHCA_Logo_color.png">
            <a:extLst>
              <a:ext uri="{FF2B5EF4-FFF2-40B4-BE49-F238E27FC236}">
                <a16:creationId xmlns:a16="http://schemas.microsoft.com/office/drawing/2014/main" id="{1FB4B160-D743-4F41-BEFF-2EAFAAC0C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154430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1-05 at 4.45.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316" y="1199797"/>
            <a:ext cx="3226739" cy="3198599"/>
          </a:xfrm>
          <a:prstGeom prst="rect">
            <a:avLst/>
          </a:prstGeom>
          <a:ln>
            <a:noFill/>
          </a:ln>
          <a:effectLst>
            <a:softEdge rad="112500"/>
          </a:effectLst>
        </p:spPr>
      </p:pic>
      <p:sp>
        <p:nvSpPr>
          <p:cNvPr id="2" name="Title 1"/>
          <p:cNvSpPr>
            <a:spLocks noGrp="1"/>
          </p:cNvSpPr>
          <p:nvPr>
            <p:ph type="title"/>
          </p:nvPr>
        </p:nvSpPr>
        <p:spPr>
          <a:xfrm>
            <a:off x="1005898" y="257176"/>
            <a:ext cx="7909502" cy="733425"/>
          </a:xfrm>
        </p:spPr>
        <p:txBody>
          <a:bodyPr>
            <a:noAutofit/>
          </a:bodyPr>
          <a:lstStyle/>
          <a:p>
            <a:r>
              <a:rPr lang="en-US" sz="5400" dirty="0">
                <a:latin typeface="Montserrat" pitchFamily="2" charset="77"/>
              </a:rPr>
              <a:t>The Answer</a:t>
            </a:r>
          </a:p>
        </p:txBody>
      </p:sp>
      <p:sp>
        <p:nvSpPr>
          <p:cNvPr id="3" name="Content Placeholder 2"/>
          <p:cNvSpPr>
            <a:spLocks noGrp="1"/>
          </p:cNvSpPr>
          <p:nvPr>
            <p:ph idx="1"/>
          </p:nvPr>
        </p:nvSpPr>
        <p:spPr>
          <a:xfrm>
            <a:off x="844082" y="1091311"/>
            <a:ext cx="10231154" cy="4767533"/>
          </a:xfrm>
        </p:spPr>
        <p:txBody>
          <a:bodyPr>
            <a:noAutofit/>
          </a:bodyPr>
          <a:lstStyle/>
          <a:p>
            <a:r>
              <a:rPr lang="en-US" sz="2400" dirty="0">
                <a:latin typeface="Montserrat" pitchFamily="2" charset="77"/>
              </a:rPr>
              <a:t>Because they have become convinced that it is a</a:t>
            </a:r>
            <a:br>
              <a:rPr lang="en-US" sz="2400" dirty="0">
                <a:latin typeface="Montserrat" pitchFamily="2" charset="77"/>
              </a:rPr>
            </a:br>
            <a:r>
              <a:rPr lang="en-US" sz="3200" b="1" dirty="0">
                <a:solidFill>
                  <a:srgbClr val="800000"/>
                </a:solidFill>
                <a:latin typeface="Montserrat" pitchFamily="2" charset="77"/>
              </a:rPr>
              <a:t>Right Decision </a:t>
            </a:r>
            <a:r>
              <a:rPr lang="en-US" sz="2400" dirty="0">
                <a:latin typeface="Montserrat" pitchFamily="2" charset="77"/>
              </a:rPr>
              <a:t>for them</a:t>
            </a:r>
          </a:p>
          <a:p>
            <a:pPr lvl="1"/>
            <a:r>
              <a:rPr lang="en-US" dirty="0">
                <a:latin typeface="Montserrat" pitchFamily="2" charset="77"/>
              </a:rPr>
              <a:t>They expect it to</a:t>
            </a:r>
          </a:p>
          <a:p>
            <a:pPr lvl="2"/>
            <a:r>
              <a:rPr lang="en-US" sz="2400" b="1" dirty="0">
                <a:solidFill>
                  <a:srgbClr val="800000"/>
                </a:solidFill>
                <a:latin typeface="Montserrat" pitchFamily="2" charset="77"/>
              </a:rPr>
              <a:t>Meet recognized Needs</a:t>
            </a:r>
          </a:p>
          <a:p>
            <a:pPr lvl="2"/>
            <a:r>
              <a:rPr lang="en-US" sz="2400" b="1" dirty="0">
                <a:solidFill>
                  <a:srgbClr val="800000"/>
                </a:solidFill>
                <a:latin typeface="Montserrat" pitchFamily="2" charset="77"/>
              </a:rPr>
              <a:t>Solve recognized Problems</a:t>
            </a:r>
          </a:p>
          <a:p>
            <a:pPr lvl="2"/>
            <a:r>
              <a:rPr lang="en-US" sz="2400" b="1" dirty="0">
                <a:solidFill>
                  <a:srgbClr val="800000"/>
                </a:solidFill>
                <a:latin typeface="Montserrat" pitchFamily="2" charset="77"/>
              </a:rPr>
              <a:t>Capture recognized Opportunities</a:t>
            </a:r>
            <a:endParaRPr lang="en-US" sz="1800" b="1" dirty="0">
              <a:solidFill>
                <a:srgbClr val="800000"/>
              </a:solidFill>
              <a:latin typeface="Montserrat" pitchFamily="2" charset="77"/>
            </a:endParaRPr>
          </a:p>
          <a:p>
            <a:r>
              <a:rPr lang="en-US" sz="2400" dirty="0">
                <a:latin typeface="Montserrat" pitchFamily="2" charset="77"/>
              </a:rPr>
              <a:t>They believe that it is a </a:t>
            </a:r>
            <a:r>
              <a:rPr lang="en-US" sz="3200" b="1" dirty="0">
                <a:solidFill>
                  <a:srgbClr val="800000"/>
                </a:solidFill>
                <a:latin typeface="Montserrat" pitchFamily="2" charset="77"/>
              </a:rPr>
              <a:t>Good Idea </a:t>
            </a:r>
            <a:r>
              <a:rPr lang="en-US" sz="2400" dirty="0">
                <a:latin typeface="Montserrat" pitchFamily="2" charset="77"/>
              </a:rPr>
              <a:t>and will </a:t>
            </a:r>
            <a:r>
              <a:rPr lang="en-US" sz="3200" b="1" dirty="0">
                <a:solidFill>
                  <a:srgbClr val="800000"/>
                </a:solidFill>
                <a:latin typeface="Montserrat" pitchFamily="2" charset="77"/>
              </a:rPr>
              <a:t>Provide Value… </a:t>
            </a:r>
            <a:r>
              <a:rPr lang="en-US" sz="3200" dirty="0">
                <a:latin typeface="Montserrat" pitchFamily="2" charset="77"/>
              </a:rPr>
              <a:t>a </a:t>
            </a:r>
            <a:r>
              <a:rPr lang="en-US" sz="3200" b="1" dirty="0">
                <a:solidFill>
                  <a:srgbClr val="800000"/>
                </a:solidFill>
                <a:latin typeface="Montserrat" pitchFamily="2" charset="77"/>
              </a:rPr>
              <a:t>Smart Choice</a:t>
            </a:r>
          </a:p>
          <a:p>
            <a:r>
              <a:rPr lang="en-US" sz="2400" dirty="0">
                <a:latin typeface="Montserrat" pitchFamily="2" charset="77"/>
              </a:rPr>
              <a:t>Your job is to </a:t>
            </a:r>
            <a:r>
              <a:rPr lang="en-US" sz="3200" b="1" dirty="0">
                <a:solidFill>
                  <a:srgbClr val="970000"/>
                </a:solidFill>
                <a:latin typeface="Montserrat" pitchFamily="2" charset="77"/>
              </a:rPr>
              <a:t>Communicate the Truth </a:t>
            </a:r>
            <a:r>
              <a:rPr lang="en-US" sz="2400" dirty="0">
                <a:latin typeface="Montserrat" pitchFamily="2" charset="77"/>
              </a:rPr>
              <a:t>and enable them to make </a:t>
            </a:r>
            <a:r>
              <a:rPr lang="en-US" sz="3200" b="1" dirty="0">
                <a:solidFill>
                  <a:srgbClr val="970000"/>
                </a:solidFill>
                <a:latin typeface="Montserrat" pitchFamily="2" charset="77"/>
              </a:rPr>
              <a:t>informed Smart Choices </a:t>
            </a:r>
          </a:p>
        </p:txBody>
      </p:sp>
      <p:pic>
        <p:nvPicPr>
          <p:cNvPr id="6" name="Picture 5" descr="PHCA_Logo_color.png">
            <a:extLst>
              <a:ext uri="{FF2B5EF4-FFF2-40B4-BE49-F238E27FC236}">
                <a16:creationId xmlns:a16="http://schemas.microsoft.com/office/drawing/2014/main" id="{E93668C6-E379-3645-864E-76CE09D56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3930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9063437-EA4C-7E41-9571-D9071888E392}"/>
              </a:ext>
            </a:extLst>
          </p:cNvPr>
          <p:cNvSpPr txBox="1">
            <a:spLocks noChangeArrowheads="1"/>
          </p:cNvSpPr>
          <p:nvPr/>
        </p:nvSpPr>
        <p:spPr>
          <a:xfrm>
            <a:off x="838200" y="1407881"/>
            <a:ext cx="10515600" cy="5135563"/>
          </a:xfrm>
        </p:spPr>
        <p:txBody>
          <a:bodyPr lIns="91436" tIns="45718" rIns="91436" bIns="45718"/>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spcBef>
                <a:spcPct val="40000"/>
              </a:spcBef>
            </a:pPr>
            <a:r>
              <a:rPr lang="en-US" sz="4400" dirty="0">
                <a:latin typeface="Montserrat" pitchFamily="2" charset="77"/>
                <a:ea typeface="ＭＳ Ｐゴシック" charset="0"/>
                <a:cs typeface="ＭＳ Ｐゴシック" charset="0"/>
              </a:rPr>
              <a:t>I have a need</a:t>
            </a:r>
          </a:p>
          <a:p>
            <a:pPr>
              <a:lnSpc>
                <a:spcPct val="80000"/>
              </a:lnSpc>
              <a:spcBef>
                <a:spcPct val="40000"/>
              </a:spcBef>
            </a:pPr>
            <a:r>
              <a:rPr lang="en-US" sz="4400" dirty="0">
                <a:latin typeface="Montserrat" pitchFamily="2" charset="77"/>
                <a:ea typeface="ＭＳ Ｐゴシック" charset="0"/>
                <a:cs typeface="ＭＳ Ｐゴシック" charset="0"/>
              </a:rPr>
              <a:t>I need information</a:t>
            </a:r>
          </a:p>
          <a:p>
            <a:pPr>
              <a:lnSpc>
                <a:spcPct val="80000"/>
              </a:lnSpc>
              <a:spcBef>
                <a:spcPct val="40000"/>
              </a:spcBef>
            </a:pPr>
            <a:r>
              <a:rPr lang="en-US" sz="4400" dirty="0">
                <a:latin typeface="Montserrat" pitchFamily="2" charset="77"/>
                <a:ea typeface="ＭＳ Ｐゴシック" charset="0"/>
                <a:cs typeface="ＭＳ Ｐゴシック" charset="0"/>
              </a:rPr>
              <a:t>I will listen</a:t>
            </a:r>
          </a:p>
          <a:p>
            <a:pPr>
              <a:lnSpc>
                <a:spcPct val="80000"/>
              </a:lnSpc>
              <a:spcBef>
                <a:spcPct val="40000"/>
              </a:spcBef>
            </a:pPr>
            <a:r>
              <a:rPr lang="en-US" sz="4400" dirty="0">
                <a:latin typeface="Montserrat" pitchFamily="2" charset="77"/>
                <a:ea typeface="ＭＳ Ｐゴシック" charset="0"/>
                <a:cs typeface="ＭＳ Ｐゴシック" charset="0"/>
              </a:rPr>
              <a:t>I will share information</a:t>
            </a:r>
          </a:p>
          <a:p>
            <a:pPr>
              <a:lnSpc>
                <a:spcPct val="80000"/>
              </a:lnSpc>
              <a:spcBef>
                <a:spcPct val="40000"/>
              </a:spcBef>
            </a:pPr>
            <a:r>
              <a:rPr lang="en-US" sz="4400" dirty="0">
                <a:latin typeface="Montserrat" pitchFamily="2" charset="77"/>
                <a:ea typeface="ＭＳ Ｐゴシック" charset="0"/>
                <a:cs typeface="ＭＳ Ｐゴシック" charset="0"/>
              </a:rPr>
              <a:t>I would buy from you</a:t>
            </a:r>
          </a:p>
          <a:p>
            <a:pPr>
              <a:lnSpc>
                <a:spcPct val="80000"/>
              </a:lnSpc>
              <a:spcBef>
                <a:spcPct val="40000"/>
              </a:spcBef>
            </a:pPr>
            <a:r>
              <a:rPr lang="en-US" sz="4400" dirty="0">
                <a:latin typeface="Montserrat" pitchFamily="2" charset="77"/>
                <a:ea typeface="ＭＳ Ｐゴシック" charset="0"/>
                <a:cs typeface="ＭＳ Ｐゴシック" charset="0"/>
              </a:rPr>
              <a:t>I will buy (specific) now</a:t>
            </a:r>
            <a:endParaRPr lang="en-US" sz="3600" dirty="0">
              <a:latin typeface="Montserrat" pitchFamily="2" charset="77"/>
              <a:ea typeface="ＭＳ Ｐゴシック" charset="0"/>
              <a:cs typeface="ＭＳ Ｐゴシック" charset="0"/>
            </a:endParaRPr>
          </a:p>
        </p:txBody>
      </p:sp>
      <p:sp>
        <p:nvSpPr>
          <p:cNvPr id="3" name="Rectangle 2">
            <a:extLst>
              <a:ext uri="{FF2B5EF4-FFF2-40B4-BE49-F238E27FC236}">
                <a16:creationId xmlns:a16="http://schemas.microsoft.com/office/drawing/2014/main" id="{9EA6B0F6-7FAE-F646-8C46-18564FF6F39B}"/>
              </a:ext>
            </a:extLst>
          </p:cNvPr>
          <p:cNvSpPr txBox="1">
            <a:spLocks noChangeArrowheads="1"/>
          </p:cNvSpPr>
          <p:nvPr/>
        </p:nvSpPr>
        <p:spPr>
          <a:xfrm>
            <a:off x="838199" y="365125"/>
            <a:ext cx="11005457"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latin typeface="Montserrat" pitchFamily="2" charset="77"/>
                <a:ea typeface="ＭＳ Ｐゴシック" charset="0"/>
                <a:cs typeface="ＭＳ Ｐゴシック" charset="0"/>
              </a:rPr>
              <a:t>Customer Decision Making Process</a:t>
            </a:r>
            <a:endParaRPr lang="en-US" dirty="0">
              <a:latin typeface="Montserrat" pitchFamily="2" charset="77"/>
              <a:ea typeface="ＭＳ Ｐゴシック" charset="0"/>
              <a:cs typeface="ＭＳ Ｐゴシック" charset="0"/>
            </a:endParaRPr>
          </a:p>
        </p:txBody>
      </p:sp>
      <p:grpSp>
        <p:nvGrpSpPr>
          <p:cNvPr id="4" name="Group 4">
            <a:extLst>
              <a:ext uri="{FF2B5EF4-FFF2-40B4-BE49-F238E27FC236}">
                <a16:creationId xmlns:a16="http://schemas.microsoft.com/office/drawing/2014/main" id="{B37EBB5D-F037-F343-8C24-40564C9A92D2}"/>
              </a:ext>
            </a:extLst>
          </p:cNvPr>
          <p:cNvGrpSpPr>
            <a:grpSpLocks/>
          </p:cNvGrpSpPr>
          <p:nvPr/>
        </p:nvGrpSpPr>
        <p:grpSpPr bwMode="auto">
          <a:xfrm>
            <a:off x="7853368" y="1603182"/>
            <a:ext cx="2982915" cy="1662025"/>
            <a:chOff x="3573" y="1064"/>
            <a:chExt cx="1879" cy="1121"/>
          </a:xfrm>
        </p:grpSpPr>
        <p:sp>
          <p:nvSpPr>
            <p:cNvPr id="5" name="Text Box 5">
              <a:extLst>
                <a:ext uri="{FF2B5EF4-FFF2-40B4-BE49-F238E27FC236}">
                  <a16:creationId xmlns:a16="http://schemas.microsoft.com/office/drawing/2014/main" id="{A02A926B-6093-774A-B83A-95F44423A480}"/>
                </a:ext>
              </a:extLst>
            </p:cNvPr>
            <p:cNvSpPr txBox="1">
              <a:spLocks noChangeArrowheads="1"/>
            </p:cNvSpPr>
            <p:nvPr/>
          </p:nvSpPr>
          <p:spPr bwMode="auto">
            <a:xfrm>
              <a:off x="3733" y="1260"/>
              <a:ext cx="1719" cy="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Need</a:t>
              </a:r>
            </a:p>
          </p:txBody>
        </p:sp>
        <p:sp>
          <p:nvSpPr>
            <p:cNvPr id="6" name="AutoShape 6">
              <a:extLst>
                <a:ext uri="{FF2B5EF4-FFF2-40B4-BE49-F238E27FC236}">
                  <a16:creationId xmlns:a16="http://schemas.microsoft.com/office/drawing/2014/main" id="{C538BC11-5AE3-7A40-9CAC-A389F3528BEA}"/>
                </a:ext>
              </a:extLst>
            </p:cNvPr>
            <p:cNvSpPr>
              <a:spLocks/>
            </p:cNvSpPr>
            <p:nvPr/>
          </p:nvSpPr>
          <p:spPr bwMode="auto">
            <a:xfrm>
              <a:off x="3573" y="1064"/>
              <a:ext cx="160" cy="1121"/>
            </a:xfrm>
            <a:prstGeom prst="rightBrace">
              <a:avLst>
                <a:gd name="adj1" fmla="val 113807"/>
                <a:gd name="adj2" fmla="val 37472"/>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7" name="Group 7">
            <a:extLst>
              <a:ext uri="{FF2B5EF4-FFF2-40B4-BE49-F238E27FC236}">
                <a16:creationId xmlns:a16="http://schemas.microsoft.com/office/drawing/2014/main" id="{ACE626ED-7D88-1043-953E-AA7430E400F8}"/>
              </a:ext>
            </a:extLst>
          </p:cNvPr>
          <p:cNvGrpSpPr>
            <a:grpSpLocks/>
          </p:cNvGrpSpPr>
          <p:nvPr/>
        </p:nvGrpSpPr>
        <p:grpSpPr bwMode="auto">
          <a:xfrm>
            <a:off x="8266911" y="3609744"/>
            <a:ext cx="2997167" cy="1504950"/>
            <a:chOff x="3720" y="2049"/>
            <a:chExt cx="1439" cy="949"/>
          </a:xfrm>
        </p:grpSpPr>
        <p:sp>
          <p:nvSpPr>
            <p:cNvPr id="8" name="Text Box 8">
              <a:extLst>
                <a:ext uri="{FF2B5EF4-FFF2-40B4-BE49-F238E27FC236}">
                  <a16:creationId xmlns:a16="http://schemas.microsoft.com/office/drawing/2014/main" id="{EE0E2889-9A9B-6B41-914E-5044A546EE1D}"/>
                </a:ext>
              </a:extLst>
            </p:cNvPr>
            <p:cNvSpPr txBox="1">
              <a:spLocks noChangeArrowheads="1"/>
            </p:cNvSpPr>
            <p:nvPr/>
          </p:nvSpPr>
          <p:spPr bwMode="auto">
            <a:xfrm>
              <a:off x="3864" y="2155"/>
              <a:ext cx="1295"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Trust</a:t>
              </a:r>
            </a:p>
          </p:txBody>
        </p:sp>
        <p:sp>
          <p:nvSpPr>
            <p:cNvPr id="9" name="AutoShape 9">
              <a:extLst>
                <a:ext uri="{FF2B5EF4-FFF2-40B4-BE49-F238E27FC236}">
                  <a16:creationId xmlns:a16="http://schemas.microsoft.com/office/drawing/2014/main" id="{59B1C62D-D8A0-9541-BD32-D79A35041720}"/>
                </a:ext>
              </a:extLst>
            </p:cNvPr>
            <p:cNvSpPr>
              <a:spLocks/>
            </p:cNvSpPr>
            <p:nvPr/>
          </p:nvSpPr>
          <p:spPr bwMode="auto">
            <a:xfrm>
              <a:off x="3720" y="2049"/>
              <a:ext cx="102" cy="949"/>
            </a:xfrm>
            <a:prstGeom prst="rightBrace">
              <a:avLst>
                <a:gd name="adj1" fmla="val 77533"/>
                <a:gd name="adj2" fmla="val 3298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10" name="Group 10">
            <a:extLst>
              <a:ext uri="{FF2B5EF4-FFF2-40B4-BE49-F238E27FC236}">
                <a16:creationId xmlns:a16="http://schemas.microsoft.com/office/drawing/2014/main" id="{546C3B84-722C-094F-8A0F-CF75DE6C780C}"/>
              </a:ext>
            </a:extLst>
          </p:cNvPr>
          <p:cNvGrpSpPr>
            <a:grpSpLocks/>
          </p:cNvGrpSpPr>
          <p:nvPr/>
        </p:nvGrpSpPr>
        <p:grpSpPr bwMode="auto">
          <a:xfrm>
            <a:off x="7718971" y="5389836"/>
            <a:ext cx="3081339" cy="769939"/>
            <a:chOff x="3798" y="3003"/>
            <a:chExt cx="1941" cy="485"/>
          </a:xfrm>
        </p:grpSpPr>
        <p:sp>
          <p:nvSpPr>
            <p:cNvPr id="11" name="Text Box 11">
              <a:extLst>
                <a:ext uri="{FF2B5EF4-FFF2-40B4-BE49-F238E27FC236}">
                  <a16:creationId xmlns:a16="http://schemas.microsoft.com/office/drawing/2014/main" id="{94AD47EA-77CF-B147-9DD9-484BF619AF34}"/>
                </a:ext>
              </a:extLst>
            </p:cNvPr>
            <p:cNvSpPr txBox="1">
              <a:spLocks noChangeArrowheads="1"/>
            </p:cNvSpPr>
            <p:nvPr/>
          </p:nvSpPr>
          <p:spPr bwMode="auto">
            <a:xfrm>
              <a:off x="3952" y="3003"/>
              <a:ext cx="1787"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Hurry</a:t>
              </a:r>
            </a:p>
          </p:txBody>
        </p:sp>
        <p:sp>
          <p:nvSpPr>
            <p:cNvPr id="12" name="AutoShape 12">
              <a:extLst>
                <a:ext uri="{FF2B5EF4-FFF2-40B4-BE49-F238E27FC236}">
                  <a16:creationId xmlns:a16="http://schemas.microsoft.com/office/drawing/2014/main" id="{1A2038E8-5D3C-3643-BDBB-FE77D0AF5531}"/>
                </a:ext>
              </a:extLst>
            </p:cNvPr>
            <p:cNvSpPr>
              <a:spLocks/>
            </p:cNvSpPr>
            <p:nvPr/>
          </p:nvSpPr>
          <p:spPr bwMode="auto">
            <a:xfrm>
              <a:off x="3798" y="3054"/>
              <a:ext cx="102" cy="312"/>
            </a:xfrm>
            <a:prstGeom prst="rightBrace">
              <a:avLst>
                <a:gd name="adj1" fmla="val 25490"/>
                <a:gd name="adj2" fmla="val 5192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pic>
        <p:nvPicPr>
          <p:cNvPr id="13" name="Picture 12" descr="PHCA_Logo_color.png">
            <a:extLst>
              <a:ext uri="{FF2B5EF4-FFF2-40B4-BE49-F238E27FC236}">
                <a16:creationId xmlns:a16="http://schemas.microsoft.com/office/drawing/2014/main" id="{3F2C1E41-80A3-D444-8544-CB648B4B9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4" name="Oval 13">
            <a:extLst>
              <a:ext uri="{FF2B5EF4-FFF2-40B4-BE49-F238E27FC236}">
                <a16:creationId xmlns:a16="http://schemas.microsoft.com/office/drawing/2014/main" id="{C6CC13D9-003F-976B-2C0F-967C524194A5}"/>
              </a:ext>
            </a:extLst>
          </p:cNvPr>
          <p:cNvSpPr/>
          <p:nvPr/>
        </p:nvSpPr>
        <p:spPr bwMode="auto">
          <a:xfrm>
            <a:off x="7853367" y="2902741"/>
            <a:ext cx="3580401" cy="256805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21312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1052423" y="153424"/>
            <a:ext cx="9604696" cy="1089025"/>
          </a:xfrm>
        </p:spPr>
        <p:txBody>
          <a:bodyPr>
            <a:normAutofit/>
          </a:bodyPr>
          <a:lstStyle/>
          <a:p>
            <a:pPr algn="ctr" eaLnBrk="1" hangingPunct="1"/>
            <a:r>
              <a:rPr lang="en-US" sz="4800" dirty="0">
                <a:latin typeface="Montserrat" pitchFamily="2" charset="77"/>
                <a:ea typeface="ＭＳ Ｐゴシック" charset="0"/>
                <a:cs typeface="ＭＳ Ｐゴシック" charset="0"/>
              </a:rPr>
              <a:t>Building Blocks of Credibility</a:t>
            </a:r>
          </a:p>
        </p:txBody>
      </p:sp>
      <p:sp>
        <p:nvSpPr>
          <p:cNvPr id="131074" name="AutoShape 3"/>
          <p:cNvSpPr>
            <a:spLocks noChangeArrowheads="1"/>
          </p:cNvSpPr>
          <p:nvPr/>
        </p:nvSpPr>
        <p:spPr bwMode="auto">
          <a:xfrm>
            <a:off x="897695" y="1371600"/>
            <a:ext cx="1125538" cy="4622800"/>
          </a:xfrm>
          <a:prstGeom prst="upArrow">
            <a:avLst>
              <a:gd name="adj1" fmla="val 50000"/>
              <a:gd name="adj2" fmla="val 102376"/>
            </a:avLst>
          </a:prstGeom>
          <a:solidFill>
            <a:srgbClr val="CC9900"/>
          </a:solidFill>
          <a:ln w="9525">
            <a:solidFill>
              <a:schemeClr val="tx1"/>
            </a:solidFill>
            <a:miter lim="800000"/>
            <a:headEnd/>
            <a:tailEnd/>
          </a:ln>
        </p:spPr>
        <p:txBody>
          <a:bodyPr wrap="none" lIns="82479" tIns="41239" rIns="82479" bIns="41239" anchor="ctr"/>
          <a:lstStyle/>
          <a:p>
            <a:pPr marL="0" marR="0" lvl="0" indent="0" algn="ctr" defTabSz="457200" rtl="0" eaLnBrk="0" fontAlgn="auto" latinLnBrk="0" hangingPunct="0">
              <a:lnSpc>
                <a:spcPct val="10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131075" name="WordArt 4"/>
          <p:cNvSpPr>
            <a:spLocks noChangeArrowheads="1" noChangeShapeType="1" noTextEdit="1"/>
          </p:cNvSpPr>
          <p:nvPr/>
        </p:nvSpPr>
        <p:spPr bwMode="auto">
          <a:xfrm rot="-5400000">
            <a:off x="172208" y="3841751"/>
            <a:ext cx="2590800" cy="4286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rPr>
              <a:t>Your</a:t>
            </a:r>
            <a:r>
              <a:rPr kumimoji="0" lang="en-US" sz="2200" b="0" i="0" u="none" strike="noStrike" kern="10" cap="none" spc="0" normalizeH="0" baseline="0" noProof="0" dirty="0">
                <a:ln w="19050">
                  <a:solidFill>
                    <a:srgbClr val="000000"/>
                  </a:solidFill>
                  <a:round/>
                  <a:headEnd/>
                  <a:tailEnd/>
                </a:ln>
                <a:solidFill>
                  <a:srgbClr val="FFFFFF"/>
                </a:solidFill>
                <a:effectLst/>
                <a:uLnTx/>
                <a:uFillTx/>
                <a:latin typeface="Candara" panose="020E0502030303020204"/>
                <a:ea typeface="Arial Black"/>
                <a:cs typeface="Arial Black"/>
              </a:rPr>
              <a:t> </a:t>
            </a:r>
            <a:r>
              <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rPr>
              <a:t>Credibility</a:t>
            </a:r>
            <a:endParaRPr kumimoji="0" lang="en-US" sz="2200" b="0" i="0" u="none" strike="noStrike" kern="10" cap="none" spc="0" normalizeH="0" baseline="0" noProof="0" dirty="0">
              <a:ln w="19050">
                <a:solidFill>
                  <a:srgbClr val="000000"/>
                </a:solidFill>
                <a:round/>
                <a:headEnd/>
                <a:tailEnd/>
              </a:ln>
              <a:solidFill>
                <a:srgbClr val="FFFFFF"/>
              </a:solidFill>
              <a:effectLst/>
              <a:uLnTx/>
              <a:uFillTx/>
              <a:latin typeface="Candara" panose="020E0502030303020204"/>
              <a:ea typeface="Arial Black"/>
              <a:cs typeface="Arial Black"/>
            </a:endParaRPr>
          </a:p>
        </p:txBody>
      </p:sp>
      <p:grpSp>
        <p:nvGrpSpPr>
          <p:cNvPr id="2" name="Group 22"/>
          <p:cNvGrpSpPr>
            <a:grpSpLocks/>
          </p:cNvGrpSpPr>
          <p:nvPr/>
        </p:nvGrpSpPr>
        <p:grpSpPr bwMode="auto">
          <a:xfrm>
            <a:off x="2378833" y="4780758"/>
            <a:ext cx="8147074" cy="1141412"/>
            <a:chOff x="1267" y="3228"/>
            <a:chExt cx="4483" cy="796"/>
          </a:xfrm>
          <a:solidFill>
            <a:srgbClr val="CCFFCC"/>
          </a:solidFill>
        </p:grpSpPr>
        <p:sp>
          <p:nvSpPr>
            <p:cNvPr id="26645" name="Rectangle 6"/>
            <p:cNvSpPr>
              <a:spLocks noChangeArrowheads="1"/>
            </p:cNvSpPr>
            <p:nvPr/>
          </p:nvSpPr>
          <p:spPr bwMode="auto">
            <a:xfrm>
              <a:off x="1267" y="3228"/>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6" name="Text Box 7"/>
            <p:cNvSpPr txBox="1">
              <a:spLocks noChangeArrowheads="1"/>
            </p:cNvSpPr>
            <p:nvPr/>
          </p:nvSpPr>
          <p:spPr bwMode="auto">
            <a:xfrm>
              <a:off x="1494" y="3263"/>
              <a:ext cx="3534" cy="329"/>
            </a:xfrm>
            <a:prstGeom prst="rect">
              <a:avLst/>
            </a:prstGeom>
            <a:grpFill/>
            <a:ln w="9525" algn="ctr">
              <a:noFill/>
              <a:miter lim="800000"/>
              <a:headEnd/>
              <a:tailEnd/>
            </a:ln>
          </p:spPr>
          <p:txBody>
            <a:bodyPr wrap="square"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a:t>
              </a:r>
              <a:r>
                <a:rPr lang="en-US" sz="2400" b="1" dirty="0">
                  <a:solidFill>
                    <a:srgbClr val="000000"/>
                  </a:solidFill>
                  <a:latin typeface="Candara" panose="020E0502030303020204"/>
                </a:rPr>
                <a:t>What you have to offer</a:t>
              </a:r>
              <a:endPar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7" name="Text Box 8"/>
            <p:cNvSpPr txBox="1">
              <a:spLocks noChangeArrowheads="1"/>
            </p:cNvSpPr>
            <p:nvPr/>
          </p:nvSpPr>
          <p:spPr bwMode="auto">
            <a:xfrm>
              <a:off x="1725" y="3547"/>
              <a:ext cx="3102" cy="286"/>
            </a:xfrm>
            <a:prstGeom prst="rect">
              <a:avLst/>
            </a:prstGeom>
            <a:grp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ndara" panose="020E0502030303020204"/>
                  <a:ea typeface="+mn-ea"/>
                  <a:cs typeface="+mn-cs"/>
                </a:rPr>
                <a:t>Your</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 </a:t>
              </a:r>
              <a:r>
                <a:rPr lang="en-US" sz="2000" dirty="0">
                  <a:solidFill>
                    <a:srgbClr val="000000"/>
                  </a:solidFill>
                  <a:latin typeface="Candara" panose="020E0502030303020204"/>
                </a:rPr>
                <a:t>offerings</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 services, solutions, and capabilities</a:t>
              </a:r>
            </a:p>
          </p:txBody>
        </p:sp>
      </p:grpSp>
      <p:grpSp>
        <p:nvGrpSpPr>
          <p:cNvPr id="3" name="Group 23"/>
          <p:cNvGrpSpPr>
            <a:grpSpLocks/>
          </p:cNvGrpSpPr>
          <p:nvPr/>
        </p:nvGrpSpPr>
        <p:grpSpPr bwMode="auto">
          <a:xfrm>
            <a:off x="2384473" y="3693321"/>
            <a:ext cx="8147075" cy="1141413"/>
            <a:chOff x="1267" y="2426"/>
            <a:chExt cx="4483" cy="796"/>
          </a:xfrm>
          <a:solidFill>
            <a:srgbClr val="CCFFCC"/>
          </a:solidFill>
        </p:grpSpPr>
        <p:sp>
          <p:nvSpPr>
            <p:cNvPr id="26642" name="Rectangle 10"/>
            <p:cNvSpPr>
              <a:spLocks noChangeArrowheads="1"/>
            </p:cNvSpPr>
            <p:nvPr/>
          </p:nvSpPr>
          <p:spPr bwMode="auto">
            <a:xfrm>
              <a:off x="1267" y="2426"/>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3" name="Text Box 11"/>
            <p:cNvSpPr txBox="1">
              <a:spLocks noChangeArrowheads="1"/>
            </p:cNvSpPr>
            <p:nvPr/>
          </p:nvSpPr>
          <p:spPr bwMode="auto">
            <a:xfrm>
              <a:off x="1475" y="2468"/>
              <a:ext cx="4275" cy="329"/>
            </a:xfrm>
            <a:prstGeom prst="rect">
              <a:avLst/>
            </a:prstGeom>
            <a:grpFill/>
            <a:ln w="9525" algn="ctr">
              <a:noFill/>
              <a:miter lim="800000"/>
              <a:headEnd/>
              <a:tailEnd/>
            </a:ln>
          </p:spPr>
          <p:txBody>
            <a:bodyPr wrap="square"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Expected Impact of </a:t>
              </a:r>
              <a:r>
                <a:rPr lang="en-US" sz="2400" b="1" dirty="0">
                  <a:solidFill>
                    <a:srgbClr val="000000"/>
                  </a:solidFill>
                  <a:latin typeface="Candara" panose="020E0502030303020204"/>
                </a:rPr>
                <a:t>what you have to offer</a:t>
              </a: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4" name="Text Box 12"/>
            <p:cNvSpPr txBox="1">
              <a:spLocks noChangeArrowheads="1"/>
            </p:cNvSpPr>
            <p:nvPr/>
          </p:nvSpPr>
          <p:spPr bwMode="auto">
            <a:xfrm>
              <a:off x="1641" y="2681"/>
              <a:ext cx="3477" cy="501"/>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How your offerings, services, solutions, and capabilities</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solve problems/capture opportunities/provide value</a:t>
              </a:r>
            </a:p>
          </p:txBody>
        </p:sp>
      </p:grpSp>
      <p:grpSp>
        <p:nvGrpSpPr>
          <p:cNvPr id="4" name="Group 24"/>
          <p:cNvGrpSpPr>
            <a:grpSpLocks/>
          </p:cNvGrpSpPr>
          <p:nvPr/>
        </p:nvGrpSpPr>
        <p:grpSpPr bwMode="auto">
          <a:xfrm>
            <a:off x="2384475" y="2542383"/>
            <a:ext cx="8126068" cy="1141412"/>
            <a:chOff x="1267" y="1624"/>
            <a:chExt cx="4483" cy="795"/>
          </a:xfrm>
          <a:solidFill>
            <a:srgbClr val="CCFFCC"/>
          </a:solidFill>
        </p:grpSpPr>
        <p:sp>
          <p:nvSpPr>
            <p:cNvPr id="26639" name="Rectangle 14"/>
            <p:cNvSpPr>
              <a:spLocks noChangeArrowheads="1"/>
            </p:cNvSpPr>
            <p:nvPr/>
          </p:nvSpPr>
          <p:spPr bwMode="auto">
            <a:xfrm>
              <a:off x="1267" y="1624"/>
              <a:ext cx="4483" cy="795"/>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0" name="Text Box 15"/>
            <p:cNvSpPr txBox="1">
              <a:spLocks noChangeArrowheads="1"/>
            </p:cNvSpPr>
            <p:nvPr/>
          </p:nvSpPr>
          <p:spPr bwMode="auto">
            <a:xfrm>
              <a:off x="1467" y="1658"/>
              <a:ext cx="4235" cy="329"/>
            </a:xfrm>
            <a:prstGeom prst="rect">
              <a:avLst/>
            </a:prstGeom>
            <a:grpFill/>
            <a:ln w="9525" algn="ctr">
              <a:noFill/>
              <a:miter lim="800000"/>
              <a:headEnd/>
              <a:tailEnd/>
            </a:ln>
          </p:spPr>
          <p:txBody>
            <a:bodyPr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The Market and Available Alternatives</a:t>
              </a:r>
            </a:p>
          </p:txBody>
        </p:sp>
        <p:sp>
          <p:nvSpPr>
            <p:cNvPr id="26641" name="Text Box 16"/>
            <p:cNvSpPr txBox="1">
              <a:spLocks noChangeArrowheads="1"/>
            </p:cNvSpPr>
            <p:nvPr/>
          </p:nvSpPr>
          <p:spPr bwMode="auto">
            <a:xfrm>
              <a:off x="1660" y="1898"/>
              <a:ext cx="3725" cy="500"/>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What are the problems, issues, opportunities, alternative</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approaches, trade-offs and available incentives</a:t>
              </a:r>
            </a:p>
          </p:txBody>
        </p:sp>
      </p:grpSp>
      <p:grpSp>
        <p:nvGrpSpPr>
          <p:cNvPr id="5" name="Group 25"/>
          <p:cNvGrpSpPr>
            <a:grpSpLocks/>
          </p:cNvGrpSpPr>
          <p:nvPr/>
        </p:nvGrpSpPr>
        <p:grpSpPr bwMode="auto">
          <a:xfrm>
            <a:off x="2378833" y="1411068"/>
            <a:ext cx="8209708" cy="1141413"/>
            <a:chOff x="1267" y="821"/>
            <a:chExt cx="4526" cy="796"/>
          </a:xfrm>
          <a:solidFill>
            <a:srgbClr val="CCFFCC"/>
          </a:solidFill>
        </p:grpSpPr>
        <p:sp>
          <p:nvSpPr>
            <p:cNvPr id="26636" name="Rectangle 18"/>
            <p:cNvSpPr>
              <a:spLocks noChangeArrowheads="1"/>
            </p:cNvSpPr>
            <p:nvPr/>
          </p:nvSpPr>
          <p:spPr bwMode="auto">
            <a:xfrm>
              <a:off x="1267" y="821"/>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37" name="Text Box 19"/>
            <p:cNvSpPr txBox="1">
              <a:spLocks noChangeArrowheads="1"/>
            </p:cNvSpPr>
            <p:nvPr/>
          </p:nvSpPr>
          <p:spPr bwMode="auto">
            <a:xfrm>
              <a:off x="1482" y="884"/>
              <a:ext cx="4237" cy="329"/>
            </a:xfrm>
            <a:prstGeom prst="rect">
              <a:avLst/>
            </a:prstGeom>
            <a:grpFill/>
            <a:ln w="9525" algn="ctr">
              <a:noFill/>
              <a:miter lim="800000"/>
              <a:headEnd/>
              <a:tailEnd/>
            </a:ln>
          </p:spPr>
          <p:txBody>
            <a:bodyPr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of the Specific Prospect/Customer</a:t>
              </a:r>
              <a:endPar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38" name="Text Box 20"/>
            <p:cNvSpPr txBox="1">
              <a:spLocks noChangeArrowheads="1"/>
            </p:cNvSpPr>
            <p:nvPr/>
          </p:nvSpPr>
          <p:spPr bwMode="auto">
            <a:xfrm>
              <a:off x="1679" y="1102"/>
              <a:ext cx="4114" cy="501"/>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sz="2000" dirty="0">
                  <a:solidFill>
                    <a:srgbClr val="000000"/>
                  </a:solidFill>
                  <a:latin typeface="Candara" panose="020E0502030303020204"/>
                </a:rPr>
                <a:t>Y</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our prospective Client’s situation, needs, problems, opportunities </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priorities, goals, objectives, and resources</a:t>
              </a:r>
            </a:p>
          </p:txBody>
        </p:sp>
      </p:grpSp>
      <p:sp>
        <p:nvSpPr>
          <p:cNvPr id="131081" name="Slide Number Placeholder 5"/>
          <p:cNvSpPr txBox="1">
            <a:spLocks/>
          </p:cNvSpPr>
          <p:nvPr/>
        </p:nvSpPr>
        <p:spPr bwMode="auto">
          <a:xfrm>
            <a:off x="8839200" y="6781800"/>
            <a:ext cx="1208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ct val="50000"/>
              </a:spcBef>
              <a:spcAft>
                <a:spcPts val="0"/>
              </a:spcAft>
              <a:buClrTx/>
              <a:buSzTx/>
              <a:buFontTx/>
              <a:buNone/>
              <a:tabLst/>
              <a:defRPr/>
            </a:pPr>
            <a:fld id="{6878AF68-D792-6E47-8221-A930C86F416D}" type="slidenum">
              <a:rPr kumimoji="0" lang="en-US" sz="1400" b="1" i="0" u="none" strike="noStrike" kern="1200" cap="none" spc="0" normalizeH="0" baseline="0" noProof="0">
                <a:ln>
                  <a:noFill/>
                </a:ln>
                <a:solidFill>
                  <a:srgbClr val="DBEFF9"/>
                </a:solidFill>
                <a:effectLst/>
                <a:uLnTx/>
                <a:uFillTx/>
                <a:latin typeface="Calibri" charset="0"/>
                <a:ea typeface="ＭＳ Ｐゴシック" charset="0"/>
              </a:rPr>
              <a:pPr marL="0" marR="0" lvl="0" indent="0" algn="r" defTabSz="457200" rtl="0" eaLnBrk="0" fontAlgn="auto" latinLnBrk="0" hangingPunct="0">
                <a:lnSpc>
                  <a:spcPct val="100000"/>
                </a:lnSpc>
                <a:spcBef>
                  <a:spcPct val="50000"/>
                </a:spcBef>
                <a:spcAft>
                  <a:spcPts val="0"/>
                </a:spcAft>
                <a:buClrTx/>
                <a:buSzTx/>
                <a:buFontTx/>
                <a:buNone/>
                <a:tabLst/>
                <a:defRPr/>
              </a:pPr>
              <a:t>54</a:t>
            </a:fld>
            <a:endParaRPr kumimoji="0" lang="en-US" sz="1400" b="1" i="0" u="none" strike="noStrike" kern="1200" cap="none" spc="0" normalizeH="0" baseline="0" noProof="0" dirty="0">
              <a:ln>
                <a:noFill/>
              </a:ln>
              <a:solidFill>
                <a:srgbClr val="DBEFF9"/>
              </a:solidFill>
              <a:effectLst/>
              <a:uLnTx/>
              <a:uFillTx/>
              <a:latin typeface="Calibri" charset="0"/>
              <a:ea typeface="ＭＳ Ｐゴシック" charset="0"/>
            </a:endParaRPr>
          </a:p>
        </p:txBody>
      </p:sp>
      <p:pic>
        <p:nvPicPr>
          <p:cNvPr id="22" name="Picture 21" descr="PHCA_Logo_color.png">
            <a:extLst>
              <a:ext uri="{FF2B5EF4-FFF2-40B4-BE49-F238E27FC236}">
                <a16:creationId xmlns:a16="http://schemas.microsoft.com/office/drawing/2014/main" id="{BB98AA22-D7EC-424B-9082-11CCBD159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575181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3"/>
          <p:cNvSpPr>
            <a:spLocks noChangeArrowheads="1"/>
          </p:cNvSpPr>
          <p:nvPr/>
        </p:nvSpPr>
        <p:spPr bwMode="auto">
          <a:xfrm>
            <a:off x="897695" y="1371600"/>
            <a:ext cx="1125538" cy="4622800"/>
          </a:xfrm>
          <a:prstGeom prst="upArrow">
            <a:avLst>
              <a:gd name="adj1" fmla="val 50000"/>
              <a:gd name="adj2" fmla="val 102376"/>
            </a:avLst>
          </a:prstGeom>
          <a:solidFill>
            <a:srgbClr val="CC9900"/>
          </a:solidFill>
          <a:ln w="9525">
            <a:solidFill>
              <a:schemeClr val="tx1"/>
            </a:solidFill>
            <a:miter lim="800000"/>
            <a:headEnd/>
            <a:tailEnd/>
          </a:ln>
        </p:spPr>
        <p:txBody>
          <a:bodyPr wrap="none" lIns="82479" tIns="41239" rIns="82479" bIns="41239" anchor="ctr"/>
          <a:lstStyle/>
          <a:p>
            <a:pPr marL="0" marR="0" lvl="0" indent="0" algn="ctr" defTabSz="457200" rtl="0" eaLnBrk="0" fontAlgn="auto" latinLnBrk="0" hangingPunct="0">
              <a:lnSpc>
                <a:spcPct val="10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131075" name="WordArt 4"/>
          <p:cNvSpPr>
            <a:spLocks noChangeArrowheads="1" noChangeShapeType="1" noTextEdit="1"/>
          </p:cNvSpPr>
          <p:nvPr/>
        </p:nvSpPr>
        <p:spPr bwMode="auto">
          <a:xfrm rot="-5400000">
            <a:off x="172208" y="3841751"/>
            <a:ext cx="2590800" cy="4286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rPr>
              <a:t>Your</a:t>
            </a:r>
            <a:r>
              <a:rPr kumimoji="0" lang="en-US" sz="2200" b="0" i="0" u="none" strike="noStrike" kern="10" cap="none" spc="0" normalizeH="0" baseline="0" noProof="0" dirty="0">
                <a:ln w="19050">
                  <a:solidFill>
                    <a:srgbClr val="000000"/>
                  </a:solidFill>
                  <a:round/>
                  <a:headEnd/>
                  <a:tailEnd/>
                </a:ln>
                <a:solidFill>
                  <a:srgbClr val="FFFFFF"/>
                </a:solidFill>
                <a:effectLst/>
                <a:uLnTx/>
                <a:uFillTx/>
                <a:latin typeface="Candara" panose="020E0502030303020204"/>
                <a:ea typeface="Arial Black"/>
                <a:cs typeface="Arial Black"/>
              </a:rPr>
              <a:t> </a:t>
            </a:r>
            <a:r>
              <a:rPr kumimoji="0" lang="en-US" sz="1800" b="0" i="0" u="none" strike="noStrike" kern="1200" cap="none" spc="0" normalizeH="0" baseline="0" noProof="0" dirty="0">
                <a:ln>
                  <a:noFill/>
                </a:ln>
                <a:solidFill>
                  <a:srgbClr val="000000"/>
                </a:solidFill>
                <a:effectLst/>
                <a:uLnTx/>
                <a:uFillTx/>
                <a:latin typeface="Candara" panose="020E0502030303020204"/>
                <a:ea typeface="+mn-ea"/>
                <a:cs typeface="+mn-cs"/>
              </a:rPr>
              <a:t>Credibility</a:t>
            </a:r>
            <a:endParaRPr kumimoji="0" lang="en-US" sz="2200" b="0" i="0" u="none" strike="noStrike" kern="10" cap="none" spc="0" normalizeH="0" baseline="0" noProof="0" dirty="0">
              <a:ln w="19050">
                <a:solidFill>
                  <a:srgbClr val="000000"/>
                </a:solidFill>
                <a:round/>
                <a:headEnd/>
                <a:tailEnd/>
              </a:ln>
              <a:solidFill>
                <a:srgbClr val="FFFFFF"/>
              </a:solidFill>
              <a:effectLst/>
              <a:uLnTx/>
              <a:uFillTx/>
              <a:latin typeface="Candara" panose="020E0502030303020204"/>
              <a:ea typeface="Arial Black"/>
              <a:cs typeface="Arial Black"/>
            </a:endParaRPr>
          </a:p>
        </p:txBody>
      </p:sp>
      <p:grpSp>
        <p:nvGrpSpPr>
          <p:cNvPr id="2" name="Group 22"/>
          <p:cNvGrpSpPr>
            <a:grpSpLocks/>
          </p:cNvGrpSpPr>
          <p:nvPr/>
        </p:nvGrpSpPr>
        <p:grpSpPr bwMode="auto">
          <a:xfrm>
            <a:off x="2378833" y="4780758"/>
            <a:ext cx="8147074" cy="1141412"/>
            <a:chOff x="1267" y="3228"/>
            <a:chExt cx="4483" cy="796"/>
          </a:xfrm>
          <a:solidFill>
            <a:srgbClr val="CCFFCC"/>
          </a:solidFill>
        </p:grpSpPr>
        <p:sp>
          <p:nvSpPr>
            <p:cNvPr id="26645" name="Rectangle 6"/>
            <p:cNvSpPr>
              <a:spLocks noChangeArrowheads="1"/>
            </p:cNvSpPr>
            <p:nvPr/>
          </p:nvSpPr>
          <p:spPr bwMode="auto">
            <a:xfrm>
              <a:off x="1267" y="3228"/>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6" name="Text Box 7"/>
            <p:cNvSpPr txBox="1">
              <a:spLocks noChangeArrowheads="1"/>
            </p:cNvSpPr>
            <p:nvPr/>
          </p:nvSpPr>
          <p:spPr bwMode="auto">
            <a:xfrm>
              <a:off x="1494" y="3263"/>
              <a:ext cx="3534" cy="329"/>
            </a:xfrm>
            <a:prstGeom prst="rect">
              <a:avLst/>
            </a:prstGeom>
            <a:grpFill/>
            <a:ln w="9525" algn="ctr">
              <a:noFill/>
              <a:miter lim="800000"/>
              <a:headEnd/>
              <a:tailEnd/>
            </a:ln>
          </p:spPr>
          <p:txBody>
            <a:bodyPr wrap="square"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a:t>
              </a:r>
              <a:r>
                <a:rPr lang="en-US" sz="2400" b="1" dirty="0">
                  <a:solidFill>
                    <a:srgbClr val="000000"/>
                  </a:solidFill>
                  <a:latin typeface="Candara" panose="020E0502030303020204"/>
                </a:rPr>
                <a:t>What you have to offer</a:t>
              </a:r>
              <a:endPar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7" name="Text Box 8"/>
            <p:cNvSpPr txBox="1">
              <a:spLocks noChangeArrowheads="1"/>
            </p:cNvSpPr>
            <p:nvPr/>
          </p:nvSpPr>
          <p:spPr bwMode="auto">
            <a:xfrm>
              <a:off x="1725" y="3547"/>
              <a:ext cx="3102" cy="286"/>
            </a:xfrm>
            <a:prstGeom prst="rect">
              <a:avLst/>
            </a:prstGeom>
            <a:grp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ndara" panose="020E0502030303020204"/>
                  <a:ea typeface="+mn-ea"/>
                  <a:cs typeface="+mn-cs"/>
                </a:rPr>
                <a:t>Your</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 </a:t>
              </a:r>
              <a:r>
                <a:rPr lang="en-US" sz="2000" dirty="0">
                  <a:solidFill>
                    <a:srgbClr val="000000"/>
                  </a:solidFill>
                  <a:latin typeface="Candara" panose="020E0502030303020204"/>
                </a:rPr>
                <a:t>offerings</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 services, solutions, and capabilities</a:t>
              </a:r>
            </a:p>
          </p:txBody>
        </p:sp>
      </p:grpSp>
      <p:grpSp>
        <p:nvGrpSpPr>
          <p:cNvPr id="3" name="Group 23"/>
          <p:cNvGrpSpPr>
            <a:grpSpLocks/>
          </p:cNvGrpSpPr>
          <p:nvPr/>
        </p:nvGrpSpPr>
        <p:grpSpPr bwMode="auto">
          <a:xfrm>
            <a:off x="2384473" y="3693321"/>
            <a:ext cx="8147075" cy="1141413"/>
            <a:chOff x="1267" y="2426"/>
            <a:chExt cx="4483" cy="796"/>
          </a:xfrm>
          <a:solidFill>
            <a:srgbClr val="CCFFCC"/>
          </a:solidFill>
        </p:grpSpPr>
        <p:sp>
          <p:nvSpPr>
            <p:cNvPr id="26642" name="Rectangle 10"/>
            <p:cNvSpPr>
              <a:spLocks noChangeArrowheads="1"/>
            </p:cNvSpPr>
            <p:nvPr/>
          </p:nvSpPr>
          <p:spPr bwMode="auto">
            <a:xfrm>
              <a:off x="1267" y="2426"/>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3" name="Text Box 11"/>
            <p:cNvSpPr txBox="1">
              <a:spLocks noChangeArrowheads="1"/>
            </p:cNvSpPr>
            <p:nvPr/>
          </p:nvSpPr>
          <p:spPr bwMode="auto">
            <a:xfrm>
              <a:off x="1475" y="2468"/>
              <a:ext cx="4275" cy="329"/>
            </a:xfrm>
            <a:prstGeom prst="rect">
              <a:avLst/>
            </a:prstGeom>
            <a:grpFill/>
            <a:ln w="9525" algn="ctr">
              <a:noFill/>
              <a:miter lim="800000"/>
              <a:headEnd/>
              <a:tailEnd/>
            </a:ln>
          </p:spPr>
          <p:txBody>
            <a:bodyPr wrap="square"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Expected Impact of </a:t>
              </a:r>
              <a:r>
                <a:rPr lang="en-US" sz="2400" b="1" dirty="0">
                  <a:solidFill>
                    <a:srgbClr val="000000"/>
                  </a:solidFill>
                  <a:latin typeface="Candara" panose="020E0502030303020204"/>
                </a:rPr>
                <a:t>what you have to offer</a:t>
              </a: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4" name="Text Box 12"/>
            <p:cNvSpPr txBox="1">
              <a:spLocks noChangeArrowheads="1"/>
            </p:cNvSpPr>
            <p:nvPr/>
          </p:nvSpPr>
          <p:spPr bwMode="auto">
            <a:xfrm>
              <a:off x="1641" y="2681"/>
              <a:ext cx="3477" cy="501"/>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How your offerings, services, solutions, and capabilities</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solve problems/capture opportunities/provide value</a:t>
              </a:r>
            </a:p>
          </p:txBody>
        </p:sp>
      </p:grpSp>
      <p:grpSp>
        <p:nvGrpSpPr>
          <p:cNvPr id="4" name="Group 24"/>
          <p:cNvGrpSpPr>
            <a:grpSpLocks/>
          </p:cNvGrpSpPr>
          <p:nvPr/>
        </p:nvGrpSpPr>
        <p:grpSpPr bwMode="auto">
          <a:xfrm>
            <a:off x="2384475" y="2542383"/>
            <a:ext cx="8126068" cy="1141412"/>
            <a:chOff x="1267" y="1624"/>
            <a:chExt cx="4483" cy="795"/>
          </a:xfrm>
          <a:solidFill>
            <a:srgbClr val="CCFFCC"/>
          </a:solidFill>
        </p:grpSpPr>
        <p:sp>
          <p:nvSpPr>
            <p:cNvPr id="26639" name="Rectangle 14"/>
            <p:cNvSpPr>
              <a:spLocks noChangeArrowheads="1"/>
            </p:cNvSpPr>
            <p:nvPr/>
          </p:nvSpPr>
          <p:spPr bwMode="auto">
            <a:xfrm>
              <a:off x="1267" y="1624"/>
              <a:ext cx="4483" cy="795"/>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40" name="Text Box 15"/>
            <p:cNvSpPr txBox="1">
              <a:spLocks noChangeArrowheads="1"/>
            </p:cNvSpPr>
            <p:nvPr/>
          </p:nvSpPr>
          <p:spPr bwMode="auto">
            <a:xfrm>
              <a:off x="1467" y="1658"/>
              <a:ext cx="4235" cy="329"/>
            </a:xfrm>
            <a:prstGeom prst="rect">
              <a:avLst/>
            </a:prstGeom>
            <a:grpFill/>
            <a:ln w="9525" algn="ctr">
              <a:noFill/>
              <a:miter lim="800000"/>
              <a:headEnd/>
              <a:tailEnd/>
            </a:ln>
          </p:spPr>
          <p:txBody>
            <a:bodyPr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The Market and Available Alternatives</a:t>
              </a:r>
            </a:p>
          </p:txBody>
        </p:sp>
        <p:sp>
          <p:nvSpPr>
            <p:cNvPr id="26641" name="Text Box 16"/>
            <p:cNvSpPr txBox="1">
              <a:spLocks noChangeArrowheads="1"/>
            </p:cNvSpPr>
            <p:nvPr/>
          </p:nvSpPr>
          <p:spPr bwMode="auto">
            <a:xfrm>
              <a:off x="1660" y="1898"/>
              <a:ext cx="3725" cy="500"/>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What are the problems, issues, opportunities, alternative</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approaches, trade-offs and available incentives</a:t>
              </a:r>
            </a:p>
          </p:txBody>
        </p:sp>
      </p:grpSp>
      <p:grpSp>
        <p:nvGrpSpPr>
          <p:cNvPr id="5" name="Group 25"/>
          <p:cNvGrpSpPr>
            <a:grpSpLocks/>
          </p:cNvGrpSpPr>
          <p:nvPr/>
        </p:nvGrpSpPr>
        <p:grpSpPr bwMode="auto">
          <a:xfrm>
            <a:off x="2378833" y="1411068"/>
            <a:ext cx="8209708" cy="1141413"/>
            <a:chOff x="1267" y="821"/>
            <a:chExt cx="4526" cy="796"/>
          </a:xfrm>
          <a:solidFill>
            <a:srgbClr val="CCFFCC"/>
          </a:solidFill>
        </p:grpSpPr>
        <p:sp>
          <p:nvSpPr>
            <p:cNvPr id="26636" name="Rectangle 18"/>
            <p:cNvSpPr>
              <a:spLocks noChangeArrowheads="1"/>
            </p:cNvSpPr>
            <p:nvPr/>
          </p:nvSpPr>
          <p:spPr bwMode="auto">
            <a:xfrm>
              <a:off x="1267" y="821"/>
              <a:ext cx="4483" cy="796"/>
            </a:xfrm>
            <a:prstGeom prst="rect">
              <a:avLst/>
            </a:prstGeom>
            <a:grpFill/>
            <a:ln w="9525" algn="ctr">
              <a:solidFill>
                <a:schemeClr val="tx2"/>
              </a:solidFill>
              <a:miter lim="800000"/>
              <a:headEnd/>
              <a:tailEnd/>
            </a:ln>
          </p:spPr>
          <p:txBody>
            <a:bodyPr wrap="none" lIns="101370" tIns="50685" rIns="101370" bIns="50685" anchor="ct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37" name="Text Box 19"/>
            <p:cNvSpPr txBox="1">
              <a:spLocks noChangeArrowheads="1"/>
            </p:cNvSpPr>
            <p:nvPr/>
          </p:nvSpPr>
          <p:spPr bwMode="auto">
            <a:xfrm>
              <a:off x="1482" y="884"/>
              <a:ext cx="4237" cy="329"/>
            </a:xfrm>
            <a:prstGeom prst="rect">
              <a:avLst/>
            </a:prstGeom>
            <a:grpFill/>
            <a:ln w="9525" algn="ctr">
              <a:noFill/>
              <a:miter lim="800000"/>
              <a:headEnd/>
              <a:tailEnd/>
            </a:ln>
          </p:spPr>
          <p:txBody>
            <a:bodyPr lIns="101370" tIns="50685" rIns="101370" bIns="50685">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ndara" panose="020E0502030303020204"/>
                  <a:ea typeface="+mn-ea"/>
                  <a:cs typeface="+mn-cs"/>
                </a:rPr>
                <a:t>Knowledge of the Specific Prospect/Customer</a:t>
              </a:r>
              <a:endParaRPr kumimoji="0" lang="en-US" sz="24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26638" name="Text Box 20"/>
            <p:cNvSpPr txBox="1">
              <a:spLocks noChangeArrowheads="1"/>
            </p:cNvSpPr>
            <p:nvPr/>
          </p:nvSpPr>
          <p:spPr bwMode="auto">
            <a:xfrm>
              <a:off x="1679" y="1102"/>
              <a:ext cx="4114" cy="501"/>
            </a:xfrm>
            <a:prstGeom prst="rect">
              <a:avLst/>
            </a:prstGeom>
            <a:noFill/>
            <a:ln w="9525" algn="ctr">
              <a:noFill/>
              <a:miter lim="800000"/>
              <a:headEnd/>
              <a:tailEnd/>
            </a:ln>
          </p:spPr>
          <p:txBody>
            <a:bodyPr wrap="none" lIns="101370" tIns="50685" rIns="101370" bIns="50685">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sz="2000" dirty="0">
                  <a:solidFill>
                    <a:srgbClr val="000000"/>
                  </a:solidFill>
                  <a:latin typeface="Candara" panose="020E0502030303020204"/>
                </a:rPr>
                <a:t>Y</a:t>
              </a: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our prospective Client’s situation, needs, problems, opportunities </a:t>
              </a:r>
              <a:b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000" b="0" i="0" u="none" strike="noStrike" kern="1200" cap="none" spc="0" normalizeH="0" baseline="0" noProof="0" dirty="0">
                  <a:ln>
                    <a:noFill/>
                  </a:ln>
                  <a:solidFill>
                    <a:srgbClr val="000000"/>
                  </a:solidFill>
                  <a:effectLst/>
                  <a:uLnTx/>
                  <a:uFillTx/>
                  <a:latin typeface="Candara" panose="020E0502030303020204"/>
                  <a:ea typeface="+mn-ea"/>
                  <a:cs typeface="+mn-cs"/>
                </a:rPr>
                <a:t>priorities, goals, objectives, and resources</a:t>
              </a:r>
            </a:p>
          </p:txBody>
        </p:sp>
      </p:grpSp>
      <p:sp>
        <p:nvSpPr>
          <p:cNvPr id="131081" name="Slide Number Placeholder 5"/>
          <p:cNvSpPr txBox="1">
            <a:spLocks/>
          </p:cNvSpPr>
          <p:nvPr/>
        </p:nvSpPr>
        <p:spPr bwMode="auto">
          <a:xfrm>
            <a:off x="8839200" y="6781800"/>
            <a:ext cx="1208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ct val="50000"/>
              </a:spcBef>
              <a:spcAft>
                <a:spcPts val="0"/>
              </a:spcAft>
              <a:buClrTx/>
              <a:buSzTx/>
              <a:buFontTx/>
              <a:buNone/>
              <a:tabLst/>
              <a:defRPr/>
            </a:pPr>
            <a:fld id="{6878AF68-D792-6E47-8221-A930C86F416D}" type="slidenum">
              <a:rPr kumimoji="0" lang="en-US" sz="1400" b="1" i="0" u="none" strike="noStrike" kern="1200" cap="none" spc="0" normalizeH="0" baseline="0" noProof="0">
                <a:ln>
                  <a:noFill/>
                </a:ln>
                <a:solidFill>
                  <a:srgbClr val="DBEFF9"/>
                </a:solidFill>
                <a:effectLst/>
                <a:uLnTx/>
                <a:uFillTx/>
                <a:latin typeface="Calibri" charset="0"/>
                <a:ea typeface="ＭＳ Ｐゴシック" charset="0"/>
              </a:rPr>
              <a:pPr marL="0" marR="0" lvl="0" indent="0" algn="r" defTabSz="457200" rtl="0" eaLnBrk="0" fontAlgn="auto" latinLnBrk="0" hangingPunct="0">
                <a:lnSpc>
                  <a:spcPct val="100000"/>
                </a:lnSpc>
                <a:spcBef>
                  <a:spcPct val="50000"/>
                </a:spcBef>
                <a:spcAft>
                  <a:spcPts val="0"/>
                </a:spcAft>
                <a:buClrTx/>
                <a:buSzTx/>
                <a:buFontTx/>
                <a:buNone/>
                <a:tabLst/>
                <a:defRPr/>
              </a:pPr>
              <a:t>55</a:t>
            </a:fld>
            <a:endParaRPr kumimoji="0" lang="en-US" sz="1400" b="1" i="0" u="none" strike="noStrike" kern="1200" cap="none" spc="0" normalizeH="0" baseline="0" noProof="0" dirty="0">
              <a:ln>
                <a:noFill/>
              </a:ln>
              <a:solidFill>
                <a:srgbClr val="DBEFF9"/>
              </a:solidFill>
              <a:effectLst/>
              <a:uLnTx/>
              <a:uFillTx/>
              <a:latin typeface="Calibri" charset="0"/>
              <a:ea typeface="ＭＳ Ｐゴシック" charset="0"/>
            </a:endParaRPr>
          </a:p>
        </p:txBody>
      </p:sp>
      <p:pic>
        <p:nvPicPr>
          <p:cNvPr id="22" name="Picture 21" descr="PHCA_Logo_color.png">
            <a:extLst>
              <a:ext uri="{FF2B5EF4-FFF2-40B4-BE49-F238E27FC236}">
                <a16:creationId xmlns:a16="http://schemas.microsoft.com/office/drawing/2014/main" id="{BB98AA22-D7EC-424B-9082-11CCBD159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31073" name="Rectangle 2"/>
          <p:cNvSpPr>
            <a:spLocks noGrp="1" noChangeArrowheads="1"/>
          </p:cNvSpPr>
          <p:nvPr>
            <p:ph type="title"/>
          </p:nvPr>
        </p:nvSpPr>
        <p:spPr>
          <a:xfrm rot="20963379">
            <a:off x="1669194" y="2254376"/>
            <a:ext cx="9604696" cy="3229254"/>
          </a:xfrm>
          <a:solidFill>
            <a:srgbClr val="00B050"/>
          </a:solidFill>
          <a:ln w="38100">
            <a:solidFill>
              <a:schemeClr val="tx1"/>
            </a:solidFill>
          </a:ln>
        </p:spPr>
        <p:txBody>
          <a:bodyPr>
            <a:noAutofit/>
          </a:bodyPr>
          <a:lstStyle/>
          <a:p>
            <a:pPr algn="ctr" eaLnBrk="1" hangingPunct="1"/>
            <a:r>
              <a:rPr lang="en-US" sz="4800" dirty="0">
                <a:solidFill>
                  <a:srgbClr val="FFFF00"/>
                </a:solidFill>
                <a:latin typeface="Montserrat" pitchFamily="2" charset="77"/>
                <a:ea typeface="ＭＳ Ｐゴシック" charset="0"/>
                <a:cs typeface="ＭＳ Ｐゴシック" charset="0"/>
              </a:rPr>
              <a:t>Credibility &amp; Influence are a</a:t>
            </a:r>
            <a:br>
              <a:rPr lang="en-US" sz="4800" dirty="0">
                <a:solidFill>
                  <a:srgbClr val="FFFF00"/>
                </a:solidFill>
                <a:latin typeface="Montserrat" pitchFamily="2" charset="77"/>
                <a:ea typeface="ＭＳ Ｐゴシック" charset="0"/>
                <a:cs typeface="ＭＳ Ｐゴシック" charset="0"/>
              </a:rPr>
            </a:br>
            <a:r>
              <a:rPr lang="en-US" sz="4800" dirty="0">
                <a:solidFill>
                  <a:srgbClr val="FFFF00"/>
                </a:solidFill>
                <a:latin typeface="Montserrat" pitchFamily="2" charset="77"/>
                <a:ea typeface="ＭＳ Ｐゴシック" charset="0"/>
                <a:cs typeface="ＭＳ Ｐゴシック" charset="0"/>
              </a:rPr>
              <a:t>product of Expertise and Perceived Intent </a:t>
            </a:r>
          </a:p>
        </p:txBody>
      </p:sp>
      <p:sp>
        <p:nvSpPr>
          <p:cNvPr id="6" name="Rectangle 2">
            <a:extLst>
              <a:ext uri="{FF2B5EF4-FFF2-40B4-BE49-F238E27FC236}">
                <a16:creationId xmlns:a16="http://schemas.microsoft.com/office/drawing/2014/main" id="{97F04CDA-A09B-EA73-A726-1FD7532A454D}"/>
              </a:ext>
            </a:extLst>
          </p:cNvPr>
          <p:cNvSpPr txBox="1">
            <a:spLocks noChangeArrowheads="1"/>
          </p:cNvSpPr>
          <p:nvPr/>
        </p:nvSpPr>
        <p:spPr bwMode="gray">
          <a:xfrm>
            <a:off x="1052423" y="153424"/>
            <a:ext cx="9604696" cy="1089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a:latin typeface="Montserrat" pitchFamily="2" charset="77"/>
                <a:ea typeface="ＭＳ Ｐゴシック" charset="0"/>
                <a:cs typeface="ＭＳ Ｐゴシック" charset="0"/>
              </a:rPr>
              <a:t>Building Blocks of Credibility</a:t>
            </a:r>
            <a:endParaRPr lang="en-US" sz="4800" dirty="0">
              <a:latin typeface="Montserrat" pitchFamily="2" charset="77"/>
              <a:ea typeface="ＭＳ Ｐゴシック" charset="0"/>
              <a:cs typeface="ＭＳ Ｐゴシック" charset="0"/>
            </a:endParaRPr>
          </a:p>
        </p:txBody>
      </p:sp>
    </p:spTree>
    <p:extLst>
      <p:ext uri="{BB962C8B-B14F-4D97-AF65-F5344CB8AC3E}">
        <p14:creationId xmlns:p14="http://schemas.microsoft.com/office/powerpoint/2010/main" val="158314858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838199" y="1458686"/>
            <a:ext cx="10791825" cy="4845277"/>
          </a:xfrm>
        </p:spPr>
        <p:txBody>
          <a:bodyPr>
            <a:normAutofit lnSpcReduction="10000"/>
          </a:bodyPr>
          <a:lstStyle/>
          <a:p>
            <a:r>
              <a:rPr lang="en-US" sz="3600" dirty="0">
                <a:latin typeface="Montserrat" pitchFamily="2" charset="77"/>
                <a:ea typeface="ＭＳ Ｐゴシック" charset="0"/>
                <a:cs typeface="ＭＳ Ｐゴシック" charset="0"/>
              </a:rPr>
              <a:t>To become a Valued Consultant</a:t>
            </a:r>
          </a:p>
          <a:p>
            <a:pPr lvl="1"/>
            <a:r>
              <a:rPr lang="en-US" sz="3200" dirty="0">
                <a:latin typeface="Montserrat" pitchFamily="2" charset="77"/>
                <a:ea typeface="ＭＳ Ｐゴシック" charset="0"/>
                <a:cs typeface="ＭＳ Ｐゴシック" charset="0"/>
              </a:rPr>
              <a:t>Educate your Client… help them understand</a:t>
            </a:r>
          </a:p>
          <a:p>
            <a:pPr lvl="2"/>
            <a:r>
              <a:rPr lang="en-US" sz="2800" dirty="0">
                <a:latin typeface="Montserrat" pitchFamily="2" charset="77"/>
                <a:ea typeface="ＭＳ Ｐゴシック" charset="0"/>
                <a:cs typeface="ＭＳ Ｐゴシック" charset="0"/>
              </a:rPr>
              <a:t>Their own needs, priorities, and preferences</a:t>
            </a:r>
          </a:p>
          <a:p>
            <a:pPr lvl="2"/>
            <a:r>
              <a:rPr lang="en-US" sz="2800" dirty="0">
                <a:latin typeface="Montserrat" pitchFamily="2" charset="77"/>
                <a:ea typeface="ＭＳ Ｐゴシック" charset="0"/>
                <a:cs typeface="ＭＳ Ｐゴシック" charset="0"/>
              </a:rPr>
              <a:t>Ideas, possibilities, trade-offs… as they relate to those needs, priorities, preferences, and realities</a:t>
            </a:r>
          </a:p>
          <a:p>
            <a:pPr lvl="2"/>
            <a:r>
              <a:rPr lang="en-US" sz="2800" dirty="0">
                <a:latin typeface="Montserrat" pitchFamily="2" charset="77"/>
                <a:ea typeface="ＭＳ Ｐゴシック" charset="0"/>
                <a:cs typeface="ＭＳ Ｐゴシック" charset="0"/>
              </a:rPr>
              <a:t>Your capabilities, expertise, and commitment</a:t>
            </a:r>
          </a:p>
          <a:p>
            <a:pPr lvl="1"/>
            <a:r>
              <a:rPr lang="en-US" sz="3200" dirty="0">
                <a:latin typeface="Montserrat" pitchFamily="2" charset="77"/>
                <a:ea typeface="ＭＳ Ｐゴシック" charset="0"/>
                <a:cs typeface="ＭＳ Ｐゴシック" charset="0"/>
              </a:rPr>
              <a:t>Put them in a position to make right choices</a:t>
            </a:r>
          </a:p>
          <a:p>
            <a:pPr lvl="2"/>
            <a:r>
              <a:rPr lang="en-US" sz="2800" dirty="0">
                <a:latin typeface="Montserrat" pitchFamily="2" charset="77"/>
                <a:ea typeface="ＭＳ Ｐゴシック" charset="0"/>
                <a:cs typeface="ＭＳ Ｐゴシック" charset="0"/>
              </a:rPr>
              <a:t>For themselves — based on their own needs/priorities/preferences, and realities</a:t>
            </a:r>
          </a:p>
        </p:txBody>
      </p:sp>
      <p:sp>
        <p:nvSpPr>
          <p:cNvPr id="71681" name="Title 1"/>
          <p:cNvSpPr>
            <a:spLocks noGrp="1"/>
          </p:cNvSpPr>
          <p:nvPr>
            <p:ph type="title"/>
          </p:nvPr>
        </p:nvSpPr>
        <p:spPr/>
        <p:txBody>
          <a:bodyPr/>
          <a:lstStyle/>
          <a:p>
            <a:r>
              <a:rPr lang="en-US" dirty="0">
                <a:solidFill>
                  <a:srgbClr val="3A486A"/>
                </a:solidFill>
                <a:latin typeface="Montserrat" pitchFamily="2" charset="77"/>
                <a:ea typeface="ＭＳ Ｐゴシック" charset="0"/>
                <a:cs typeface="ＭＳ Ｐゴシック" charset="0"/>
              </a:rPr>
              <a:t>Gaining Influence</a:t>
            </a:r>
          </a:p>
        </p:txBody>
      </p:sp>
      <p:pic>
        <p:nvPicPr>
          <p:cNvPr id="4" name="Picture 3" descr="PHCA_Logo_color.png">
            <a:extLst>
              <a:ext uri="{FF2B5EF4-FFF2-40B4-BE49-F238E27FC236}">
                <a16:creationId xmlns:a16="http://schemas.microsoft.com/office/drawing/2014/main" id="{DE7A77F5-5016-F046-8032-9A41EDB39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pic>
        <p:nvPicPr>
          <p:cNvPr id="5" name="Picture 4" descr="Icon&#10;&#10;Description automatically generated">
            <a:extLst>
              <a:ext uri="{FF2B5EF4-FFF2-40B4-BE49-F238E27FC236}">
                <a16:creationId xmlns:a16="http://schemas.microsoft.com/office/drawing/2014/main" id="{37B24786-8A42-1A48-86DA-CDBBCC60B39D}"/>
              </a:ext>
            </a:extLst>
          </p:cNvPr>
          <p:cNvPicPr>
            <a:picLocks noChangeAspect="1"/>
          </p:cNvPicPr>
          <p:nvPr/>
        </p:nvPicPr>
        <p:blipFill>
          <a:blip r:embed="rId4"/>
          <a:stretch>
            <a:fillRect/>
          </a:stretch>
        </p:blipFill>
        <p:spPr>
          <a:xfrm>
            <a:off x="10795000" y="5651500"/>
            <a:ext cx="1117600" cy="1206500"/>
          </a:xfrm>
          <a:prstGeom prst="rect">
            <a:avLst/>
          </a:prstGeom>
        </p:spPr>
      </p:pic>
    </p:spTree>
    <p:extLst>
      <p:ext uri="{BB962C8B-B14F-4D97-AF65-F5344CB8AC3E}">
        <p14:creationId xmlns:p14="http://schemas.microsoft.com/office/powerpoint/2010/main" val="3959294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85DD-F7A8-D34B-B3B5-3AAB269EC060}"/>
              </a:ext>
            </a:extLst>
          </p:cNvPr>
          <p:cNvSpPr>
            <a:spLocks noGrp="1"/>
          </p:cNvSpPr>
          <p:nvPr>
            <p:ph type="title"/>
          </p:nvPr>
        </p:nvSpPr>
        <p:spPr/>
        <p:txBody>
          <a:bodyPr/>
          <a:lstStyle/>
          <a:p>
            <a:r>
              <a:rPr lang="en-US" dirty="0">
                <a:latin typeface="Montserrat" pitchFamily="2" charset="77"/>
              </a:rPr>
              <a:t>Needs/</a:t>
            </a:r>
            <a:r>
              <a:rPr lang="en-US" b="0" dirty="0">
                <a:latin typeface="Montserrat" pitchFamily="2" charset="77"/>
              </a:rPr>
              <a:t>Wants</a:t>
            </a:r>
            <a:r>
              <a:rPr lang="en-US" dirty="0">
                <a:latin typeface="Montserrat" pitchFamily="2" charset="77"/>
              </a:rPr>
              <a:t>, Priorities, Preferences, Wants</a:t>
            </a:r>
          </a:p>
        </p:txBody>
      </p:sp>
      <p:sp>
        <p:nvSpPr>
          <p:cNvPr id="3" name="Content Placeholder 2">
            <a:extLst>
              <a:ext uri="{FF2B5EF4-FFF2-40B4-BE49-F238E27FC236}">
                <a16:creationId xmlns:a16="http://schemas.microsoft.com/office/drawing/2014/main" id="{14DDDD27-8C9F-3840-8B6F-63D2455C5D3F}"/>
              </a:ext>
            </a:extLst>
          </p:cNvPr>
          <p:cNvSpPr>
            <a:spLocks noGrp="1"/>
          </p:cNvSpPr>
          <p:nvPr>
            <p:ph sz="half" idx="1"/>
          </p:nvPr>
        </p:nvSpPr>
        <p:spPr>
          <a:xfrm>
            <a:off x="505355" y="1405055"/>
            <a:ext cx="5534890" cy="4549696"/>
          </a:xfrm>
        </p:spPr>
        <p:txBody>
          <a:bodyPr>
            <a:normAutofit fontScale="92500"/>
          </a:bodyPr>
          <a:lstStyle/>
          <a:p>
            <a:r>
              <a:rPr lang="en-US" b="1" dirty="0">
                <a:latin typeface="Montserrat" pitchFamily="2" charset="77"/>
              </a:rPr>
              <a:t>Needs/</a:t>
            </a:r>
            <a:r>
              <a:rPr lang="en-US" dirty="0">
                <a:latin typeface="Montserrat" pitchFamily="2" charset="77"/>
              </a:rPr>
              <a:t>Wants: Things that are required… or would be nice</a:t>
            </a:r>
          </a:p>
          <a:p>
            <a:pPr lvl="1"/>
            <a:r>
              <a:rPr lang="en-US" dirty="0">
                <a:latin typeface="Montserrat" pitchFamily="2" charset="77"/>
              </a:rPr>
              <a:t>Three bedrooms, two baths</a:t>
            </a:r>
          </a:p>
          <a:p>
            <a:pPr lvl="1"/>
            <a:r>
              <a:rPr lang="en-US" dirty="0">
                <a:latin typeface="Montserrat" pitchFamily="2" charset="77"/>
              </a:rPr>
              <a:t>Room for a piano or pool table</a:t>
            </a:r>
          </a:p>
          <a:p>
            <a:pPr lvl="1"/>
            <a:r>
              <a:rPr lang="en-US" dirty="0">
                <a:latin typeface="Montserrat" pitchFamily="2" charset="77"/>
              </a:rPr>
              <a:t>Single story — wheelchair ramp</a:t>
            </a:r>
          </a:p>
          <a:p>
            <a:pPr lvl="1"/>
            <a:r>
              <a:rPr lang="en-US" dirty="0">
                <a:latin typeface="Montserrat" pitchFamily="2" charset="77"/>
              </a:rPr>
              <a:t>A laundry room — off of the kitchen</a:t>
            </a:r>
          </a:p>
          <a:p>
            <a:pPr lvl="1"/>
            <a:r>
              <a:rPr lang="en-US" dirty="0">
                <a:latin typeface="Montserrat" pitchFamily="2" charset="77"/>
              </a:rPr>
              <a:t>Separation of the master suite</a:t>
            </a:r>
          </a:p>
          <a:p>
            <a:pPr lvl="1"/>
            <a:r>
              <a:rPr lang="en-US" dirty="0">
                <a:latin typeface="Montserrat" pitchFamily="2" charset="77"/>
              </a:rPr>
              <a:t>Vaulted ceiling in dining room</a:t>
            </a:r>
          </a:p>
          <a:p>
            <a:pPr lvl="1"/>
            <a:r>
              <a:rPr lang="en-US" dirty="0">
                <a:latin typeface="Montserrat" pitchFamily="2" charset="77"/>
              </a:rPr>
              <a:t> + + +</a:t>
            </a:r>
          </a:p>
        </p:txBody>
      </p:sp>
      <p:sp>
        <p:nvSpPr>
          <p:cNvPr id="4" name="Content Placeholder 2">
            <a:extLst>
              <a:ext uri="{FF2B5EF4-FFF2-40B4-BE49-F238E27FC236}">
                <a16:creationId xmlns:a16="http://schemas.microsoft.com/office/drawing/2014/main" id="{B3D9499B-03F7-8446-9E53-A2DEB41285A2}"/>
              </a:ext>
            </a:extLst>
          </p:cNvPr>
          <p:cNvSpPr txBox="1">
            <a:spLocks/>
          </p:cNvSpPr>
          <p:nvPr/>
        </p:nvSpPr>
        <p:spPr>
          <a:xfrm>
            <a:off x="6118302" y="1340233"/>
            <a:ext cx="5337885" cy="500515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latin typeface="Montserrat" pitchFamily="2" charset="77"/>
              </a:rPr>
              <a:t>Priorities</a:t>
            </a:r>
            <a:r>
              <a:rPr lang="en-US" dirty="0">
                <a:latin typeface="Montserrat" pitchFamily="2" charset="77"/>
              </a:rPr>
              <a:t>: Things that enable choices between alternatives or across/among options</a:t>
            </a:r>
          </a:p>
          <a:p>
            <a:pPr lvl="1"/>
            <a:r>
              <a:rPr lang="en-US" dirty="0">
                <a:latin typeface="Montserrat" pitchFamily="2" charset="77"/>
              </a:rPr>
              <a:t>Environmental Responsibility</a:t>
            </a:r>
          </a:p>
          <a:p>
            <a:pPr lvl="1"/>
            <a:r>
              <a:rPr lang="en-US" dirty="0">
                <a:latin typeface="Montserrat" pitchFamily="2" charset="77"/>
              </a:rPr>
              <a:t>Healthy Indoor Air Quality</a:t>
            </a:r>
          </a:p>
          <a:p>
            <a:pPr lvl="1"/>
            <a:r>
              <a:rPr lang="en-US" dirty="0">
                <a:latin typeface="Montserrat" pitchFamily="2" charset="77"/>
              </a:rPr>
              <a:t> + + +</a:t>
            </a:r>
          </a:p>
          <a:p>
            <a:r>
              <a:rPr lang="en-US" b="1" dirty="0">
                <a:latin typeface="Montserrat" pitchFamily="2" charset="77"/>
              </a:rPr>
              <a:t>Preferences</a:t>
            </a:r>
            <a:r>
              <a:rPr lang="en-US" dirty="0">
                <a:latin typeface="Montserrat" pitchFamily="2" charset="77"/>
              </a:rPr>
              <a:t>: How things will work, or are desired to work</a:t>
            </a:r>
          </a:p>
          <a:p>
            <a:pPr lvl="1"/>
            <a:r>
              <a:rPr lang="en-US" dirty="0">
                <a:latin typeface="Montserrat" pitchFamily="2" charset="77"/>
              </a:rPr>
              <a:t>Time and materials contract</a:t>
            </a:r>
          </a:p>
          <a:p>
            <a:pPr lvl="1"/>
            <a:r>
              <a:rPr lang="en-US" dirty="0">
                <a:latin typeface="Montserrat" pitchFamily="2" charset="77"/>
              </a:rPr>
              <a:t>Bi-weekly onsite meetings</a:t>
            </a:r>
          </a:p>
          <a:p>
            <a:pPr lvl="1"/>
            <a:r>
              <a:rPr lang="en-US" dirty="0">
                <a:latin typeface="Montserrat" pitchFamily="2" charset="77"/>
              </a:rPr>
              <a:t>Joint decisions throughout</a:t>
            </a:r>
          </a:p>
          <a:p>
            <a:pPr lvl="1"/>
            <a:r>
              <a:rPr lang="en-US" dirty="0">
                <a:latin typeface="Montserrat" pitchFamily="2" charset="77"/>
              </a:rPr>
              <a:t> + + +</a:t>
            </a:r>
          </a:p>
          <a:p>
            <a:pPr lvl="1"/>
            <a:endParaRPr lang="en-US" dirty="0">
              <a:latin typeface="Montserrat" pitchFamily="2" charset="77"/>
            </a:endParaRPr>
          </a:p>
          <a:p>
            <a:endParaRPr lang="en-US" dirty="0">
              <a:latin typeface="Montserrat" pitchFamily="2" charset="77"/>
            </a:endParaRPr>
          </a:p>
        </p:txBody>
      </p:sp>
      <p:pic>
        <p:nvPicPr>
          <p:cNvPr id="6" name="Picture 5" descr="PHCA_Logo_color.png">
            <a:extLst>
              <a:ext uri="{FF2B5EF4-FFF2-40B4-BE49-F238E27FC236}">
                <a16:creationId xmlns:a16="http://schemas.microsoft.com/office/drawing/2014/main" id="{B6BC36DC-B243-3846-B27C-4CDF1189B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62550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3"/>
          <p:cNvSpPr>
            <a:spLocks noGrp="1" noChangeArrowheads="1"/>
          </p:cNvSpPr>
          <p:nvPr>
            <p:ph type="body" sz="quarter" idx="10"/>
          </p:nvPr>
        </p:nvSpPr>
        <p:spPr>
          <a:xfrm>
            <a:off x="838200" y="1407881"/>
            <a:ext cx="10515600" cy="5135563"/>
          </a:xfrm>
        </p:spPr>
        <p:txBody>
          <a:bodyPr lIns="91436" tIns="45718" rIns="91436" bIns="45718"/>
          <a:lstStyle/>
          <a:p>
            <a:pPr>
              <a:lnSpc>
                <a:spcPct val="80000"/>
              </a:lnSpc>
              <a:spcBef>
                <a:spcPct val="40000"/>
              </a:spcBef>
            </a:pPr>
            <a:r>
              <a:rPr lang="en-US" sz="4400" dirty="0">
                <a:latin typeface="Montserrat" pitchFamily="2" charset="77"/>
                <a:ea typeface="ＭＳ Ｐゴシック" charset="0"/>
                <a:cs typeface="ＭＳ Ｐゴシック" charset="0"/>
              </a:rPr>
              <a:t>I have a need</a:t>
            </a:r>
          </a:p>
          <a:p>
            <a:pPr>
              <a:lnSpc>
                <a:spcPct val="80000"/>
              </a:lnSpc>
              <a:spcBef>
                <a:spcPct val="40000"/>
              </a:spcBef>
            </a:pPr>
            <a:r>
              <a:rPr lang="en-US" sz="4400" dirty="0">
                <a:latin typeface="Montserrat" pitchFamily="2" charset="77"/>
                <a:ea typeface="ＭＳ Ｐゴシック" charset="0"/>
                <a:cs typeface="ＭＳ Ｐゴシック" charset="0"/>
              </a:rPr>
              <a:t>I need information</a:t>
            </a:r>
          </a:p>
          <a:p>
            <a:pPr>
              <a:lnSpc>
                <a:spcPct val="80000"/>
              </a:lnSpc>
              <a:spcBef>
                <a:spcPct val="40000"/>
              </a:spcBef>
            </a:pPr>
            <a:r>
              <a:rPr lang="en-US" sz="4400" dirty="0">
                <a:latin typeface="Montserrat" pitchFamily="2" charset="77"/>
                <a:ea typeface="ＭＳ Ｐゴシック" charset="0"/>
                <a:cs typeface="ＭＳ Ｐゴシック" charset="0"/>
              </a:rPr>
              <a:t>I will listen</a:t>
            </a:r>
          </a:p>
          <a:p>
            <a:pPr>
              <a:lnSpc>
                <a:spcPct val="80000"/>
              </a:lnSpc>
              <a:spcBef>
                <a:spcPct val="40000"/>
              </a:spcBef>
            </a:pPr>
            <a:r>
              <a:rPr lang="en-US" sz="4400" dirty="0">
                <a:latin typeface="Montserrat" pitchFamily="2" charset="77"/>
                <a:ea typeface="ＭＳ Ｐゴシック" charset="0"/>
                <a:cs typeface="ＭＳ Ｐゴシック" charset="0"/>
              </a:rPr>
              <a:t>I will share information</a:t>
            </a:r>
          </a:p>
          <a:p>
            <a:pPr>
              <a:lnSpc>
                <a:spcPct val="80000"/>
              </a:lnSpc>
              <a:spcBef>
                <a:spcPct val="40000"/>
              </a:spcBef>
            </a:pPr>
            <a:r>
              <a:rPr lang="en-US" sz="4400" dirty="0">
                <a:latin typeface="Montserrat" pitchFamily="2" charset="77"/>
                <a:ea typeface="ＭＳ Ｐゴシック" charset="0"/>
                <a:cs typeface="ＭＳ Ｐゴシック" charset="0"/>
              </a:rPr>
              <a:t>I would hire you/your firm</a:t>
            </a:r>
          </a:p>
          <a:p>
            <a:pPr>
              <a:lnSpc>
                <a:spcPct val="80000"/>
              </a:lnSpc>
              <a:spcBef>
                <a:spcPct val="40000"/>
              </a:spcBef>
            </a:pPr>
            <a:r>
              <a:rPr lang="en-US" sz="4400" dirty="0">
                <a:latin typeface="Montserrat" pitchFamily="2" charset="77"/>
                <a:ea typeface="ＭＳ Ｐゴシック" charset="0"/>
                <a:cs typeface="ＭＳ Ｐゴシック" charset="0"/>
              </a:rPr>
              <a:t>I will commit to X now</a:t>
            </a:r>
            <a:endParaRPr lang="en-US" sz="3600" dirty="0">
              <a:latin typeface="Montserrat" pitchFamily="2" charset="77"/>
              <a:ea typeface="ＭＳ Ｐゴシック" charset="0"/>
              <a:cs typeface="ＭＳ Ｐゴシック" charset="0"/>
            </a:endParaRPr>
          </a:p>
        </p:txBody>
      </p:sp>
      <p:sp>
        <p:nvSpPr>
          <p:cNvPr id="68609" name="Rectangle 2"/>
          <p:cNvSpPr>
            <a:spLocks noGrp="1" noChangeArrowheads="1"/>
          </p:cNvSpPr>
          <p:nvPr>
            <p:ph type="title"/>
          </p:nvPr>
        </p:nvSpPr>
        <p:spPr>
          <a:xfrm>
            <a:off x="838199" y="365125"/>
            <a:ext cx="11005457" cy="803275"/>
          </a:xfrm>
        </p:spPr>
        <p:txBody>
          <a:bodyPr/>
          <a:lstStyle/>
          <a:p>
            <a:r>
              <a:rPr lang="en-US" dirty="0">
                <a:solidFill>
                  <a:srgbClr val="475880"/>
                </a:solidFill>
                <a:latin typeface="Montserrat" pitchFamily="2" charset="77"/>
                <a:ea typeface="ＭＳ Ｐゴシック" charset="0"/>
                <a:cs typeface="ＭＳ Ｐゴシック" charset="0"/>
              </a:rPr>
              <a:t>Client Decision Making Process</a:t>
            </a:r>
          </a:p>
        </p:txBody>
      </p:sp>
      <p:grpSp>
        <p:nvGrpSpPr>
          <p:cNvPr id="2" name="Group 4"/>
          <p:cNvGrpSpPr>
            <a:grpSpLocks/>
          </p:cNvGrpSpPr>
          <p:nvPr/>
        </p:nvGrpSpPr>
        <p:grpSpPr bwMode="auto">
          <a:xfrm>
            <a:off x="7853368" y="1603182"/>
            <a:ext cx="2982915" cy="1662025"/>
            <a:chOff x="3573" y="1064"/>
            <a:chExt cx="1879" cy="1121"/>
          </a:xfrm>
        </p:grpSpPr>
        <p:sp>
          <p:nvSpPr>
            <p:cNvPr id="68619" name="Text Box 5"/>
            <p:cNvSpPr txBox="1">
              <a:spLocks noChangeArrowheads="1"/>
            </p:cNvSpPr>
            <p:nvPr/>
          </p:nvSpPr>
          <p:spPr bwMode="auto">
            <a:xfrm>
              <a:off x="3733" y="1260"/>
              <a:ext cx="1719" cy="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Need</a:t>
              </a:r>
            </a:p>
          </p:txBody>
        </p:sp>
        <p:sp>
          <p:nvSpPr>
            <p:cNvPr id="68620" name="AutoShape 6"/>
            <p:cNvSpPr>
              <a:spLocks/>
            </p:cNvSpPr>
            <p:nvPr/>
          </p:nvSpPr>
          <p:spPr bwMode="auto">
            <a:xfrm>
              <a:off x="3573" y="1064"/>
              <a:ext cx="160" cy="1121"/>
            </a:xfrm>
            <a:prstGeom prst="rightBrace">
              <a:avLst>
                <a:gd name="adj1" fmla="val 113807"/>
                <a:gd name="adj2" fmla="val 37472"/>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3" name="Group 7"/>
          <p:cNvGrpSpPr>
            <a:grpSpLocks/>
          </p:cNvGrpSpPr>
          <p:nvPr/>
        </p:nvGrpSpPr>
        <p:grpSpPr bwMode="auto">
          <a:xfrm>
            <a:off x="8584411" y="3609744"/>
            <a:ext cx="2997167" cy="1504950"/>
            <a:chOff x="3720" y="2049"/>
            <a:chExt cx="1439" cy="949"/>
          </a:xfrm>
        </p:grpSpPr>
        <p:sp>
          <p:nvSpPr>
            <p:cNvPr id="68617" name="Text Box 8"/>
            <p:cNvSpPr txBox="1">
              <a:spLocks noChangeArrowheads="1"/>
            </p:cNvSpPr>
            <p:nvPr/>
          </p:nvSpPr>
          <p:spPr bwMode="auto">
            <a:xfrm>
              <a:off x="3864" y="2155"/>
              <a:ext cx="1295"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Trust</a:t>
              </a:r>
            </a:p>
          </p:txBody>
        </p:sp>
        <p:sp>
          <p:nvSpPr>
            <p:cNvPr id="68618" name="AutoShape 9"/>
            <p:cNvSpPr>
              <a:spLocks/>
            </p:cNvSpPr>
            <p:nvPr/>
          </p:nvSpPr>
          <p:spPr bwMode="auto">
            <a:xfrm>
              <a:off x="3720" y="2049"/>
              <a:ext cx="102" cy="949"/>
            </a:xfrm>
            <a:prstGeom prst="rightBrace">
              <a:avLst>
                <a:gd name="adj1" fmla="val 77533"/>
                <a:gd name="adj2" fmla="val 3298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grpSp>
        <p:nvGrpSpPr>
          <p:cNvPr id="4" name="Group 10"/>
          <p:cNvGrpSpPr>
            <a:grpSpLocks/>
          </p:cNvGrpSpPr>
          <p:nvPr/>
        </p:nvGrpSpPr>
        <p:grpSpPr bwMode="auto">
          <a:xfrm>
            <a:off x="7983848" y="5389836"/>
            <a:ext cx="3052764" cy="769939"/>
            <a:chOff x="3816" y="3003"/>
            <a:chExt cx="1923" cy="485"/>
          </a:xfrm>
        </p:grpSpPr>
        <p:sp>
          <p:nvSpPr>
            <p:cNvPr id="68615" name="Text Box 11"/>
            <p:cNvSpPr txBox="1">
              <a:spLocks noChangeArrowheads="1"/>
            </p:cNvSpPr>
            <p:nvPr/>
          </p:nvSpPr>
          <p:spPr bwMode="auto">
            <a:xfrm>
              <a:off x="3952" y="3003"/>
              <a:ext cx="1787" cy="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4400" b="1" i="0" u="none" strike="noStrike" kern="1200" cap="none" spc="0" normalizeH="0" baseline="0" noProof="0" dirty="0">
                  <a:ln>
                    <a:noFill/>
                  </a:ln>
                  <a:solidFill>
                    <a:srgbClr val="DA5F27"/>
                  </a:solidFill>
                  <a:effectLst/>
                  <a:uLnTx/>
                  <a:uFillTx/>
                  <a:latin typeface="Montserrat" pitchFamily="2" charset="77"/>
                  <a:ea typeface="ＭＳ Ｐゴシック" charset="0"/>
                  <a:cs typeface="ＭＳ Ｐゴシック" charset="0"/>
                </a:rPr>
                <a:t>No Hurry</a:t>
              </a:r>
            </a:p>
          </p:txBody>
        </p:sp>
        <p:sp>
          <p:nvSpPr>
            <p:cNvPr id="68616" name="AutoShape 12"/>
            <p:cNvSpPr>
              <a:spLocks/>
            </p:cNvSpPr>
            <p:nvPr/>
          </p:nvSpPr>
          <p:spPr bwMode="auto">
            <a:xfrm>
              <a:off x="3816" y="3054"/>
              <a:ext cx="102" cy="312"/>
            </a:xfrm>
            <a:prstGeom prst="rightBrace">
              <a:avLst>
                <a:gd name="adj1" fmla="val 25490"/>
                <a:gd name="adj2" fmla="val 51921"/>
              </a:avLst>
            </a:prstGeom>
            <a:noFill/>
            <a:ln w="38100">
              <a:solidFill>
                <a:srgbClr val="3A48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a:ln>
                  <a:noFill/>
                </a:ln>
                <a:solidFill>
                  <a:srgbClr val="DA5F27"/>
                </a:solidFill>
                <a:effectLst/>
                <a:uLnTx/>
                <a:uFillTx/>
                <a:latin typeface="Montserrat" pitchFamily="2" charset="77"/>
                <a:ea typeface="+mn-ea"/>
                <a:cs typeface="+mn-cs"/>
              </a:endParaRPr>
            </a:p>
          </p:txBody>
        </p:sp>
      </p:grpSp>
      <p:sp>
        <p:nvSpPr>
          <p:cNvPr id="13" name="Oval 12">
            <a:extLst>
              <a:ext uri="{FF2B5EF4-FFF2-40B4-BE49-F238E27FC236}">
                <a16:creationId xmlns:a16="http://schemas.microsoft.com/office/drawing/2014/main" id="{831B99FD-6ADE-3D43-8617-9CF022C9BCBB}"/>
              </a:ext>
            </a:extLst>
          </p:cNvPr>
          <p:cNvSpPr/>
          <p:nvPr/>
        </p:nvSpPr>
        <p:spPr bwMode="auto">
          <a:xfrm>
            <a:off x="7657690" y="766762"/>
            <a:ext cx="3512457" cy="30632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259145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ontserrat" pitchFamily="2" charset="77"/>
              </a:rPr>
              <a:t>Business Category of Needs</a:t>
            </a:r>
          </a:p>
        </p:txBody>
      </p:sp>
      <p:sp>
        <p:nvSpPr>
          <p:cNvPr id="3" name="Content Placeholder 2"/>
          <p:cNvSpPr>
            <a:spLocks noGrp="1"/>
          </p:cNvSpPr>
          <p:nvPr>
            <p:ph idx="1"/>
          </p:nvPr>
        </p:nvSpPr>
        <p:spPr>
          <a:xfrm>
            <a:off x="457200" y="1500169"/>
            <a:ext cx="11277600" cy="3614277"/>
          </a:xfrm>
        </p:spPr>
        <p:txBody>
          <a:bodyPr>
            <a:noAutofit/>
          </a:bodyPr>
          <a:lstStyle/>
          <a:p>
            <a:r>
              <a:rPr lang="en-US" sz="3600" dirty="0">
                <a:latin typeface="Montserrat" pitchFamily="2" charset="77"/>
              </a:rPr>
              <a:t>Businesses invest in actions/initiatives to:</a:t>
            </a:r>
          </a:p>
          <a:p>
            <a:pPr lvl="1"/>
            <a:r>
              <a:rPr lang="en-US" sz="3600" dirty="0">
                <a:latin typeface="Montserrat" pitchFamily="2" charset="77"/>
              </a:rPr>
              <a:t>Increase sales</a:t>
            </a:r>
          </a:p>
          <a:p>
            <a:pPr lvl="1"/>
            <a:r>
              <a:rPr lang="en-US" sz="3600" dirty="0">
                <a:latin typeface="Montserrat" pitchFamily="2" charset="77"/>
              </a:rPr>
              <a:t>Reduce expenses</a:t>
            </a:r>
          </a:p>
          <a:p>
            <a:pPr lvl="1"/>
            <a:r>
              <a:rPr lang="en-US" sz="3600" dirty="0">
                <a:latin typeface="Montserrat" pitchFamily="2" charset="77"/>
              </a:rPr>
              <a:t>Improve margins</a:t>
            </a:r>
          </a:p>
          <a:p>
            <a:pPr lvl="1"/>
            <a:r>
              <a:rPr lang="en-US" sz="3600" dirty="0">
                <a:latin typeface="Montserrat" pitchFamily="2" charset="77"/>
              </a:rPr>
              <a:t>Enhance or preserve reputation</a:t>
            </a:r>
          </a:p>
          <a:p>
            <a:endParaRPr lang="en-US" sz="3600" dirty="0">
              <a:latin typeface="Montserrat" pitchFamily="2" charset="77"/>
            </a:endParaRPr>
          </a:p>
          <a:p>
            <a:r>
              <a:rPr lang="en-US" sz="3600" dirty="0">
                <a:latin typeface="Montserrat" pitchFamily="2" charset="77"/>
              </a:rPr>
              <a:t>Also applies to your business</a:t>
            </a:r>
          </a:p>
        </p:txBody>
      </p:sp>
      <p:pic>
        <p:nvPicPr>
          <p:cNvPr id="4" name="Picture 4" descr="j01837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059" y="4825414"/>
            <a:ext cx="1504830" cy="1713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PE03074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850312">
            <a:off x="8158386" y="1591848"/>
            <a:ext cx="1606174" cy="314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PHCA_Logo_color.png">
            <a:extLst>
              <a:ext uri="{FF2B5EF4-FFF2-40B4-BE49-F238E27FC236}">
                <a16:creationId xmlns:a16="http://schemas.microsoft.com/office/drawing/2014/main" id="{5A1F633E-A3B3-004A-8695-934DCCAB6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42482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483256D0-963D-4D4A-8A6B-E91D91172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9812" y="2567199"/>
            <a:ext cx="2870456" cy="1224828"/>
          </a:xfrm>
          <a:prstGeom prst="rect">
            <a:avLst/>
          </a:prstGeom>
        </p:spPr>
      </p:pic>
      <p:pic>
        <p:nvPicPr>
          <p:cNvPr id="14" name="Picture 13">
            <a:extLst>
              <a:ext uri="{FF2B5EF4-FFF2-40B4-BE49-F238E27FC236}">
                <a16:creationId xmlns:a16="http://schemas.microsoft.com/office/drawing/2014/main" id="{BF0DE726-1568-3B4F-889A-3F069C5D765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67507" y="2567199"/>
            <a:ext cx="3892399" cy="1224828"/>
          </a:xfrm>
          <a:prstGeom prst="rect">
            <a:avLst/>
          </a:prstGeom>
        </p:spPr>
      </p:pic>
      <p:pic>
        <p:nvPicPr>
          <p:cNvPr id="16" name="Picture 15">
            <a:extLst>
              <a:ext uri="{FF2B5EF4-FFF2-40B4-BE49-F238E27FC236}">
                <a16:creationId xmlns:a16="http://schemas.microsoft.com/office/drawing/2014/main" id="{C68943C8-D1C6-6B45-AE44-7B5231B7AB4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9289" y="2567199"/>
            <a:ext cx="3058312" cy="1224828"/>
          </a:xfrm>
          <a:prstGeom prst="rect">
            <a:avLst/>
          </a:prstGeom>
        </p:spPr>
      </p:pic>
    </p:spTree>
    <p:extLst>
      <p:ext uri="{BB962C8B-B14F-4D97-AF65-F5344CB8AC3E}">
        <p14:creationId xmlns:p14="http://schemas.microsoft.com/office/powerpoint/2010/main" val="2256234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57" y="458075"/>
            <a:ext cx="10090301" cy="767687"/>
          </a:xfrm>
        </p:spPr>
        <p:txBody>
          <a:bodyPr/>
          <a:lstStyle/>
          <a:p>
            <a:r>
              <a:rPr lang="en-US" dirty="0">
                <a:latin typeface="Montserrat" pitchFamily="2" charset="77"/>
              </a:rPr>
              <a:t>Categories of Need for Home Improvement Products (Windows)</a:t>
            </a:r>
          </a:p>
        </p:txBody>
      </p:sp>
      <p:sp>
        <p:nvSpPr>
          <p:cNvPr id="3" name="Content Placeholder 2"/>
          <p:cNvSpPr>
            <a:spLocks noGrp="1"/>
          </p:cNvSpPr>
          <p:nvPr>
            <p:ph idx="1"/>
          </p:nvPr>
        </p:nvSpPr>
        <p:spPr>
          <a:xfrm>
            <a:off x="1643692" y="1722783"/>
            <a:ext cx="8988556" cy="4572000"/>
          </a:xfrm>
        </p:spPr>
        <p:txBody>
          <a:bodyPr/>
          <a:lstStyle/>
          <a:p>
            <a:r>
              <a:rPr lang="en-US" sz="4000" dirty="0">
                <a:latin typeface="Montserrat" pitchFamily="2" charset="77"/>
              </a:rPr>
              <a:t>Decisions based on:</a:t>
            </a:r>
          </a:p>
          <a:p>
            <a:pPr lvl="1"/>
            <a:r>
              <a:rPr lang="en-US" sz="3600" dirty="0">
                <a:latin typeface="Montserrat" pitchFamily="2" charset="77"/>
              </a:rPr>
              <a:t>Performance</a:t>
            </a:r>
          </a:p>
          <a:p>
            <a:pPr lvl="1"/>
            <a:r>
              <a:rPr lang="en-US" sz="3600" dirty="0">
                <a:latin typeface="Montserrat" pitchFamily="2" charset="77"/>
              </a:rPr>
              <a:t>Appearance</a:t>
            </a:r>
          </a:p>
          <a:p>
            <a:pPr lvl="1"/>
            <a:r>
              <a:rPr lang="en-US" sz="3600" dirty="0">
                <a:latin typeface="Montserrat" pitchFamily="2" charset="77"/>
              </a:rPr>
              <a:t>Impact on Lifestyle</a:t>
            </a:r>
          </a:p>
          <a:p>
            <a:pPr lvl="1"/>
            <a:r>
              <a:rPr lang="en-US" sz="3600" dirty="0">
                <a:latin typeface="Montserrat" pitchFamily="2" charset="77"/>
              </a:rPr>
              <a:t>Environmental Responsibility</a:t>
            </a:r>
          </a:p>
          <a:p>
            <a:pPr lvl="1"/>
            <a:r>
              <a:rPr lang="en-US" sz="3600" dirty="0">
                <a:latin typeface="Montserrat" pitchFamily="2" charset="77"/>
              </a:rPr>
              <a:t>Financial Impact</a:t>
            </a:r>
          </a:p>
        </p:txBody>
      </p:sp>
      <p:graphicFrame>
        <p:nvGraphicFramePr>
          <p:cNvPr id="5" name="Object 2"/>
          <p:cNvGraphicFramePr>
            <a:graphicFrameLocks noChangeAspect="1"/>
          </p:cNvGraphicFramePr>
          <p:nvPr/>
        </p:nvGraphicFramePr>
        <p:xfrm>
          <a:off x="7169427" y="1340234"/>
          <a:ext cx="2868613" cy="2904079"/>
        </p:xfrm>
        <a:graphic>
          <a:graphicData uri="http://schemas.openxmlformats.org/presentationml/2006/ole">
            <mc:AlternateContent xmlns:mc="http://schemas.openxmlformats.org/markup-compatibility/2006">
              <mc:Choice xmlns:v="urn:schemas-microsoft-com:vml" Requires="v">
                <p:oleObj spid="_x0000_s138242" name="Clip" r:id="rId3" imgW="3425228" imgH="3468986" progId="MS_ClipArt_Gallery.5">
                  <p:embed/>
                </p:oleObj>
              </mc:Choice>
              <mc:Fallback>
                <p:oleObj name="Clip" r:id="rId3" imgW="3425228" imgH="3468986" progId="MS_ClipArt_Gallery.5">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427" y="1340234"/>
                        <a:ext cx="2868613" cy="2904079"/>
                      </a:xfrm>
                      <a:prstGeom prst="rect">
                        <a:avLst/>
                      </a:prstGeom>
                      <a:noFill/>
                      <a:ln>
                        <a:noFill/>
                      </a:ln>
                      <a:effectLst/>
                    </p:spPr>
                  </p:pic>
                </p:oleObj>
              </mc:Fallback>
            </mc:AlternateContent>
          </a:graphicData>
        </a:graphic>
      </p:graphicFrame>
      <p:pic>
        <p:nvPicPr>
          <p:cNvPr id="6" name="Picture 5" descr="PHCA_Logo_color.png">
            <a:extLst>
              <a:ext uri="{FF2B5EF4-FFF2-40B4-BE49-F238E27FC236}">
                <a16:creationId xmlns:a16="http://schemas.microsoft.com/office/drawing/2014/main" id="{91298C99-35A2-E540-94CC-DBE1B33BF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505146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5739" y="1202980"/>
            <a:ext cx="8820522" cy="4572000"/>
          </a:xfrm>
        </p:spPr>
        <p:txBody>
          <a:bodyPr>
            <a:noAutofit/>
          </a:bodyPr>
          <a:lstStyle/>
          <a:p>
            <a:r>
              <a:rPr lang="en-US" dirty="0">
                <a:latin typeface="Montserrat" pitchFamily="2" charset="77"/>
              </a:rPr>
              <a:t>Savings/Energy Efficiency (Financial)</a:t>
            </a:r>
          </a:p>
          <a:p>
            <a:pPr lvl="2"/>
            <a:r>
              <a:rPr lang="en-US" sz="2400" dirty="0">
                <a:latin typeface="Montserrat" pitchFamily="2" charset="77"/>
              </a:rPr>
              <a:t>Save on energy bills every month and </a:t>
            </a:r>
            <a:br>
              <a:rPr lang="en-US" sz="2400" dirty="0">
                <a:latin typeface="Montserrat" pitchFamily="2" charset="77"/>
              </a:rPr>
            </a:br>
            <a:r>
              <a:rPr lang="en-US" sz="2400" dirty="0">
                <a:latin typeface="Montserrat" pitchFamily="2" charset="77"/>
              </a:rPr>
              <a:t>reduce risk of escalating bills over time</a:t>
            </a:r>
          </a:p>
          <a:p>
            <a:pPr lvl="2"/>
            <a:r>
              <a:rPr lang="en-US" sz="2400" dirty="0">
                <a:latin typeface="Montserrat" pitchFamily="2" charset="77"/>
              </a:rPr>
              <a:t>Increase resale value or salability</a:t>
            </a:r>
          </a:p>
          <a:p>
            <a:pPr lvl="2">
              <a:spcAft>
                <a:spcPts val="1200"/>
              </a:spcAft>
            </a:pPr>
            <a:r>
              <a:rPr lang="en-US" sz="2400" dirty="0">
                <a:latin typeface="Montserrat" pitchFamily="2" charset="77"/>
              </a:rPr>
              <a:t>Take advantage of incentives</a:t>
            </a:r>
          </a:p>
          <a:p>
            <a:r>
              <a:rPr lang="en-US" dirty="0">
                <a:latin typeface="Montserrat" pitchFamily="2" charset="77"/>
              </a:rPr>
              <a:t>Comfort - Physical and Emotional</a:t>
            </a:r>
          </a:p>
          <a:p>
            <a:pPr lvl="2"/>
            <a:r>
              <a:rPr lang="en-US" sz="2400" dirty="0">
                <a:latin typeface="Montserrat" pitchFamily="2" charset="77"/>
              </a:rPr>
              <a:t>Eliminate hot, cold or drafty spots/rooms</a:t>
            </a:r>
          </a:p>
          <a:p>
            <a:pPr lvl="2"/>
            <a:r>
              <a:rPr lang="en-US" sz="2400" dirty="0">
                <a:latin typeface="Montserrat" pitchFamily="2" charset="77"/>
              </a:rPr>
              <a:t>Be able to keep home warmer or cooler</a:t>
            </a:r>
            <a:br>
              <a:rPr lang="en-US" sz="2400" dirty="0">
                <a:latin typeface="Montserrat" pitchFamily="2" charset="77"/>
              </a:rPr>
            </a:br>
            <a:r>
              <a:rPr lang="en-US" sz="2400" dirty="0">
                <a:latin typeface="Montserrat" pitchFamily="2" charset="77"/>
              </a:rPr>
              <a:t>within budget</a:t>
            </a:r>
          </a:p>
          <a:p>
            <a:pPr lvl="2"/>
            <a:r>
              <a:rPr lang="en-US" sz="2400" dirty="0">
                <a:latin typeface="Montserrat" pitchFamily="2" charset="77"/>
              </a:rPr>
              <a:t>Provide comfortable, safe living environment</a:t>
            </a:r>
            <a:br>
              <a:rPr lang="en-US" sz="2400" dirty="0">
                <a:latin typeface="Montserrat" pitchFamily="2" charset="77"/>
              </a:rPr>
            </a:br>
            <a:r>
              <a:rPr lang="en-US" sz="2400" dirty="0">
                <a:latin typeface="Montserrat" pitchFamily="2" charset="77"/>
              </a:rPr>
              <a:t>for self and loved ones - peace of mind</a:t>
            </a:r>
          </a:p>
        </p:txBody>
      </p:sp>
      <p:pic>
        <p:nvPicPr>
          <p:cNvPr id="4" name="Picture 6" descr="C:\Documents and Settings\JAY GENTRY\Local Settings\Temporary Internet Files\Content.IE5\L9XH0WT2\MCj0424484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30" y="3700919"/>
            <a:ext cx="1344988" cy="123036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C:\Documents and Settings\JAY GENTRY\Local Settings\Temporary Internet Files\Content.IE5\UZG9YZXI\MCj0429835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3454" y="4058729"/>
            <a:ext cx="1295400" cy="108955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j02903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80" y="1715868"/>
            <a:ext cx="1163688" cy="157364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E03074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8296">
            <a:off x="9795854" y="1569201"/>
            <a:ext cx="990600" cy="1938071"/>
          </a:xfrm>
          <a:prstGeom prst="rect">
            <a:avLst/>
          </a:prstGeom>
          <a:noFill/>
          <a:ln>
            <a:noFill/>
          </a:ln>
          <a:effectLst>
            <a:outerShdw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C:\Documents and Settings\JAY GENTRY\Local Settings\Temporary Internet Files\Content.IE5\L5EEGA0U\MCj0425802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53" y="5519234"/>
            <a:ext cx="1476701" cy="10324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520700" y="159666"/>
            <a:ext cx="10206306"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800" b="1" kern="1200">
                <a:solidFill>
                  <a:schemeClr val="tx1"/>
                </a:solidFill>
                <a:latin typeface="Helvetica Neue"/>
                <a:ea typeface="+mj-ea"/>
                <a:cs typeface="Helvetica Neue"/>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3A486A"/>
                </a:solidFill>
                <a:effectLst/>
                <a:uLnTx/>
                <a:uFillTx/>
                <a:latin typeface="Montserrat" pitchFamily="2" charset="77"/>
                <a:ea typeface="+mj-ea"/>
                <a:cs typeface="Helvetica Neue"/>
              </a:rPr>
              <a:t>Categories of Homeowner Needs</a:t>
            </a:r>
          </a:p>
        </p:txBody>
      </p:sp>
      <p:pic>
        <p:nvPicPr>
          <p:cNvPr id="11" name="Picture 10" descr="PHCA_Logo_color.png">
            <a:extLst>
              <a:ext uri="{FF2B5EF4-FFF2-40B4-BE49-F238E27FC236}">
                <a16:creationId xmlns:a16="http://schemas.microsoft.com/office/drawing/2014/main" id="{E269268D-8042-B047-9E0E-B177A0471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288854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147" y="1340233"/>
            <a:ext cx="8591916" cy="5132485"/>
          </a:xfrm>
        </p:spPr>
        <p:txBody>
          <a:bodyPr>
            <a:noAutofit/>
          </a:bodyPr>
          <a:lstStyle/>
          <a:p>
            <a:r>
              <a:rPr lang="en-US" sz="3200" dirty="0">
                <a:latin typeface="Montserrat" pitchFamily="2" charset="77"/>
              </a:rPr>
              <a:t>Health/Air Quality/Safety</a:t>
            </a:r>
          </a:p>
          <a:p>
            <a:pPr lvl="2">
              <a:spcBef>
                <a:spcPts val="600"/>
              </a:spcBef>
              <a:spcAft>
                <a:spcPts val="200"/>
              </a:spcAft>
            </a:pPr>
            <a:r>
              <a:rPr lang="en-US" sz="2400" dirty="0">
                <a:latin typeface="Montserrat" pitchFamily="2" charset="77"/>
              </a:rPr>
              <a:t>Reduce number of pollutants, allergens, </a:t>
            </a:r>
            <a:br>
              <a:rPr lang="en-US" sz="2400" dirty="0">
                <a:latin typeface="Montserrat" pitchFamily="2" charset="77"/>
              </a:rPr>
            </a:br>
            <a:r>
              <a:rPr lang="en-US" sz="2400" dirty="0">
                <a:latin typeface="Montserrat" pitchFamily="2" charset="77"/>
              </a:rPr>
              <a:t>and/or VOCs circulating through the inside air</a:t>
            </a:r>
          </a:p>
          <a:p>
            <a:pPr lvl="2">
              <a:spcBef>
                <a:spcPts val="600"/>
              </a:spcBef>
              <a:spcAft>
                <a:spcPts val="200"/>
              </a:spcAft>
            </a:pPr>
            <a:r>
              <a:rPr lang="en-US" sz="2400" dirty="0">
                <a:latin typeface="Montserrat" pitchFamily="2" charset="77"/>
              </a:rPr>
              <a:t>Control moisture and eliminate risk of mold and/or questionable smells</a:t>
            </a:r>
          </a:p>
          <a:p>
            <a:pPr lvl="2">
              <a:spcBef>
                <a:spcPts val="600"/>
              </a:spcBef>
              <a:spcAft>
                <a:spcPts val="200"/>
              </a:spcAft>
            </a:pPr>
            <a:r>
              <a:rPr lang="en-US" sz="2400" dirty="0">
                <a:latin typeface="Montserrat" pitchFamily="2" charset="77"/>
              </a:rPr>
              <a:t>Wildfires and smoke from wildfires</a:t>
            </a:r>
          </a:p>
          <a:p>
            <a:r>
              <a:rPr lang="en-US" sz="3200" dirty="0">
                <a:latin typeface="Montserrat" pitchFamily="2" charset="77"/>
              </a:rPr>
              <a:t>Environmental Responsibility</a:t>
            </a:r>
          </a:p>
          <a:p>
            <a:pPr lvl="2"/>
            <a:r>
              <a:rPr lang="en-US" sz="2400" dirty="0">
                <a:latin typeface="Montserrat" pitchFamily="2" charset="77"/>
              </a:rPr>
              <a:t>Reduce Carbon Footprint</a:t>
            </a:r>
          </a:p>
          <a:p>
            <a:pPr lvl="2"/>
            <a:r>
              <a:rPr lang="en-US" sz="2400" dirty="0">
                <a:latin typeface="Montserrat" pitchFamily="2" charset="77"/>
              </a:rPr>
              <a:t>Do the “right thing”- save the planet, reduce dependence on fossil fuel, create jobs</a:t>
            </a:r>
          </a:p>
        </p:txBody>
      </p:sp>
      <p:pic>
        <p:nvPicPr>
          <p:cNvPr id="4" name="Picture 76" descr="C:\Documents and Settings\JAY GENTRY\Local Settings\Temporary Internet Files\Content.IE5\L9XH0WT2\MCj0232068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9477" y="3756468"/>
            <a:ext cx="1079253" cy="25253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descr="C:\Documents and Settings\JAY GENTRY\Local Settings\Temporary Internet Files\Content.IE5\9DX46S1Z\MCj0424454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4985" y="1217998"/>
            <a:ext cx="1079253" cy="1039787"/>
          </a:xfrm>
          <a:prstGeom prst="rect">
            <a:avLst/>
          </a:prstGeom>
          <a:noFill/>
          <a:ln>
            <a:noFill/>
          </a:ln>
          <a:effectLst>
            <a:outerShdw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9100" y="95970"/>
            <a:ext cx="10881651"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800" b="1" kern="1200">
                <a:solidFill>
                  <a:schemeClr val="tx1"/>
                </a:solidFill>
                <a:latin typeface="Helvetica Neue"/>
                <a:ea typeface="+mj-ea"/>
                <a:cs typeface="Helvetica Neue"/>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3A486A"/>
                </a:solidFill>
                <a:effectLst/>
                <a:uLnTx/>
                <a:uFillTx/>
                <a:latin typeface="Montserrat" pitchFamily="2" charset="77"/>
                <a:ea typeface="+mj-ea"/>
                <a:cs typeface="Helvetica Neue"/>
              </a:rPr>
              <a:t>Categories of Homeowner Needs</a:t>
            </a:r>
          </a:p>
        </p:txBody>
      </p:sp>
      <p:pic>
        <p:nvPicPr>
          <p:cNvPr id="6" name="Picture 5" descr="PHCA_Logo_color.png">
            <a:extLst>
              <a:ext uri="{FF2B5EF4-FFF2-40B4-BE49-F238E27FC236}">
                <a16:creationId xmlns:a16="http://schemas.microsoft.com/office/drawing/2014/main" id="{54DC0BC4-9F72-694D-8B20-51E76808B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A819E494-89FB-0B40-81F0-9C8D42100CC8}"/>
              </a:ext>
            </a:extLst>
          </p:cNvPr>
          <p:cNvPicPr>
            <a:picLocks noChangeAspect="1"/>
          </p:cNvPicPr>
          <p:nvPr/>
        </p:nvPicPr>
        <p:blipFill>
          <a:blip r:embed="rId6"/>
          <a:stretch>
            <a:fillRect/>
          </a:stretch>
        </p:blipFill>
        <p:spPr>
          <a:xfrm>
            <a:off x="9986481" y="2365455"/>
            <a:ext cx="1161417" cy="1063545"/>
          </a:xfrm>
          <a:prstGeom prst="rect">
            <a:avLst/>
          </a:prstGeom>
        </p:spPr>
      </p:pic>
    </p:spTree>
    <p:extLst>
      <p:ext uri="{BB962C8B-B14F-4D97-AF65-F5344CB8AC3E}">
        <p14:creationId xmlns:p14="http://schemas.microsoft.com/office/powerpoint/2010/main" val="2223916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905000" y="2971800"/>
            <a:ext cx="1447800" cy="1447800"/>
          </a:xfrm>
          <a:prstGeom prst="homePlat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5" name="Rectangle 4"/>
          <p:cNvSpPr/>
          <p:nvPr/>
        </p:nvSpPr>
        <p:spPr>
          <a:xfrm>
            <a:off x="3352800" y="2667000"/>
            <a:ext cx="457200" cy="2057400"/>
          </a:xfrm>
          <a:prstGeom prst="rect">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8" name="5-Point Star 7"/>
          <p:cNvSpPr/>
          <p:nvPr/>
        </p:nvSpPr>
        <p:spPr>
          <a:xfrm>
            <a:off x="9064688" y="2590800"/>
            <a:ext cx="1600200" cy="1981200"/>
          </a:xfrm>
          <a:prstGeom prst="star5">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9" name="Right Arrow 8"/>
          <p:cNvSpPr/>
          <p:nvPr/>
        </p:nvSpPr>
        <p:spPr>
          <a:xfrm>
            <a:off x="1905000" y="990600"/>
            <a:ext cx="8305800" cy="1219200"/>
          </a:xfrm>
          <a:prstGeom prst="rightArrow">
            <a:avLst/>
          </a:prstGeom>
          <a:gradFill flip="none" rotWithShape="1">
            <a:gsLst>
              <a:gs pos="91000">
                <a:srgbClr val="84B1E8"/>
              </a:gs>
              <a:gs pos="100000">
                <a:srgbClr val="FFFFFF"/>
              </a:gs>
            </a:gsLst>
            <a:lin ang="2460000" scaled="0"/>
            <a:tileRect/>
          </a:gradFill>
          <a:ln>
            <a:solidFill>
              <a:srgbClr val="0D4D77"/>
            </a:solidFill>
          </a:ln>
          <a:effectLst>
            <a:outerShdw blurRad="40000" dist="35687" dir="2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Build Trust, Credibility, and Rapport</a:t>
            </a:r>
          </a:p>
        </p:txBody>
      </p:sp>
      <p:sp>
        <p:nvSpPr>
          <p:cNvPr id="10" name="Rectangle 9"/>
          <p:cNvSpPr/>
          <p:nvPr/>
        </p:nvSpPr>
        <p:spPr>
          <a:xfrm>
            <a:off x="1905000" y="5486400"/>
            <a:ext cx="8305800" cy="609600"/>
          </a:xfrm>
          <a:prstGeom prst="rect">
            <a:avLst/>
          </a:prstGeom>
          <a:gradFill flip="none" rotWithShape="1">
            <a:gsLst>
              <a:gs pos="87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2" name="TextBox 11"/>
          <p:cNvSpPr txBox="1"/>
          <p:nvPr/>
        </p:nvSpPr>
        <p:spPr>
          <a:xfrm>
            <a:off x="1905000" y="3352800"/>
            <a:ext cx="2667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Prepare</a:t>
            </a:r>
          </a:p>
        </p:txBody>
      </p:sp>
      <p:sp>
        <p:nvSpPr>
          <p:cNvPr id="6" name="Oval 5"/>
          <p:cNvSpPr/>
          <p:nvPr/>
        </p:nvSpPr>
        <p:spPr>
          <a:xfrm>
            <a:off x="3810000" y="2057400"/>
            <a:ext cx="3124200" cy="3276600"/>
          </a:xfrm>
          <a:prstGeom prst="ellips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3" name="TextBox 12"/>
          <p:cNvSpPr txBox="1"/>
          <p:nvPr/>
        </p:nvSpPr>
        <p:spPr>
          <a:xfrm>
            <a:off x="3886200" y="2971800"/>
            <a:ext cx="3048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Strategic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Questioning</a:t>
            </a:r>
          </a:p>
        </p:txBody>
      </p:sp>
      <p:sp>
        <p:nvSpPr>
          <p:cNvPr id="14" name="TextBox 13"/>
          <p:cNvSpPr txBox="1"/>
          <p:nvPr/>
        </p:nvSpPr>
        <p:spPr>
          <a:xfrm>
            <a:off x="6934200" y="2324879"/>
            <a:ext cx="2115718" cy="2677656"/>
          </a:xfrm>
          <a:prstGeom prst="rect">
            <a:avLst/>
          </a:prstGeom>
          <a:gradFill flip="none" rotWithShape="1">
            <a:gsLst>
              <a:gs pos="68000">
                <a:srgbClr val="84B1E8"/>
              </a:gs>
              <a:gs pos="100000">
                <a:srgbClr val="FFFFFF"/>
              </a:gs>
            </a:gsLst>
            <a:lin ang="3420000" scaled="0"/>
            <a:tileRect/>
          </a:gradFill>
          <a:ln>
            <a:solidFill>
              <a:srgbClr val="0D4D77"/>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Value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Presenting,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Handling</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Objections</a:t>
            </a:r>
          </a:p>
        </p:txBody>
      </p:sp>
      <p:sp>
        <p:nvSpPr>
          <p:cNvPr id="15" name="TextBox 14"/>
          <p:cNvSpPr txBox="1"/>
          <p:nvPr/>
        </p:nvSpPr>
        <p:spPr>
          <a:xfrm>
            <a:off x="8607488" y="3276600"/>
            <a:ext cx="2514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Agree</a:t>
            </a:r>
          </a:p>
        </p:txBody>
      </p:sp>
      <p:sp>
        <p:nvSpPr>
          <p:cNvPr id="16" name="TextBox 15"/>
          <p:cNvSpPr txBox="1"/>
          <p:nvPr/>
        </p:nvSpPr>
        <p:spPr>
          <a:xfrm>
            <a:off x="3352800" y="2895600"/>
            <a:ext cx="457200"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N</a:t>
            </a:r>
          </a:p>
        </p:txBody>
      </p:sp>
      <p:sp>
        <p:nvSpPr>
          <p:cNvPr id="17" name="TextBox 16"/>
          <p:cNvSpPr txBox="1"/>
          <p:nvPr/>
        </p:nvSpPr>
        <p:spPr>
          <a:xfrm>
            <a:off x="1905000" y="5486400"/>
            <a:ext cx="8305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Tools, Templates, Examples, Proofs</a:t>
            </a:r>
          </a:p>
        </p:txBody>
      </p:sp>
      <p:pic>
        <p:nvPicPr>
          <p:cNvPr id="18" name="Picture 17" descr="PHCA_Logo_color.png">
            <a:extLst>
              <a:ext uri="{FF2B5EF4-FFF2-40B4-BE49-F238E27FC236}">
                <a16:creationId xmlns:a16="http://schemas.microsoft.com/office/drawing/2014/main" id="{D6902FCD-BBED-744D-8455-5731FD48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9" name="Oval 18">
            <a:extLst>
              <a:ext uri="{FF2B5EF4-FFF2-40B4-BE49-F238E27FC236}">
                <a16:creationId xmlns:a16="http://schemas.microsoft.com/office/drawing/2014/main" id="{4E90D0C0-84FB-BC41-88D7-5DCDFAA1089A}"/>
              </a:ext>
            </a:extLst>
          </p:cNvPr>
          <p:cNvSpPr/>
          <p:nvPr/>
        </p:nvSpPr>
        <p:spPr bwMode="auto">
          <a:xfrm>
            <a:off x="3062514" y="2118374"/>
            <a:ext cx="1103086" cy="30632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
        <p:nvSpPr>
          <p:cNvPr id="20" name="Title 1">
            <a:extLst>
              <a:ext uri="{FF2B5EF4-FFF2-40B4-BE49-F238E27FC236}">
                <a16:creationId xmlns:a16="http://schemas.microsoft.com/office/drawing/2014/main" id="{EC1B43A6-B322-D547-96A8-A4817E790BDD}"/>
              </a:ext>
            </a:extLst>
          </p:cNvPr>
          <p:cNvSpPr>
            <a:spLocks noGrp="1"/>
          </p:cNvSpPr>
          <p:nvPr>
            <p:ph type="title"/>
          </p:nvPr>
        </p:nvSpPr>
        <p:spPr>
          <a:xfrm>
            <a:off x="413924" y="50800"/>
            <a:ext cx="10007600" cy="990600"/>
          </a:xfrm>
        </p:spPr>
        <p:txBody>
          <a:bodyPr/>
          <a:lstStyle/>
          <a:p>
            <a:r>
              <a:rPr lang="en-US" sz="4400" dirty="0"/>
              <a:t>Persuasive Communication Process</a:t>
            </a:r>
          </a:p>
        </p:txBody>
      </p:sp>
    </p:spTree>
    <p:extLst>
      <p:ext uri="{BB962C8B-B14F-4D97-AF65-F5344CB8AC3E}">
        <p14:creationId xmlns:p14="http://schemas.microsoft.com/office/powerpoint/2010/main" val="21138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sz="quarter" idx="10"/>
          </p:nvPr>
        </p:nvSpPr>
        <p:spPr/>
        <p:txBody>
          <a:bodyPr lIns="82479" tIns="41239" rIns="82479" bIns="41239"/>
          <a:lstStyle/>
          <a:p>
            <a:pPr eaLnBrk="1" hangingPunct="1"/>
            <a:r>
              <a:rPr lang="en-US" sz="4400" b="1" dirty="0">
                <a:solidFill>
                  <a:srgbClr val="3A486A"/>
                </a:solidFill>
                <a:latin typeface="+mj-lt"/>
                <a:ea typeface="ＭＳ Ｐゴシック" charset="0"/>
                <a:cs typeface="ＭＳ Ｐゴシック" charset="0"/>
              </a:rPr>
              <a:t>O</a:t>
            </a:r>
            <a:r>
              <a:rPr lang="en-US" sz="3600" dirty="0">
                <a:latin typeface="+mj-lt"/>
                <a:ea typeface="ＭＳ Ｐゴシック" charset="0"/>
                <a:cs typeface="ＭＳ Ｐゴシック" charset="0"/>
              </a:rPr>
              <a:t>bjective </a:t>
            </a:r>
            <a:r>
              <a:rPr lang="en-US" sz="3200" dirty="0">
                <a:latin typeface="+mj-lt"/>
                <a:ea typeface="ＭＳ Ｐゴシック" charset="0"/>
                <a:cs typeface="ＭＳ Ｐゴシック" charset="0"/>
              </a:rPr>
              <a:t>– Of the Meeting/Presentation</a:t>
            </a:r>
            <a:br>
              <a:rPr lang="en-US" sz="3200" dirty="0">
                <a:latin typeface="+mj-lt"/>
                <a:ea typeface="ＭＳ Ｐゴシック" charset="0"/>
                <a:cs typeface="ＭＳ Ｐゴシック" charset="0"/>
              </a:rPr>
            </a:br>
            <a:r>
              <a:rPr lang="ja-JP" altLang="en-US" sz="3200">
                <a:latin typeface="+mj-lt"/>
                <a:ea typeface="ＭＳ Ｐゴシック" charset="0"/>
                <a:cs typeface="ＭＳ Ｐゴシック" charset="0"/>
              </a:rPr>
              <a:t>“</a:t>
            </a:r>
            <a:r>
              <a:rPr lang="en-US" altLang="ja-JP" sz="3200" dirty="0">
                <a:latin typeface="+mj-lt"/>
                <a:ea typeface="ＭＳ Ｐゴシック" charset="0"/>
                <a:cs typeface="ＭＳ Ｐゴシック" charset="0"/>
              </a:rPr>
              <a:t>By the end of the meeting/</a:t>
            </a:r>
            <a:r>
              <a:rPr lang="en-US" altLang="ja-JP" sz="3200" dirty="0" err="1">
                <a:latin typeface="+mj-lt"/>
                <a:ea typeface="ＭＳ Ｐゴシック" charset="0"/>
                <a:cs typeface="ＭＳ Ｐゴシック" charset="0"/>
              </a:rPr>
              <a:t>presemtation</a:t>
            </a:r>
            <a:r>
              <a:rPr lang="en-US" altLang="ja-JP" sz="3200" dirty="0">
                <a:latin typeface="+mj-lt"/>
                <a:ea typeface="ＭＳ Ｐゴシック" charset="0"/>
                <a:cs typeface="ＭＳ Ｐゴシック" charset="0"/>
              </a:rPr>
              <a:t>...</a:t>
            </a:r>
            <a:r>
              <a:rPr lang="ja-JP" altLang="en-US" sz="3200">
                <a:latin typeface="+mj-lt"/>
                <a:ea typeface="ＭＳ Ｐゴシック" charset="0"/>
                <a:cs typeface="ＭＳ Ｐゴシック" charset="0"/>
              </a:rPr>
              <a:t>”</a:t>
            </a:r>
            <a:endParaRPr lang="en-US" altLang="ja-JP" sz="3200" dirty="0">
              <a:latin typeface="+mj-lt"/>
              <a:ea typeface="ＭＳ Ｐゴシック" charset="0"/>
              <a:cs typeface="ＭＳ Ｐゴシック" charset="0"/>
            </a:endParaRPr>
          </a:p>
          <a:p>
            <a:pPr eaLnBrk="1" hangingPunct="1"/>
            <a:r>
              <a:rPr lang="en-US" sz="4400" b="1" dirty="0">
                <a:solidFill>
                  <a:srgbClr val="3A486A"/>
                </a:solidFill>
                <a:latin typeface="+mj-lt"/>
                <a:ea typeface="ＭＳ Ｐゴシック" charset="0"/>
                <a:cs typeface="ＭＳ Ｐゴシック" charset="0"/>
              </a:rPr>
              <a:t>P</a:t>
            </a:r>
            <a:r>
              <a:rPr lang="en-US" sz="3600" dirty="0">
                <a:latin typeface="+mj-lt"/>
                <a:ea typeface="ＭＳ Ｐゴシック" charset="0"/>
                <a:cs typeface="ＭＳ Ｐゴシック" charset="0"/>
              </a:rPr>
              <a:t>lan</a:t>
            </a:r>
            <a:r>
              <a:rPr lang="en-US" sz="3200" dirty="0">
                <a:latin typeface="+mj-lt"/>
                <a:ea typeface="ＭＳ Ｐゴシック" charset="0"/>
                <a:cs typeface="ＭＳ Ｐゴシック" charset="0"/>
              </a:rPr>
              <a:t> – For the Meeting/Presentation</a:t>
            </a:r>
            <a:br>
              <a:rPr lang="en-US" sz="3200" dirty="0">
                <a:latin typeface="+mj-lt"/>
                <a:ea typeface="ＭＳ Ｐゴシック" charset="0"/>
                <a:cs typeface="ＭＳ Ｐゴシック" charset="0"/>
              </a:rPr>
            </a:br>
            <a:r>
              <a:rPr lang="ja-JP" altLang="en-US" sz="3200">
                <a:latin typeface="+mj-lt"/>
                <a:ea typeface="ＭＳ Ｐゴシック" charset="0"/>
                <a:cs typeface="ＭＳ Ｐゴシック" charset="0"/>
              </a:rPr>
              <a:t>“</a:t>
            </a:r>
            <a:r>
              <a:rPr lang="en-US" altLang="ja-JP" sz="3200" dirty="0">
                <a:latin typeface="+mj-lt"/>
                <a:ea typeface="ＭＳ Ｐゴシック" charset="0"/>
                <a:cs typeface="ＭＳ Ｐゴシック" charset="0"/>
              </a:rPr>
              <a:t>First... and then... and then...</a:t>
            </a:r>
            <a:r>
              <a:rPr lang="ja-JP" altLang="en-US" sz="3200">
                <a:latin typeface="+mj-lt"/>
                <a:ea typeface="ＭＳ Ｐゴシック" charset="0"/>
                <a:cs typeface="ＭＳ Ｐゴシック" charset="0"/>
              </a:rPr>
              <a:t>”</a:t>
            </a:r>
            <a:endParaRPr lang="en-US" altLang="ja-JP" sz="3200" dirty="0">
              <a:latin typeface="+mj-lt"/>
              <a:ea typeface="ＭＳ Ｐゴシック" charset="0"/>
              <a:cs typeface="ＭＳ Ｐゴシック" charset="0"/>
            </a:endParaRPr>
          </a:p>
          <a:p>
            <a:pPr eaLnBrk="1" hangingPunct="1"/>
            <a:r>
              <a:rPr lang="en-US" sz="4400" b="1" dirty="0">
                <a:solidFill>
                  <a:srgbClr val="3A486A"/>
                </a:solidFill>
                <a:latin typeface="+mj-lt"/>
                <a:ea typeface="ＭＳ Ｐゴシック" charset="0"/>
                <a:cs typeface="ＭＳ Ｐゴシック" charset="0"/>
              </a:rPr>
              <a:t>E</a:t>
            </a:r>
            <a:r>
              <a:rPr lang="en-US" sz="3600" dirty="0">
                <a:latin typeface="+mj-lt"/>
                <a:ea typeface="ＭＳ Ｐゴシック" charset="0"/>
                <a:cs typeface="ＭＳ Ｐゴシック" charset="0"/>
              </a:rPr>
              <a:t>xpectation</a:t>
            </a:r>
            <a:r>
              <a:rPr lang="en-US" sz="3200" dirty="0">
                <a:latin typeface="+mj-lt"/>
                <a:ea typeface="ＭＳ Ｐゴシック" charset="0"/>
                <a:cs typeface="ＭＳ Ｐゴシック" charset="0"/>
              </a:rPr>
              <a:t> – For the Meeting/Presentation</a:t>
            </a:r>
            <a:br>
              <a:rPr lang="en-US" sz="3200" dirty="0">
                <a:latin typeface="+mj-lt"/>
                <a:ea typeface="ＭＳ Ｐゴシック" charset="0"/>
                <a:cs typeface="ＭＳ Ｐゴシック" charset="0"/>
              </a:rPr>
            </a:br>
            <a:r>
              <a:rPr lang="ja-JP" altLang="en-US" sz="3200">
                <a:latin typeface="+mj-lt"/>
                <a:ea typeface="ＭＳ Ｐゴシック" charset="0"/>
                <a:cs typeface="ＭＳ Ｐゴシック" charset="0"/>
              </a:rPr>
              <a:t>“</a:t>
            </a:r>
            <a:r>
              <a:rPr lang="en-US" altLang="ja-JP" sz="3200" dirty="0">
                <a:latin typeface="+mj-lt"/>
                <a:ea typeface="ＭＳ Ｐゴシック" charset="0"/>
                <a:cs typeface="ＭＳ Ｐゴシック" charset="0"/>
              </a:rPr>
              <a:t>It is my understanding that... time or situation</a:t>
            </a:r>
            <a:r>
              <a:rPr lang="ja-JP" altLang="en-US" sz="3200">
                <a:latin typeface="+mj-lt"/>
                <a:ea typeface="ＭＳ Ｐゴシック" charset="0"/>
                <a:cs typeface="ＭＳ Ｐゴシック" charset="0"/>
              </a:rPr>
              <a:t>”</a:t>
            </a:r>
            <a:endParaRPr lang="en-US" altLang="ja-JP" sz="3200" dirty="0">
              <a:latin typeface="+mj-lt"/>
              <a:ea typeface="ＭＳ Ｐゴシック" charset="0"/>
              <a:cs typeface="ＭＳ Ｐゴシック" charset="0"/>
            </a:endParaRPr>
          </a:p>
          <a:p>
            <a:pPr eaLnBrk="1" hangingPunct="1"/>
            <a:r>
              <a:rPr lang="en-US" sz="4400" b="1" dirty="0">
                <a:solidFill>
                  <a:srgbClr val="3A486A"/>
                </a:solidFill>
                <a:latin typeface="+mj-lt"/>
                <a:ea typeface="ＭＳ Ｐゴシック" charset="0"/>
                <a:cs typeface="ＭＳ Ｐゴシック" charset="0"/>
              </a:rPr>
              <a:t>N</a:t>
            </a:r>
            <a:r>
              <a:rPr lang="en-US" sz="3600" dirty="0">
                <a:latin typeface="+mj-lt"/>
                <a:ea typeface="ＭＳ Ｐゴシック" charset="0"/>
                <a:cs typeface="ＭＳ Ｐゴシック" charset="0"/>
              </a:rPr>
              <a:t>eed</a:t>
            </a:r>
            <a:r>
              <a:rPr lang="en-US" sz="3200" dirty="0">
                <a:latin typeface="+mj-lt"/>
                <a:ea typeface="ＭＳ Ｐゴシック" charset="0"/>
                <a:cs typeface="ＭＳ Ｐゴシック" charset="0"/>
              </a:rPr>
              <a:t> – Reasons the homeowner(s), business owners chose to invest their time and consideration</a:t>
            </a:r>
          </a:p>
        </p:txBody>
      </p:sp>
      <p:sp>
        <p:nvSpPr>
          <p:cNvPr id="81921" name="Rectangle 2"/>
          <p:cNvSpPr>
            <a:spLocks noGrp="1" noChangeArrowheads="1"/>
          </p:cNvSpPr>
          <p:nvPr>
            <p:ph type="title"/>
          </p:nvPr>
        </p:nvSpPr>
        <p:spPr/>
        <p:txBody>
          <a:bodyPr/>
          <a:lstStyle/>
          <a:p>
            <a:pPr eaLnBrk="1" hangingPunct="1"/>
            <a:r>
              <a:rPr lang="en-US" sz="6600" dirty="0">
                <a:solidFill>
                  <a:srgbClr val="3A486A"/>
                </a:solidFill>
                <a:latin typeface="+mj-lt"/>
                <a:ea typeface="ＭＳ Ｐゴシック" charset="0"/>
                <a:cs typeface="ＭＳ Ｐゴシック" charset="0"/>
              </a:rPr>
              <a:t>OPEN</a:t>
            </a:r>
          </a:p>
        </p:txBody>
      </p:sp>
      <p:pic>
        <p:nvPicPr>
          <p:cNvPr id="4" name="Picture 3" descr="PHCA_Logo_color.png">
            <a:extLst>
              <a:ext uri="{FF2B5EF4-FFF2-40B4-BE49-F238E27FC236}">
                <a16:creationId xmlns:a16="http://schemas.microsoft.com/office/drawing/2014/main" id="{0E38088D-804F-E346-B3CD-EE9D15A4C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87649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checkerboard(across)">
                                      <p:cBhvr>
                                        <p:cTn id="7" dur="500"/>
                                        <p:tgtEl>
                                          <p:spTgt spid="164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checkerboard(across)">
                                      <p:cBhvr>
                                        <p:cTn id="12" dur="500"/>
                                        <p:tgtEl>
                                          <p:spTgt spid="164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checkerboard(across)">
                                      <p:cBhvr>
                                        <p:cTn id="17" dur="500"/>
                                        <p:tgtEl>
                                          <p:spTgt spid="164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checkerboard(across)">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quarter" idx="10"/>
          </p:nvPr>
        </p:nvSpPr>
        <p:spPr>
          <a:xfrm>
            <a:off x="838200" y="1233713"/>
            <a:ext cx="10515600" cy="5135563"/>
          </a:xfrm>
        </p:spPr>
        <p:txBody>
          <a:bodyPr lIns="82479" tIns="41239" rIns="82479" bIns="41239">
            <a:noAutofit/>
          </a:bodyPr>
          <a:lstStyle/>
          <a:p>
            <a:pPr eaLnBrk="1" hangingPunct="1">
              <a:lnSpc>
                <a:spcPct val="90000"/>
              </a:lnSpc>
            </a:pPr>
            <a:r>
              <a:rPr lang="en-US" sz="3600" dirty="0">
                <a:latin typeface="+mj-lt"/>
                <a:ea typeface="ＭＳ Ｐゴシック" charset="0"/>
                <a:cs typeface="ＭＳ Ｐゴシック" charset="0"/>
              </a:rPr>
              <a:t>To organize for a Meeting/Presentation</a:t>
            </a:r>
          </a:p>
          <a:p>
            <a:pPr lvl="1" eaLnBrk="1" hangingPunct="1">
              <a:lnSpc>
                <a:spcPct val="90000"/>
              </a:lnSpc>
            </a:pPr>
            <a:r>
              <a:rPr lang="en-US" sz="3200" dirty="0">
                <a:latin typeface="+mj-lt"/>
                <a:ea typeface="ＭＳ Ｐゴシック" charset="0"/>
                <a:cs typeface="ＭＳ Ｐゴシック" charset="0"/>
              </a:rPr>
              <a:t>Why the attendees are choosing to meet</a:t>
            </a:r>
          </a:p>
          <a:p>
            <a:pPr lvl="1" eaLnBrk="1" hangingPunct="1">
              <a:lnSpc>
                <a:spcPct val="90000"/>
              </a:lnSpc>
            </a:pPr>
            <a:r>
              <a:rPr lang="en-US" sz="3200" dirty="0">
                <a:latin typeface="+mj-lt"/>
                <a:ea typeface="ＭＳ Ｐゴシック" charset="0"/>
                <a:cs typeface="ＭＳ Ｐゴシック" charset="0"/>
              </a:rPr>
              <a:t>What are your objectives for the meeting</a:t>
            </a:r>
          </a:p>
          <a:p>
            <a:pPr lvl="1" eaLnBrk="1" hangingPunct="1">
              <a:lnSpc>
                <a:spcPct val="90000"/>
              </a:lnSpc>
            </a:pPr>
            <a:r>
              <a:rPr lang="en-US" sz="3200" dirty="0">
                <a:latin typeface="+mj-lt"/>
                <a:ea typeface="ＭＳ Ｐゴシック" charset="0"/>
                <a:cs typeface="ＭＳ Ｐゴシック" charset="0"/>
              </a:rPr>
              <a:t>How do you plan for the meeting to unfold</a:t>
            </a:r>
          </a:p>
          <a:p>
            <a:pPr lvl="1" eaLnBrk="1" hangingPunct="1">
              <a:lnSpc>
                <a:spcPct val="90000"/>
              </a:lnSpc>
            </a:pPr>
            <a:r>
              <a:rPr lang="en-US" sz="3200" dirty="0">
                <a:latin typeface="+mj-lt"/>
                <a:ea typeface="ＭＳ Ｐゴシック" charset="0"/>
                <a:cs typeface="ＭＳ Ｐゴシック" charset="0"/>
              </a:rPr>
              <a:t>Any expectations to confirm or test</a:t>
            </a:r>
          </a:p>
          <a:p>
            <a:pPr eaLnBrk="1" hangingPunct="1">
              <a:lnSpc>
                <a:spcPct val="90000"/>
              </a:lnSpc>
            </a:pPr>
            <a:r>
              <a:rPr lang="en-US" sz="3600" dirty="0">
                <a:latin typeface="+mj-lt"/>
                <a:ea typeface="ＭＳ Ｐゴシック" charset="0"/>
                <a:cs typeface="ＭＳ Ｐゴシック" charset="0"/>
              </a:rPr>
              <a:t>To begin the communication portion</a:t>
            </a:r>
          </a:p>
          <a:p>
            <a:pPr lvl="1" eaLnBrk="1" hangingPunct="1">
              <a:lnSpc>
                <a:spcPct val="90000"/>
              </a:lnSpc>
            </a:pPr>
            <a:r>
              <a:rPr lang="en-US" sz="3200" dirty="0">
                <a:latin typeface="+mj-lt"/>
                <a:ea typeface="ＭＳ Ｐゴシック" charset="0"/>
                <a:cs typeface="ＭＳ Ｐゴシック" charset="0"/>
              </a:rPr>
              <a:t>Everyone gets on the same page… and plan</a:t>
            </a:r>
          </a:p>
          <a:p>
            <a:pPr lvl="1" eaLnBrk="1" hangingPunct="1">
              <a:lnSpc>
                <a:spcPct val="90000"/>
              </a:lnSpc>
            </a:pPr>
            <a:r>
              <a:rPr lang="en-US" sz="3200" dirty="0">
                <a:latin typeface="+mj-lt"/>
                <a:ea typeface="ＭＳ Ｐゴシック" charset="0"/>
                <a:cs typeface="ＭＳ Ｐゴシック" charset="0"/>
              </a:rPr>
              <a:t>Order is unimportant – I like NEPO</a:t>
            </a:r>
          </a:p>
          <a:p>
            <a:pPr eaLnBrk="1" hangingPunct="1">
              <a:lnSpc>
                <a:spcPct val="90000"/>
              </a:lnSpc>
            </a:pPr>
            <a:r>
              <a:rPr lang="en-US" sz="3600" dirty="0">
                <a:latin typeface="+mj-lt"/>
                <a:ea typeface="ＭＳ Ｐゴシック" charset="0"/>
                <a:cs typeface="ＭＳ Ｐゴシック" charset="0"/>
              </a:rPr>
              <a:t>Worst case – you discover misalignment early</a:t>
            </a:r>
          </a:p>
        </p:txBody>
      </p:sp>
      <p:sp>
        <p:nvSpPr>
          <p:cNvPr id="83969" name="Rectangle 2"/>
          <p:cNvSpPr>
            <a:spLocks noGrp="1" noChangeArrowheads="1"/>
          </p:cNvSpPr>
          <p:nvPr>
            <p:ph type="title"/>
          </p:nvPr>
        </p:nvSpPr>
        <p:spPr/>
        <p:txBody>
          <a:bodyPr/>
          <a:lstStyle/>
          <a:p>
            <a:pPr eaLnBrk="1" hangingPunct="1"/>
            <a:r>
              <a:rPr lang="en-US" sz="6600" dirty="0">
                <a:solidFill>
                  <a:srgbClr val="3A486A"/>
                </a:solidFill>
                <a:latin typeface="+mj-lt"/>
                <a:ea typeface="ＭＳ Ｐゴシック" charset="0"/>
                <a:cs typeface="ＭＳ Ｐゴシック" charset="0"/>
              </a:rPr>
              <a:t>Using OPEN</a:t>
            </a:r>
          </a:p>
        </p:txBody>
      </p:sp>
      <p:pic>
        <p:nvPicPr>
          <p:cNvPr id="4" name="Picture 3" descr="PHCA_Logo_color.png">
            <a:extLst>
              <a:ext uri="{FF2B5EF4-FFF2-40B4-BE49-F238E27FC236}">
                <a16:creationId xmlns:a16="http://schemas.microsoft.com/office/drawing/2014/main" id="{FF4D0C5C-A966-BF41-AD46-C2E982A63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3269170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0" dur="500"/>
                                        <p:tgtEl>
                                          <p:spTgt spid="22531">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checkerboard(across)">
                                      <p:cBhvr>
                                        <p:cTn id="13" dur="500"/>
                                        <p:tgtEl>
                                          <p:spTgt spid="22531">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checkerboard(across)">
                                      <p:cBhvr>
                                        <p:cTn id="16" dur="500"/>
                                        <p:tgtEl>
                                          <p:spTgt spid="22531">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Effect transition="in" filter="checkerboard(across)">
                                      <p:cBhvr>
                                        <p:cTn id="19" dur="500"/>
                                        <p:tgtEl>
                                          <p:spTgt spid="22531">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2531">
                                            <p:txEl>
                                              <p:pRg st="5" end="5"/>
                                            </p:txEl>
                                          </p:spTgt>
                                        </p:tgtEl>
                                        <p:attrNameLst>
                                          <p:attrName>style.visibility</p:attrName>
                                        </p:attrNameLst>
                                      </p:cBhvr>
                                      <p:to>
                                        <p:strVal val="visible"/>
                                      </p:to>
                                    </p:set>
                                    <p:animEffect transition="in" filter="checkerboard(across)">
                                      <p:cBhvr>
                                        <p:cTn id="24" dur="500"/>
                                        <p:tgtEl>
                                          <p:spTgt spid="22531">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animEffect transition="in" filter="checkerboard(across)">
                                      <p:cBhvr>
                                        <p:cTn id="27" dur="500"/>
                                        <p:tgtEl>
                                          <p:spTgt spid="22531">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2531">
                                            <p:txEl>
                                              <p:pRg st="7" end="7"/>
                                            </p:txEl>
                                          </p:spTgt>
                                        </p:tgtEl>
                                        <p:attrNameLst>
                                          <p:attrName>style.visibility</p:attrName>
                                        </p:attrNameLst>
                                      </p:cBhvr>
                                      <p:to>
                                        <p:strVal val="visible"/>
                                      </p:to>
                                    </p:set>
                                    <p:animEffect transition="in" filter="checkerboard(across)">
                                      <p:cBhvr>
                                        <p:cTn id="30" dur="500"/>
                                        <p:tgtEl>
                                          <p:spTgt spid="2253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2531">
                                            <p:txEl>
                                              <p:pRg st="8" end="8"/>
                                            </p:txEl>
                                          </p:spTgt>
                                        </p:tgtEl>
                                        <p:attrNameLst>
                                          <p:attrName>style.visibility</p:attrName>
                                        </p:attrNameLst>
                                      </p:cBhvr>
                                      <p:to>
                                        <p:strVal val="visible"/>
                                      </p:to>
                                    </p:set>
                                    <p:animEffect transition="in" filter="checkerboard(across)">
                                      <p:cBhvr>
                                        <p:cTn id="35" dur="5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94" y="218420"/>
            <a:ext cx="7575936" cy="609600"/>
          </a:xfrm>
        </p:spPr>
        <p:txBody>
          <a:bodyPr>
            <a:noAutofit/>
          </a:bodyPr>
          <a:lstStyle/>
          <a:p>
            <a:r>
              <a:rPr lang="en-US" sz="4000" dirty="0">
                <a:latin typeface="Montserrat" pitchFamily="2" charset="77"/>
              </a:rPr>
              <a:t>Welcome Again...</a:t>
            </a:r>
          </a:p>
        </p:txBody>
      </p:sp>
      <p:sp>
        <p:nvSpPr>
          <p:cNvPr id="3" name="Content Placeholder 2"/>
          <p:cNvSpPr>
            <a:spLocks noGrp="1"/>
          </p:cNvSpPr>
          <p:nvPr>
            <p:ph idx="1"/>
          </p:nvPr>
        </p:nvSpPr>
        <p:spPr>
          <a:xfrm>
            <a:off x="449451" y="936506"/>
            <a:ext cx="10848813" cy="5811560"/>
          </a:xfrm>
        </p:spPr>
        <p:txBody>
          <a:bodyPr>
            <a:noAutofit/>
          </a:bodyPr>
          <a:lstStyle/>
          <a:p>
            <a:pPr lvl="1"/>
            <a:r>
              <a:rPr lang="en-US" dirty="0">
                <a:latin typeface="Montserrat" pitchFamily="2" charset="77"/>
              </a:rPr>
              <a:t>Gaining traction as a High-Performance Professional is both logical — and challenging</a:t>
            </a:r>
          </a:p>
          <a:p>
            <a:pPr lvl="2"/>
            <a:r>
              <a:rPr lang="en-US" sz="2400" dirty="0">
                <a:latin typeface="Montserrat" pitchFamily="2" charset="77"/>
              </a:rPr>
              <a:t>Emerging Industry – growing, identifiable, increasing awareness, and incentives</a:t>
            </a:r>
          </a:p>
          <a:p>
            <a:pPr lvl="2"/>
            <a:r>
              <a:rPr lang="en-US" sz="2400" dirty="0">
                <a:latin typeface="Montserrat" pitchFamily="2" charset="77"/>
              </a:rPr>
              <a:t>Developing Marketplace – continuous evolution, misinformation, real $ today for projected returns tomorrow</a:t>
            </a:r>
          </a:p>
          <a:p>
            <a:pPr lvl="1"/>
            <a:r>
              <a:rPr lang="en-US" dirty="0">
                <a:latin typeface="Montserrat" pitchFamily="2" charset="77"/>
              </a:rPr>
              <a:t>Today’s 90-minute webinar will enhance your ability </a:t>
            </a:r>
            <a:br>
              <a:rPr lang="en-US" dirty="0">
                <a:latin typeface="Montserrat" pitchFamily="2" charset="77"/>
              </a:rPr>
            </a:br>
            <a:r>
              <a:rPr lang="en-US" dirty="0">
                <a:latin typeface="Montserrat" pitchFamily="2" charset="77"/>
              </a:rPr>
              <a:t>to communicate the Value of High-Performance</a:t>
            </a:r>
          </a:p>
          <a:p>
            <a:pPr lvl="2"/>
            <a:r>
              <a:rPr lang="en-US" sz="2400" dirty="0">
                <a:latin typeface="Montserrat" pitchFamily="2" charset="77"/>
              </a:rPr>
              <a:t>Concepts, techniques, skills, tools, and application</a:t>
            </a:r>
          </a:p>
          <a:p>
            <a:pPr lvl="1"/>
            <a:r>
              <a:rPr lang="en-US" dirty="0">
                <a:latin typeface="Montserrat" pitchFamily="2" charset="77"/>
              </a:rPr>
              <a:t>Objective: That you understand, consider, and evaluate</a:t>
            </a:r>
          </a:p>
          <a:p>
            <a:pPr lvl="2"/>
            <a:r>
              <a:rPr lang="en-US" sz="2400" dirty="0">
                <a:latin typeface="Montserrat" pitchFamily="2" charset="77"/>
              </a:rPr>
              <a:t>Put you in a position to make informed choices on</a:t>
            </a:r>
            <a:br>
              <a:rPr lang="en-US" sz="2400" dirty="0">
                <a:latin typeface="Montserrat" pitchFamily="2" charset="77"/>
              </a:rPr>
            </a:br>
            <a:r>
              <a:rPr lang="en-US" sz="2400" dirty="0">
                <a:latin typeface="Montserrat" pitchFamily="2" charset="77"/>
              </a:rPr>
              <a:t>whether and what might potentially work for </a:t>
            </a:r>
            <a:r>
              <a:rPr lang="en-US" sz="2400" b="1" dirty="0">
                <a:latin typeface="Montserrat" pitchFamily="2" charset="77"/>
              </a:rPr>
              <a:t>YOU</a:t>
            </a:r>
          </a:p>
        </p:txBody>
      </p:sp>
      <p:pic>
        <p:nvPicPr>
          <p:cNvPr id="7" name="Picture 6" descr="PHCA_Logo_color.png">
            <a:extLst>
              <a:ext uri="{FF2B5EF4-FFF2-40B4-BE49-F238E27FC236}">
                <a16:creationId xmlns:a16="http://schemas.microsoft.com/office/drawing/2014/main" id="{87AA356C-C8D4-0A4B-888C-416D502DC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
        <p:nvSpPr>
          <p:cNvPr id="4" name="TextBox 3">
            <a:extLst>
              <a:ext uri="{FF2B5EF4-FFF2-40B4-BE49-F238E27FC236}">
                <a16:creationId xmlns:a16="http://schemas.microsoft.com/office/drawing/2014/main" id="{A28ACD58-E6D0-7AD9-7D57-D26C5A7A128C}"/>
              </a:ext>
            </a:extLst>
          </p:cNvPr>
          <p:cNvSpPr txBox="1"/>
          <p:nvPr/>
        </p:nvSpPr>
        <p:spPr>
          <a:xfrm>
            <a:off x="10145325" y="1935786"/>
            <a:ext cx="230587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E">
                    <a:lumMod val="25000"/>
                  </a:srgbClr>
                </a:solidFill>
                <a:effectLst/>
                <a:uLnTx/>
                <a:uFillTx/>
                <a:latin typeface="Montserrat" pitchFamily="2" charset="77"/>
                <a:ea typeface="+mn-ea"/>
                <a:cs typeface="+mn-cs"/>
              </a:rPr>
              <a:t>Need</a:t>
            </a:r>
          </a:p>
        </p:txBody>
      </p:sp>
      <p:sp>
        <p:nvSpPr>
          <p:cNvPr id="5" name="TextBox 4">
            <a:extLst>
              <a:ext uri="{FF2B5EF4-FFF2-40B4-BE49-F238E27FC236}">
                <a16:creationId xmlns:a16="http://schemas.microsoft.com/office/drawing/2014/main" id="{CB1B89EB-C3BA-FC38-34B2-8782DF5B653B}"/>
              </a:ext>
            </a:extLst>
          </p:cNvPr>
          <p:cNvSpPr txBox="1"/>
          <p:nvPr/>
        </p:nvSpPr>
        <p:spPr>
          <a:xfrm>
            <a:off x="9651065" y="4302339"/>
            <a:ext cx="230587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E">
                    <a:lumMod val="25000"/>
                  </a:srgbClr>
                </a:solidFill>
                <a:effectLst/>
                <a:uLnTx/>
                <a:uFillTx/>
                <a:latin typeface="Montserrat" pitchFamily="2" charset="77"/>
                <a:ea typeface="+mn-ea"/>
                <a:cs typeface="+mn-cs"/>
              </a:rPr>
              <a:t>Plan</a:t>
            </a:r>
          </a:p>
        </p:txBody>
      </p:sp>
      <p:sp>
        <p:nvSpPr>
          <p:cNvPr id="6" name="TextBox 5">
            <a:extLst>
              <a:ext uri="{FF2B5EF4-FFF2-40B4-BE49-F238E27FC236}">
                <a16:creationId xmlns:a16="http://schemas.microsoft.com/office/drawing/2014/main" id="{456109A5-29F7-F170-B1F5-4DEDD7A5E544}"/>
              </a:ext>
            </a:extLst>
          </p:cNvPr>
          <p:cNvSpPr txBox="1"/>
          <p:nvPr/>
        </p:nvSpPr>
        <p:spPr>
          <a:xfrm>
            <a:off x="9317873" y="3492719"/>
            <a:ext cx="329774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E">
                    <a:lumMod val="25000"/>
                  </a:srgbClr>
                </a:solidFill>
                <a:effectLst/>
                <a:uLnTx/>
                <a:uFillTx/>
                <a:latin typeface="Montserrat" pitchFamily="2" charset="77"/>
                <a:ea typeface="+mn-ea"/>
                <a:cs typeface="+mn-cs"/>
              </a:rPr>
              <a:t>Expectation</a:t>
            </a:r>
          </a:p>
        </p:txBody>
      </p:sp>
      <p:sp>
        <p:nvSpPr>
          <p:cNvPr id="8" name="TextBox 7">
            <a:extLst>
              <a:ext uri="{FF2B5EF4-FFF2-40B4-BE49-F238E27FC236}">
                <a16:creationId xmlns:a16="http://schemas.microsoft.com/office/drawing/2014/main" id="{2B17464A-0F41-135C-FC12-58E2FB82ED1F}"/>
              </a:ext>
            </a:extLst>
          </p:cNvPr>
          <p:cNvSpPr txBox="1"/>
          <p:nvPr/>
        </p:nvSpPr>
        <p:spPr>
          <a:xfrm>
            <a:off x="9568856" y="5547496"/>
            <a:ext cx="230587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FFFE">
                    <a:lumMod val="25000"/>
                  </a:srgbClr>
                </a:solidFill>
                <a:effectLst/>
                <a:uLnTx/>
                <a:uFillTx/>
                <a:latin typeface="Montserrat" pitchFamily="2" charset="77"/>
                <a:ea typeface="+mn-ea"/>
                <a:cs typeface="+mn-cs"/>
              </a:rPr>
              <a:t>Objective</a:t>
            </a:r>
          </a:p>
        </p:txBody>
      </p:sp>
    </p:spTree>
    <p:extLst>
      <p:ext uri="{BB962C8B-B14F-4D97-AF65-F5344CB8AC3E}">
        <p14:creationId xmlns:p14="http://schemas.microsoft.com/office/powerpoint/2010/main" val="99019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0E6871A3-414F-E3FC-F2C5-8006A4162A04}"/>
              </a:ext>
            </a:extLst>
          </p:cNvPr>
          <p:cNvPicPr>
            <a:picLocks noChangeAspect="1"/>
          </p:cNvPicPr>
          <p:nvPr/>
        </p:nvPicPr>
        <p:blipFill>
          <a:blip r:embed="rId2"/>
          <a:stretch>
            <a:fillRect/>
          </a:stretch>
        </p:blipFill>
        <p:spPr>
          <a:xfrm>
            <a:off x="5375190" y="1070949"/>
            <a:ext cx="5341390" cy="48648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FED1FA1-E3EF-BA4B-9EBA-666CE117250B}"/>
              </a:ext>
            </a:extLst>
          </p:cNvPr>
          <p:cNvSpPr>
            <a:spLocks noGrp="1"/>
          </p:cNvSpPr>
          <p:nvPr>
            <p:ph type="title"/>
          </p:nvPr>
        </p:nvSpPr>
        <p:spPr>
          <a:xfrm>
            <a:off x="561110" y="279885"/>
            <a:ext cx="9152779" cy="767687"/>
          </a:xfrm>
        </p:spPr>
        <p:txBody>
          <a:bodyPr/>
          <a:lstStyle/>
          <a:p>
            <a:r>
              <a:rPr lang="en-US" dirty="0"/>
              <a:t>Possible Tool for Implementation</a:t>
            </a:r>
          </a:p>
        </p:txBody>
      </p:sp>
      <p:sp>
        <p:nvSpPr>
          <p:cNvPr id="3" name="Content Placeholder 2">
            <a:extLst>
              <a:ext uri="{FF2B5EF4-FFF2-40B4-BE49-F238E27FC236}">
                <a16:creationId xmlns:a16="http://schemas.microsoft.com/office/drawing/2014/main" id="{6D501A4C-17C4-654F-8B3B-25E150E90D12}"/>
              </a:ext>
            </a:extLst>
          </p:cNvPr>
          <p:cNvSpPr>
            <a:spLocks noGrp="1"/>
          </p:cNvSpPr>
          <p:nvPr>
            <p:ph idx="1"/>
          </p:nvPr>
        </p:nvSpPr>
        <p:spPr>
          <a:xfrm>
            <a:off x="561110" y="1621861"/>
            <a:ext cx="5623790" cy="4421752"/>
          </a:xfrm>
        </p:spPr>
        <p:txBody>
          <a:bodyPr>
            <a:normAutofit/>
          </a:bodyPr>
          <a:lstStyle/>
          <a:p>
            <a:r>
              <a:rPr lang="en-US" sz="3200" dirty="0">
                <a:latin typeface="Montserrat" pitchFamily="2" charset="77"/>
              </a:rPr>
              <a:t>Meeting/</a:t>
            </a:r>
            <a:br>
              <a:rPr lang="en-US" sz="3200" dirty="0">
                <a:latin typeface="Montserrat" pitchFamily="2" charset="77"/>
              </a:rPr>
            </a:br>
            <a:r>
              <a:rPr lang="en-US" sz="3200" dirty="0">
                <a:latin typeface="Montserrat" pitchFamily="2" charset="77"/>
              </a:rPr>
              <a:t>Presentation Planner</a:t>
            </a:r>
          </a:p>
          <a:p>
            <a:pPr lvl="1"/>
            <a:r>
              <a:rPr lang="en-US" sz="3200" b="1" dirty="0">
                <a:latin typeface="Montserrat" pitchFamily="2" charset="77"/>
              </a:rPr>
              <a:t>O</a:t>
            </a:r>
            <a:r>
              <a:rPr lang="en-US" sz="2800" dirty="0">
                <a:latin typeface="Montserrat" pitchFamily="2" charset="77"/>
              </a:rPr>
              <a:t>bjective</a:t>
            </a:r>
          </a:p>
          <a:p>
            <a:pPr lvl="1"/>
            <a:r>
              <a:rPr lang="en-US" sz="3200" b="1" dirty="0">
                <a:latin typeface="Montserrat" pitchFamily="2" charset="77"/>
              </a:rPr>
              <a:t>P</a:t>
            </a:r>
            <a:r>
              <a:rPr lang="en-US" sz="2800" dirty="0">
                <a:latin typeface="Montserrat" pitchFamily="2" charset="77"/>
              </a:rPr>
              <a:t>lan</a:t>
            </a:r>
          </a:p>
          <a:p>
            <a:pPr lvl="1"/>
            <a:r>
              <a:rPr lang="en-US" sz="3200" b="1" dirty="0">
                <a:latin typeface="Montserrat" pitchFamily="2" charset="77"/>
              </a:rPr>
              <a:t>E</a:t>
            </a:r>
            <a:r>
              <a:rPr lang="en-US" sz="2800" dirty="0">
                <a:latin typeface="Montserrat" pitchFamily="2" charset="77"/>
              </a:rPr>
              <a:t>xpectation</a:t>
            </a:r>
          </a:p>
          <a:p>
            <a:pPr lvl="1"/>
            <a:r>
              <a:rPr lang="en-US" sz="3200" b="1" dirty="0">
                <a:latin typeface="Montserrat" pitchFamily="2" charset="77"/>
              </a:rPr>
              <a:t>N</a:t>
            </a:r>
            <a:r>
              <a:rPr lang="en-US" sz="3200" dirty="0">
                <a:latin typeface="Montserrat" pitchFamily="2" charset="77"/>
              </a:rPr>
              <a:t>eed</a:t>
            </a:r>
            <a:endParaRPr lang="en-US" sz="2800" dirty="0">
              <a:latin typeface="Montserrat" pitchFamily="2" charset="77"/>
            </a:endParaRPr>
          </a:p>
        </p:txBody>
      </p:sp>
      <p:pic>
        <p:nvPicPr>
          <p:cNvPr id="4" name="Picture 3" descr="PHCA_Logo_color.png">
            <a:extLst>
              <a:ext uri="{FF2B5EF4-FFF2-40B4-BE49-F238E27FC236}">
                <a16:creationId xmlns:a16="http://schemas.microsoft.com/office/drawing/2014/main" id="{4D4F6286-E83F-9F48-A19F-CB590047F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931134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9753600" cy="990600"/>
          </a:xfrm>
        </p:spPr>
        <p:txBody>
          <a:bodyPr/>
          <a:lstStyle/>
          <a:p>
            <a:r>
              <a:rPr lang="en-US" sz="4000" dirty="0">
                <a:latin typeface="Montserrat" pitchFamily="2" charset="77"/>
              </a:rPr>
              <a:t>Persuasive Communication Process</a:t>
            </a:r>
          </a:p>
        </p:txBody>
      </p:sp>
      <p:sp>
        <p:nvSpPr>
          <p:cNvPr id="4" name="Pentagon 3"/>
          <p:cNvSpPr/>
          <p:nvPr/>
        </p:nvSpPr>
        <p:spPr>
          <a:xfrm>
            <a:off x="1905000" y="2971800"/>
            <a:ext cx="1447800" cy="1447800"/>
          </a:xfrm>
          <a:prstGeom prst="homePlat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5" name="Rectangle 4"/>
          <p:cNvSpPr/>
          <p:nvPr/>
        </p:nvSpPr>
        <p:spPr>
          <a:xfrm>
            <a:off x="3352800" y="2667000"/>
            <a:ext cx="457200" cy="2057400"/>
          </a:xfrm>
          <a:prstGeom prst="rect">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8" name="5-Point Star 7"/>
          <p:cNvSpPr/>
          <p:nvPr/>
        </p:nvSpPr>
        <p:spPr>
          <a:xfrm>
            <a:off x="9064688" y="2590800"/>
            <a:ext cx="1600200" cy="1981200"/>
          </a:xfrm>
          <a:prstGeom prst="star5">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9" name="Right Arrow 8"/>
          <p:cNvSpPr/>
          <p:nvPr/>
        </p:nvSpPr>
        <p:spPr>
          <a:xfrm>
            <a:off x="1905000" y="990600"/>
            <a:ext cx="8305800" cy="1219200"/>
          </a:xfrm>
          <a:prstGeom prst="rightArrow">
            <a:avLst/>
          </a:prstGeom>
          <a:gradFill flip="none" rotWithShape="1">
            <a:gsLst>
              <a:gs pos="91000">
                <a:srgbClr val="84B1E8"/>
              </a:gs>
              <a:gs pos="100000">
                <a:srgbClr val="FFFFFF"/>
              </a:gs>
            </a:gsLst>
            <a:lin ang="2460000" scaled="0"/>
            <a:tileRect/>
          </a:gradFill>
          <a:ln>
            <a:solidFill>
              <a:srgbClr val="0D4D77"/>
            </a:solidFill>
          </a:ln>
          <a:effectLst>
            <a:outerShdw blurRad="40000" dist="35687" dir="2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Build Trust, Credibility, and Rapport</a:t>
            </a:r>
          </a:p>
        </p:txBody>
      </p:sp>
      <p:sp>
        <p:nvSpPr>
          <p:cNvPr id="10" name="Rectangle 9"/>
          <p:cNvSpPr/>
          <p:nvPr/>
        </p:nvSpPr>
        <p:spPr>
          <a:xfrm>
            <a:off x="1905000" y="5486400"/>
            <a:ext cx="8305800" cy="609600"/>
          </a:xfrm>
          <a:prstGeom prst="rect">
            <a:avLst/>
          </a:prstGeom>
          <a:gradFill flip="none" rotWithShape="1">
            <a:gsLst>
              <a:gs pos="87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2" name="TextBox 11"/>
          <p:cNvSpPr txBox="1"/>
          <p:nvPr/>
        </p:nvSpPr>
        <p:spPr>
          <a:xfrm>
            <a:off x="1905000" y="3352800"/>
            <a:ext cx="2667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Prepare</a:t>
            </a:r>
          </a:p>
        </p:txBody>
      </p:sp>
      <p:sp>
        <p:nvSpPr>
          <p:cNvPr id="6" name="Oval 5"/>
          <p:cNvSpPr/>
          <p:nvPr/>
        </p:nvSpPr>
        <p:spPr>
          <a:xfrm>
            <a:off x="3810000" y="2057400"/>
            <a:ext cx="3124200" cy="3276600"/>
          </a:xfrm>
          <a:prstGeom prst="ellips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3" name="TextBox 12"/>
          <p:cNvSpPr txBox="1"/>
          <p:nvPr/>
        </p:nvSpPr>
        <p:spPr>
          <a:xfrm>
            <a:off x="3886200" y="2971800"/>
            <a:ext cx="3048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Strategic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Questioning</a:t>
            </a:r>
          </a:p>
        </p:txBody>
      </p:sp>
      <p:sp>
        <p:nvSpPr>
          <p:cNvPr id="14" name="TextBox 13"/>
          <p:cNvSpPr txBox="1"/>
          <p:nvPr/>
        </p:nvSpPr>
        <p:spPr>
          <a:xfrm>
            <a:off x="6934200" y="2324879"/>
            <a:ext cx="2115718" cy="2677656"/>
          </a:xfrm>
          <a:prstGeom prst="rect">
            <a:avLst/>
          </a:prstGeom>
          <a:gradFill flip="none" rotWithShape="1">
            <a:gsLst>
              <a:gs pos="68000">
                <a:srgbClr val="84B1E8"/>
              </a:gs>
              <a:gs pos="100000">
                <a:srgbClr val="FFFFFF"/>
              </a:gs>
            </a:gsLst>
            <a:lin ang="3420000" scaled="0"/>
            <a:tileRect/>
          </a:gradFill>
          <a:ln>
            <a:solidFill>
              <a:srgbClr val="0D4D77"/>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Value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Presenting,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Handling</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Objections</a:t>
            </a:r>
          </a:p>
        </p:txBody>
      </p:sp>
      <p:sp>
        <p:nvSpPr>
          <p:cNvPr id="15" name="TextBox 14"/>
          <p:cNvSpPr txBox="1"/>
          <p:nvPr/>
        </p:nvSpPr>
        <p:spPr>
          <a:xfrm>
            <a:off x="8607488" y="3276600"/>
            <a:ext cx="2514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Agree</a:t>
            </a:r>
          </a:p>
        </p:txBody>
      </p:sp>
      <p:sp>
        <p:nvSpPr>
          <p:cNvPr id="16" name="TextBox 15"/>
          <p:cNvSpPr txBox="1"/>
          <p:nvPr/>
        </p:nvSpPr>
        <p:spPr>
          <a:xfrm>
            <a:off x="3352800" y="2895600"/>
            <a:ext cx="457200"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N</a:t>
            </a:r>
          </a:p>
        </p:txBody>
      </p:sp>
      <p:sp>
        <p:nvSpPr>
          <p:cNvPr id="17" name="TextBox 16"/>
          <p:cNvSpPr txBox="1"/>
          <p:nvPr/>
        </p:nvSpPr>
        <p:spPr>
          <a:xfrm>
            <a:off x="1905000" y="5486400"/>
            <a:ext cx="8305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Tools, Templates, Examples, Proofs</a:t>
            </a:r>
          </a:p>
        </p:txBody>
      </p:sp>
      <p:pic>
        <p:nvPicPr>
          <p:cNvPr id="18" name="Picture 17" descr="PHCA_Logo_color.png">
            <a:extLst>
              <a:ext uri="{FF2B5EF4-FFF2-40B4-BE49-F238E27FC236}">
                <a16:creationId xmlns:a16="http://schemas.microsoft.com/office/drawing/2014/main" id="{D6902FCD-BBED-744D-8455-5731FD48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9" name="Oval 18">
            <a:extLst>
              <a:ext uri="{FF2B5EF4-FFF2-40B4-BE49-F238E27FC236}">
                <a16:creationId xmlns:a16="http://schemas.microsoft.com/office/drawing/2014/main" id="{4E90D0C0-84FB-BC41-88D7-5DCDFAA1089A}"/>
              </a:ext>
            </a:extLst>
          </p:cNvPr>
          <p:cNvSpPr/>
          <p:nvPr/>
        </p:nvSpPr>
        <p:spPr bwMode="auto">
          <a:xfrm>
            <a:off x="3795230" y="2693665"/>
            <a:ext cx="3124200" cy="195453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9846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1DB25EF-029A-484C-A09F-DEC4771763A5}"/>
              </a:ext>
            </a:extLst>
          </p:cNvPr>
          <p:cNvSpPr txBox="1">
            <a:spLocks/>
          </p:cNvSpPr>
          <p:nvPr/>
        </p:nvSpPr>
        <p:spPr>
          <a:xfrm>
            <a:off x="838200" y="1168400"/>
            <a:ext cx="8064500" cy="5135563"/>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SzPct val="70000"/>
              <a:defRPr/>
            </a:pPr>
            <a:r>
              <a:rPr lang="en-US" sz="4000" dirty="0">
                <a:latin typeface="Montserrat" pitchFamily="2" charset="77"/>
                <a:ea typeface="ＭＳ Ｐゴシック" charset="0"/>
              </a:rPr>
              <a:t>The Client Conversation</a:t>
            </a:r>
          </a:p>
          <a:p>
            <a:pPr lvl="1">
              <a:buSzPct val="70000"/>
              <a:defRPr/>
            </a:pPr>
            <a:r>
              <a:rPr lang="en-US" sz="3200" dirty="0">
                <a:latin typeface="Montserrat" pitchFamily="2" charset="77"/>
                <a:ea typeface="ＭＳ Ｐゴシック" charset="0"/>
              </a:rPr>
              <a:t>Intake process, conversations, meetings</a:t>
            </a:r>
          </a:p>
          <a:p>
            <a:pPr>
              <a:buSzPct val="70000"/>
              <a:defRPr/>
            </a:pPr>
            <a:r>
              <a:rPr lang="en-US" sz="4000" dirty="0">
                <a:latin typeface="Montserrat" pitchFamily="2" charset="77"/>
                <a:ea typeface="ＭＳ Ｐゴシック" charset="0"/>
              </a:rPr>
              <a:t>Topic and Follow up Questions</a:t>
            </a:r>
          </a:p>
          <a:p>
            <a:pPr lvl="1">
              <a:buSzPct val="70000"/>
              <a:defRPr/>
            </a:pPr>
            <a:r>
              <a:rPr lang="en-US" sz="3200" dirty="0">
                <a:latin typeface="Montserrat" pitchFamily="2" charset="77"/>
                <a:ea typeface="ＭＳ Ｐゴシック" charset="0"/>
              </a:rPr>
              <a:t>The Change Question</a:t>
            </a:r>
          </a:p>
          <a:p>
            <a:pPr lvl="1">
              <a:buSzPct val="70000"/>
              <a:defRPr/>
            </a:pPr>
            <a:r>
              <a:rPr lang="en-US" sz="3200" dirty="0">
                <a:latin typeface="Montserrat" pitchFamily="2" charset="77"/>
                <a:ea typeface="ＭＳ Ｐゴシック" charset="0"/>
              </a:rPr>
              <a:t>Categories of Need</a:t>
            </a:r>
          </a:p>
          <a:p>
            <a:pPr lvl="1">
              <a:buSzPct val="70000"/>
              <a:defRPr/>
            </a:pPr>
            <a:r>
              <a:rPr lang="en-US" sz="3200" dirty="0">
                <a:latin typeface="Montserrat" pitchFamily="2" charset="77"/>
                <a:ea typeface="ＭＳ Ｐゴシック" charset="0"/>
              </a:rPr>
              <a:t>Include Performance Elements</a:t>
            </a:r>
          </a:p>
          <a:p>
            <a:pPr>
              <a:buSzPct val="70000"/>
              <a:defRPr/>
            </a:pPr>
            <a:r>
              <a:rPr lang="en-US" sz="4000" dirty="0">
                <a:latin typeface="Montserrat" pitchFamily="2" charset="77"/>
              </a:rPr>
              <a:t>Earn to Learn Question Format</a:t>
            </a:r>
          </a:p>
          <a:p>
            <a:pPr lvl="1">
              <a:buSzPct val="70000"/>
              <a:defRPr/>
            </a:pPr>
            <a:r>
              <a:rPr lang="en-US" sz="3200" dirty="0">
                <a:latin typeface="Montserrat" pitchFamily="2" charset="77"/>
                <a:ea typeface="ＭＳ Ｐゴシック" charset="0"/>
              </a:rPr>
              <a:t>Provide context/show expertise/</a:t>
            </a:r>
            <a:br>
              <a:rPr lang="en-US" sz="3200" dirty="0">
                <a:latin typeface="Montserrat" pitchFamily="2" charset="77"/>
                <a:ea typeface="ＭＳ Ｐゴシック" charset="0"/>
              </a:rPr>
            </a:br>
            <a:r>
              <a:rPr lang="en-US" sz="3200" dirty="0">
                <a:latin typeface="Montserrat" pitchFamily="2" charset="77"/>
                <a:ea typeface="ＭＳ Ｐゴシック" charset="0"/>
              </a:rPr>
              <a:t>introduce topics</a:t>
            </a:r>
          </a:p>
          <a:p>
            <a:pPr>
              <a:buSzPct val="70000"/>
              <a:defRPr/>
            </a:pPr>
            <a:r>
              <a:rPr lang="en-US" sz="4000" dirty="0">
                <a:latin typeface="Montserrat" pitchFamily="2" charset="77"/>
              </a:rPr>
              <a:t>Problem – Cause – Impact</a:t>
            </a:r>
          </a:p>
          <a:p>
            <a:pPr lvl="1">
              <a:buSzPct val="70000"/>
              <a:defRPr/>
            </a:pPr>
            <a:r>
              <a:rPr lang="en-US" sz="3200" dirty="0">
                <a:latin typeface="Montserrat" pitchFamily="2" charset="77"/>
                <a:ea typeface="ＭＳ Ｐゴシック" charset="0"/>
              </a:rPr>
              <a:t>Establish alignment and importance</a:t>
            </a:r>
          </a:p>
        </p:txBody>
      </p:sp>
      <p:sp>
        <p:nvSpPr>
          <p:cNvPr id="5" name="Title 3">
            <a:extLst>
              <a:ext uri="{FF2B5EF4-FFF2-40B4-BE49-F238E27FC236}">
                <a16:creationId xmlns:a16="http://schemas.microsoft.com/office/drawing/2014/main" id="{59AE8DA8-3400-A642-B551-AF2D62F33242}"/>
              </a:ext>
            </a:extLst>
          </p:cNvPr>
          <p:cNvSpPr>
            <a:spLocks noGrp="1"/>
          </p:cNvSpPr>
          <p:nvPr>
            <p:ph type="title"/>
          </p:nvPr>
        </p:nvSpPr>
        <p:spPr>
          <a:xfrm>
            <a:off x="838200" y="365125"/>
            <a:ext cx="10515600" cy="803275"/>
          </a:xfrm>
        </p:spPr>
        <p:txBody>
          <a:bodyPr/>
          <a:lstStyle/>
          <a:p>
            <a:r>
              <a:rPr lang="en-US" dirty="0">
                <a:solidFill>
                  <a:srgbClr val="3A486A"/>
                </a:solidFill>
                <a:latin typeface="Montserrat" pitchFamily="2" charset="77"/>
                <a:ea typeface="ＭＳ Ｐゴシック" charset="0"/>
                <a:cs typeface="ＭＳ Ｐゴシック" charset="0"/>
              </a:rPr>
              <a:t>Strategic Questioning Concepts</a:t>
            </a:r>
            <a:endParaRPr lang="en-US" dirty="0">
              <a:solidFill>
                <a:srgbClr val="3A486A"/>
              </a:solidFill>
              <a:latin typeface="Montserrat" pitchFamily="2" charset="77"/>
            </a:endParaRPr>
          </a:p>
        </p:txBody>
      </p:sp>
      <p:pic>
        <p:nvPicPr>
          <p:cNvPr id="6" name="Picture 5" descr="PHCA_Logo_color.png">
            <a:extLst>
              <a:ext uri="{FF2B5EF4-FFF2-40B4-BE49-F238E27FC236}">
                <a16:creationId xmlns:a16="http://schemas.microsoft.com/office/drawing/2014/main" id="{44095F06-06B3-A844-83FC-7BEF60757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7" name="TextBox 6">
            <a:extLst>
              <a:ext uri="{FF2B5EF4-FFF2-40B4-BE49-F238E27FC236}">
                <a16:creationId xmlns:a16="http://schemas.microsoft.com/office/drawing/2014/main" id="{167637A1-06A3-3448-85AB-3600642E8D1E}"/>
              </a:ext>
            </a:extLst>
          </p:cNvPr>
          <p:cNvSpPr txBox="1"/>
          <p:nvPr/>
        </p:nvSpPr>
        <p:spPr>
          <a:xfrm rot="870534">
            <a:off x="7914647" y="2146805"/>
            <a:ext cx="3705653" cy="2862322"/>
          </a:xfrm>
          <a:prstGeom prst="rect">
            <a:avLst/>
          </a:prstGeom>
          <a:solidFill>
            <a:srgbClr val="FFC000"/>
          </a:solidFill>
          <a:ln>
            <a:solidFill>
              <a:schemeClr val="tx1"/>
            </a:solidFill>
          </a:ln>
        </p:spPr>
        <p:txBody>
          <a:bodyPr wrap="square" rtlCol="0">
            <a:spAutoFit/>
          </a:bodyPr>
          <a:lstStyle/>
          <a:p>
            <a:r>
              <a:rPr lang="en-US" sz="3600" dirty="0">
                <a:latin typeface="Montserrat" pitchFamily="2" charset="77"/>
              </a:rPr>
              <a:t>The person asking the questions is in control of the conversation!</a:t>
            </a:r>
          </a:p>
        </p:txBody>
      </p:sp>
    </p:spTree>
    <p:extLst>
      <p:ext uri="{BB962C8B-B14F-4D97-AF65-F5344CB8AC3E}">
        <p14:creationId xmlns:p14="http://schemas.microsoft.com/office/powerpoint/2010/main" val="217473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AB1F-F45A-8E35-8093-6F6DD7115605}"/>
              </a:ext>
            </a:extLst>
          </p:cNvPr>
          <p:cNvSpPr>
            <a:spLocks noGrp="1"/>
          </p:cNvSpPr>
          <p:nvPr>
            <p:ph type="title"/>
          </p:nvPr>
        </p:nvSpPr>
        <p:spPr/>
        <p:txBody>
          <a:bodyPr/>
          <a:lstStyle/>
          <a:p>
            <a:r>
              <a:rPr lang="en-US" dirty="0">
                <a:latin typeface="Arial"/>
                <a:cs typeface="Arial"/>
              </a:rPr>
              <a:t>3C-REN Programs</a:t>
            </a:r>
            <a:endParaRPr lang="en-US" dirty="0"/>
          </a:p>
        </p:txBody>
      </p:sp>
      <p:sp>
        <p:nvSpPr>
          <p:cNvPr id="3" name="Content Placeholder 2">
            <a:extLst>
              <a:ext uri="{FF2B5EF4-FFF2-40B4-BE49-F238E27FC236}">
                <a16:creationId xmlns:a16="http://schemas.microsoft.com/office/drawing/2014/main" id="{F16C72B1-985C-1FB4-885E-136E239873CD}"/>
              </a:ext>
            </a:extLst>
          </p:cNvPr>
          <p:cNvSpPr>
            <a:spLocks noGrp="1"/>
          </p:cNvSpPr>
          <p:nvPr>
            <p:ph sz="half" idx="1"/>
          </p:nvPr>
        </p:nvSpPr>
        <p:spPr>
          <a:xfrm>
            <a:off x="561110" y="1258579"/>
            <a:ext cx="11082594" cy="4846174"/>
          </a:xfrm>
        </p:spPr>
        <p:txBody>
          <a:bodyPr vert="horz" lIns="91440" tIns="45720" rIns="91440" bIns="45720" rtlCol="0" anchor="t">
            <a:normAutofit lnSpcReduction="10000"/>
          </a:bodyPr>
          <a:lstStyle/>
          <a:p>
            <a:pPr marL="457200" indent="-457200"/>
            <a:r>
              <a:rPr lang="en-US" sz="3200" dirty="0">
                <a:solidFill>
                  <a:srgbClr val="F36E2B"/>
                </a:solidFill>
                <a:latin typeface="Arial"/>
                <a:cs typeface="Arial"/>
              </a:rPr>
              <a:t>Energy Code Connect (ECC)</a:t>
            </a:r>
            <a:endParaRPr lang="en-US" sz="3200" dirty="0">
              <a:solidFill>
                <a:srgbClr val="F36E2B"/>
              </a:solidFill>
            </a:endParaRPr>
          </a:p>
          <a:p>
            <a:pPr marL="857250" lvl="1" indent="-342900"/>
            <a:r>
              <a:rPr lang="en-US" dirty="0">
                <a:latin typeface="Arial"/>
                <a:cs typeface="Arial"/>
              </a:rPr>
              <a:t>Industry Trainings and Regional Forums</a:t>
            </a:r>
          </a:p>
          <a:p>
            <a:pPr marL="857250" lvl="1"/>
            <a:r>
              <a:rPr lang="en-US" dirty="0">
                <a:latin typeface="Arial"/>
                <a:cs typeface="Arial"/>
                <a:hlinkClick r:id="rId3"/>
              </a:rPr>
              <a:t>Energy Code Coach</a:t>
            </a:r>
            <a:r>
              <a:rPr lang="en-US" dirty="0">
                <a:latin typeface="Arial"/>
                <a:cs typeface="Arial"/>
              </a:rPr>
              <a:t>: Title 24 Compliance Support Hotline (805) 220-9991</a:t>
            </a:r>
          </a:p>
          <a:p>
            <a:r>
              <a:rPr lang="en-US" sz="3200" dirty="0">
                <a:solidFill>
                  <a:srgbClr val="85335B"/>
                </a:solidFill>
                <a:latin typeface="Arial"/>
                <a:cs typeface="Arial"/>
              </a:rPr>
              <a:t>Building Performance Training (BPT)</a:t>
            </a:r>
          </a:p>
          <a:p>
            <a:pPr lvl="1"/>
            <a:r>
              <a:rPr lang="en-US" dirty="0">
                <a:latin typeface="Arial"/>
                <a:cs typeface="Arial"/>
              </a:rPr>
              <a:t>Industry Trainings &amp; Certification for current and perspective building professionals</a:t>
            </a:r>
          </a:p>
          <a:p>
            <a:pPr lvl="1"/>
            <a:r>
              <a:rPr lang="en-US" dirty="0">
                <a:latin typeface="Arial"/>
                <a:cs typeface="Arial"/>
              </a:rPr>
              <a:t>Helps workers thrive in an evolving industry</a:t>
            </a:r>
          </a:p>
          <a:p>
            <a:r>
              <a:rPr lang="en-US" sz="3200" dirty="0">
                <a:solidFill>
                  <a:srgbClr val="8E8D43"/>
                </a:solidFill>
                <a:latin typeface="Arial"/>
                <a:cs typeface="Arial"/>
              </a:rPr>
              <a:t>Home Energy Savings (HES)</a:t>
            </a:r>
          </a:p>
          <a:p>
            <a:pPr lvl="1"/>
            <a:r>
              <a:rPr lang="en-US" dirty="0">
                <a:latin typeface="Arial"/>
                <a:cs typeface="Arial"/>
              </a:rPr>
              <a:t>Flexible Home Energy Upgrades</a:t>
            </a:r>
            <a:endParaRPr lang="en-US" dirty="0"/>
          </a:p>
          <a:p>
            <a:pPr lvl="1"/>
            <a:r>
              <a:rPr lang="en-US" dirty="0">
                <a:latin typeface="Arial"/>
                <a:cs typeface="Arial"/>
              </a:rPr>
              <a:t>Multifamily (5+ units) &amp; Single Family (up to 4 units)</a:t>
            </a:r>
            <a:endParaRPr lang="en-US" dirty="0"/>
          </a:p>
          <a:p>
            <a:endParaRPr lang="en-US" dirty="0"/>
          </a:p>
          <a:p>
            <a:pPr marL="400050" lvl="1" indent="0">
              <a:buNone/>
            </a:pPr>
            <a:endParaRPr lang="en-US" dirty="0"/>
          </a:p>
        </p:txBody>
      </p:sp>
    </p:spTree>
    <p:extLst>
      <p:ext uri="{BB962C8B-B14F-4D97-AF65-F5344CB8AC3E}">
        <p14:creationId xmlns:p14="http://schemas.microsoft.com/office/powerpoint/2010/main" val="20239427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idx="4294967295"/>
          </p:nvPr>
        </p:nvSpPr>
        <p:spPr bwMode="auto">
          <a:xfrm>
            <a:off x="614362" y="38098"/>
            <a:ext cx="977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Helvetica"/>
                <a:ea typeface="MS PGothic" pitchFamily="34" charset="-128"/>
                <a:cs typeface="Helvetica"/>
              </a:defRPr>
            </a:lvl1pPr>
            <a:lvl2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2pPr>
            <a:lvl3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3pPr>
            <a:lvl4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4pPr>
            <a:lvl5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5pPr>
            <a:lvl6pPr marL="457200" algn="ctr" defTabSz="457200" rtl="0" fontAlgn="base">
              <a:spcBef>
                <a:spcPct val="0"/>
              </a:spcBef>
              <a:spcAft>
                <a:spcPct val="0"/>
              </a:spcAft>
              <a:defRPr sz="4400">
                <a:solidFill>
                  <a:schemeClr val="bg1"/>
                </a:solidFill>
                <a:latin typeface="Helvetica" charset="0"/>
                <a:ea typeface="ＭＳ Ｐゴシック" charset="-128"/>
              </a:defRPr>
            </a:lvl6pPr>
            <a:lvl7pPr marL="914400" algn="ctr" defTabSz="457200" rtl="0" fontAlgn="base">
              <a:spcBef>
                <a:spcPct val="0"/>
              </a:spcBef>
              <a:spcAft>
                <a:spcPct val="0"/>
              </a:spcAft>
              <a:defRPr sz="4400">
                <a:solidFill>
                  <a:schemeClr val="bg1"/>
                </a:solidFill>
                <a:latin typeface="Helvetica" charset="0"/>
                <a:ea typeface="ＭＳ Ｐゴシック" charset="-128"/>
              </a:defRPr>
            </a:lvl7pPr>
            <a:lvl8pPr marL="1371600" algn="ctr" defTabSz="457200" rtl="0" fontAlgn="base">
              <a:spcBef>
                <a:spcPct val="0"/>
              </a:spcBef>
              <a:spcAft>
                <a:spcPct val="0"/>
              </a:spcAft>
              <a:defRPr sz="4400">
                <a:solidFill>
                  <a:schemeClr val="bg1"/>
                </a:solidFill>
                <a:latin typeface="Helvetica" charset="0"/>
                <a:ea typeface="ＭＳ Ｐゴシック" charset="-128"/>
              </a:defRPr>
            </a:lvl8pPr>
            <a:lvl9pPr marL="1828800" algn="ctr" defTabSz="457200" rtl="0" fontAlgn="base">
              <a:spcBef>
                <a:spcPct val="0"/>
              </a:spcBef>
              <a:spcAft>
                <a:spcPct val="0"/>
              </a:spcAft>
              <a:defRPr sz="4400">
                <a:solidFill>
                  <a:schemeClr val="bg1"/>
                </a:solidFill>
                <a:latin typeface="Helvetica" charset="0"/>
                <a:ea typeface="ＭＳ Ｐゴシック" charset="-128"/>
              </a:defRPr>
            </a:lvl9pPr>
          </a:lstStyle>
          <a:p>
            <a:pPr algn="l"/>
            <a:r>
              <a:rPr lang="en-US" dirty="0">
                <a:solidFill>
                  <a:srgbClr val="3A486A"/>
                </a:solidFill>
                <a:latin typeface="Montserrat" pitchFamily="2" charset="77"/>
                <a:ea typeface="MS PGothic" charset="0"/>
              </a:rPr>
              <a:t>The Client Conversation</a:t>
            </a:r>
            <a:endParaRPr lang="en-US" sz="4000" dirty="0">
              <a:solidFill>
                <a:srgbClr val="3A486A"/>
              </a:solidFill>
              <a:ea typeface="MS PGothic" charset="0"/>
            </a:endParaRPr>
          </a:p>
        </p:txBody>
      </p:sp>
      <p:sp>
        <p:nvSpPr>
          <p:cNvPr id="41987" name="Rectangle 3"/>
          <p:cNvSpPr>
            <a:spLocks noChangeArrowheads="1"/>
          </p:cNvSpPr>
          <p:nvPr/>
        </p:nvSpPr>
        <p:spPr bwMode="auto">
          <a:xfrm>
            <a:off x="3973513" y="1079500"/>
            <a:ext cx="2590800" cy="914400"/>
          </a:xfrm>
          <a:prstGeom prst="rect">
            <a:avLst/>
          </a:prstGeom>
          <a:solidFill>
            <a:srgbClr val="FFC000"/>
          </a:solidFill>
          <a:ln w="9525">
            <a:solidFill>
              <a:schemeClr val="tx1"/>
            </a:solidFill>
            <a:miter lim="800000"/>
            <a:headEnd/>
            <a:tailEnd/>
          </a:ln>
          <a:effectLst>
            <a:outerShdw blurRad="63500" dist="38099" dir="2700000" algn="ctr" rotWithShape="0">
              <a:schemeClr val="bg2">
                <a:alpha val="74997"/>
              </a:schemeClr>
            </a:outerShdw>
          </a:effectLst>
        </p:spPr>
        <p:txBody>
          <a:bodyPr wrap="none" lIns="91436" tIns="45718" rIns="91436" bIns="45718"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Introduce a Topic</a:t>
            </a:r>
            <a:b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b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with an Opening</a:t>
            </a:r>
            <a:b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b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Question</a:t>
            </a:r>
          </a:p>
        </p:txBody>
      </p:sp>
      <p:grpSp>
        <p:nvGrpSpPr>
          <p:cNvPr id="81924" name="Group 4"/>
          <p:cNvGrpSpPr>
            <a:grpSpLocks/>
          </p:cNvGrpSpPr>
          <p:nvPr/>
        </p:nvGrpSpPr>
        <p:grpSpPr bwMode="auto">
          <a:xfrm>
            <a:off x="3592513" y="1993900"/>
            <a:ext cx="3352800" cy="1612900"/>
            <a:chOff x="1632" y="1408"/>
            <a:chExt cx="2112" cy="1016"/>
          </a:xfrm>
          <a:solidFill>
            <a:srgbClr val="FFC000"/>
          </a:solidFill>
        </p:grpSpPr>
        <p:sp>
          <p:nvSpPr>
            <p:cNvPr id="42000" name="AutoShape 5"/>
            <p:cNvSpPr>
              <a:spLocks noChangeArrowheads="1"/>
            </p:cNvSpPr>
            <p:nvPr/>
          </p:nvSpPr>
          <p:spPr bwMode="auto">
            <a:xfrm>
              <a:off x="1632" y="1608"/>
              <a:ext cx="2112" cy="816"/>
            </a:xfrm>
            <a:prstGeom prst="diamond">
              <a:avLst/>
            </a:prstGeom>
            <a:grpFill/>
            <a:ln w="9525">
              <a:solidFill>
                <a:schemeClr val="tx1"/>
              </a:solidFill>
              <a:miter lim="800000"/>
              <a:headEnd/>
              <a:tailEnd/>
            </a:ln>
            <a:effectLst>
              <a:outerShdw blurRad="63500" dist="38099" dir="2700000" algn="ctr" rotWithShape="0">
                <a:schemeClr val="bg2">
                  <a:alpha val="74997"/>
                </a:schemeClr>
              </a:outerShdw>
            </a:effectLst>
          </p:spPr>
          <p:txBody>
            <a:bodyPr wrap="none" lIns="91436" tIns="45718" rIns="91436" bIns="45718"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Helvetica" charset="0"/>
                </a:rPr>
                <a:t>Listen to the</a:t>
              </a:r>
              <a:br>
                <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Helvetica" charset="0"/>
                </a:rPr>
              </a:br>
              <a:r>
                <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Helvetica" charset="0"/>
                </a:rPr>
                <a:t>Answer and</a:t>
              </a:r>
              <a:br>
                <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Helvetica" charset="0"/>
                </a:rPr>
              </a:br>
              <a:r>
                <a:rPr kumimoji="0" lang="en-US" sz="1800" b="0" i="0" u="none" strike="noStrike" kern="1200" cap="none" spc="0" normalizeH="0" baseline="0" noProof="0" dirty="0">
                  <a:ln>
                    <a:noFill/>
                  </a:ln>
                  <a:solidFill>
                    <a:srgbClr val="000000"/>
                  </a:solidFill>
                  <a:effectLst/>
                  <a:uLnTx/>
                  <a:uFillTx/>
                  <a:latin typeface="Montserrat" pitchFamily="2" charset="77"/>
                  <a:ea typeface="+mn-ea"/>
                  <a:cs typeface="Helvetica" charset="0"/>
                </a:rPr>
                <a:t>either…</a:t>
              </a:r>
            </a:p>
          </p:txBody>
        </p:sp>
        <p:cxnSp>
          <p:nvCxnSpPr>
            <p:cNvPr id="136208" name="AutoShape 6"/>
            <p:cNvCxnSpPr>
              <a:cxnSpLocks noChangeShapeType="1"/>
              <a:stCxn id="41987" idx="2"/>
              <a:endCxn id="42000" idx="0"/>
            </p:cNvCxnSpPr>
            <p:nvPr/>
          </p:nvCxnSpPr>
          <p:spPr bwMode="auto">
            <a:xfrm>
              <a:off x="2688" y="1408"/>
              <a:ext cx="0" cy="200"/>
            </a:xfrm>
            <a:prstGeom prst="straightConnector1">
              <a:avLst/>
            </a:prstGeom>
            <a:grp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grpSp>
        <p:nvGrpSpPr>
          <p:cNvPr id="81925" name="Group 7"/>
          <p:cNvGrpSpPr>
            <a:grpSpLocks/>
          </p:cNvGrpSpPr>
          <p:nvPr/>
        </p:nvGrpSpPr>
        <p:grpSpPr bwMode="auto">
          <a:xfrm>
            <a:off x="3592513" y="4876800"/>
            <a:ext cx="3352800" cy="1625600"/>
            <a:chOff x="1632" y="3088"/>
            <a:chExt cx="2112" cy="1024"/>
          </a:xfrm>
          <a:solidFill>
            <a:srgbClr val="FFC000"/>
          </a:solidFill>
        </p:grpSpPr>
        <p:sp>
          <p:nvSpPr>
            <p:cNvPr id="41998" name="AutoShape 8"/>
            <p:cNvSpPr>
              <a:spLocks noChangeArrowheads="1"/>
            </p:cNvSpPr>
            <p:nvPr/>
          </p:nvSpPr>
          <p:spPr bwMode="auto">
            <a:xfrm>
              <a:off x="1632" y="3296"/>
              <a:ext cx="2112" cy="816"/>
            </a:xfrm>
            <a:prstGeom prst="diamond">
              <a:avLst/>
            </a:prstGeom>
            <a:grpFill/>
            <a:ln w="9525">
              <a:solidFill>
                <a:schemeClr val="tx1"/>
              </a:solidFill>
              <a:miter lim="800000"/>
              <a:headEnd/>
              <a:tailEnd/>
            </a:ln>
            <a:effectLst>
              <a:outerShdw blurRad="63500" dist="38099" dir="2700000" algn="ctr" rotWithShape="0">
                <a:schemeClr val="bg2">
                  <a:alpha val="74997"/>
                </a:schemeClr>
              </a:outerShdw>
            </a:effectLst>
          </p:spPr>
          <p:txBody>
            <a:bodyPr wrap="none" lIns="91436" tIns="45718" rIns="91436" bIns="45718"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ontserrat" pitchFamily="2" charset="77"/>
                  <a:ea typeface="+mn-ea"/>
                  <a:cs typeface="Helvetica" charset="0"/>
                </a:rPr>
                <a:t>Listen to the</a:t>
              </a:r>
              <a:br>
                <a:rPr kumimoji="0" lang="en-US" sz="1800" b="0" i="0" u="none" strike="noStrike" kern="1200" cap="none" spc="0" normalizeH="0" baseline="0" noProof="0">
                  <a:ln>
                    <a:noFill/>
                  </a:ln>
                  <a:solidFill>
                    <a:srgbClr val="000000"/>
                  </a:solidFill>
                  <a:effectLst/>
                  <a:uLnTx/>
                  <a:uFillTx/>
                  <a:latin typeface="Montserrat" pitchFamily="2" charset="77"/>
                  <a:ea typeface="+mn-ea"/>
                  <a:cs typeface="Helvetica" charset="0"/>
                </a:rPr>
              </a:br>
              <a:r>
                <a:rPr kumimoji="0" lang="en-US" sz="1800" b="0" i="0" u="none" strike="noStrike" kern="1200" cap="none" spc="0" normalizeH="0" baseline="0" noProof="0">
                  <a:ln>
                    <a:noFill/>
                  </a:ln>
                  <a:solidFill>
                    <a:srgbClr val="000000"/>
                  </a:solidFill>
                  <a:effectLst/>
                  <a:uLnTx/>
                  <a:uFillTx/>
                  <a:latin typeface="Montserrat" pitchFamily="2" charset="77"/>
                  <a:ea typeface="+mn-ea"/>
                  <a:cs typeface="Helvetica" charset="0"/>
                </a:rPr>
                <a:t>Answer and</a:t>
              </a:r>
              <a:br>
                <a:rPr kumimoji="0" lang="en-US" sz="1800" b="0" i="0" u="none" strike="noStrike" kern="1200" cap="none" spc="0" normalizeH="0" baseline="0" noProof="0">
                  <a:ln>
                    <a:noFill/>
                  </a:ln>
                  <a:solidFill>
                    <a:srgbClr val="000000"/>
                  </a:solidFill>
                  <a:effectLst/>
                  <a:uLnTx/>
                  <a:uFillTx/>
                  <a:latin typeface="Montserrat" pitchFamily="2" charset="77"/>
                  <a:ea typeface="+mn-ea"/>
                  <a:cs typeface="Helvetica" charset="0"/>
                </a:rPr>
              </a:br>
              <a:r>
                <a:rPr kumimoji="0" lang="en-US" sz="1800" b="0" i="0" u="none" strike="noStrike" kern="1200" cap="none" spc="0" normalizeH="0" baseline="0" noProof="0">
                  <a:ln>
                    <a:noFill/>
                  </a:ln>
                  <a:solidFill>
                    <a:srgbClr val="000000"/>
                  </a:solidFill>
                  <a:effectLst/>
                  <a:uLnTx/>
                  <a:uFillTx/>
                  <a:latin typeface="Montserrat" pitchFamily="2" charset="77"/>
                  <a:ea typeface="+mn-ea"/>
                  <a:cs typeface="Helvetica" charset="0"/>
                </a:rPr>
                <a:t>either…</a:t>
              </a:r>
            </a:p>
          </p:txBody>
        </p:sp>
        <p:cxnSp>
          <p:nvCxnSpPr>
            <p:cNvPr id="136206" name="AutoShape 9"/>
            <p:cNvCxnSpPr>
              <a:cxnSpLocks noChangeShapeType="1"/>
              <a:stCxn id="41995" idx="2"/>
              <a:endCxn id="41998" idx="0"/>
            </p:cNvCxnSpPr>
            <p:nvPr/>
          </p:nvCxnSpPr>
          <p:spPr bwMode="auto">
            <a:xfrm flipH="1">
              <a:off x="2688" y="3088"/>
              <a:ext cx="0" cy="208"/>
            </a:xfrm>
            <a:prstGeom prst="straightConnector1">
              <a:avLst/>
            </a:prstGeom>
            <a:grp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grpSp>
        <p:nvGrpSpPr>
          <p:cNvPr id="81926" name="Group 10"/>
          <p:cNvGrpSpPr>
            <a:grpSpLocks/>
          </p:cNvGrpSpPr>
          <p:nvPr/>
        </p:nvGrpSpPr>
        <p:grpSpPr bwMode="auto">
          <a:xfrm>
            <a:off x="3592514" y="1536700"/>
            <a:ext cx="2971800" cy="3340100"/>
            <a:chOff x="1632" y="1120"/>
            <a:chExt cx="1872" cy="2104"/>
          </a:xfrm>
          <a:noFill/>
        </p:grpSpPr>
        <p:sp>
          <p:nvSpPr>
            <p:cNvPr id="41995" name="Rectangle 11"/>
            <p:cNvSpPr>
              <a:spLocks noChangeArrowheads="1"/>
            </p:cNvSpPr>
            <p:nvPr/>
          </p:nvSpPr>
          <p:spPr bwMode="auto">
            <a:xfrm>
              <a:off x="1872" y="2648"/>
              <a:ext cx="1632" cy="576"/>
            </a:xfrm>
            <a:prstGeom prst="rect">
              <a:avLst/>
            </a:prstGeom>
            <a:solidFill>
              <a:srgbClr val="FFC000"/>
            </a:solidFill>
            <a:ln w="9525">
              <a:solidFill>
                <a:schemeClr val="tx1"/>
              </a:solidFill>
              <a:miter lim="800000"/>
              <a:headEnd/>
              <a:tailEnd/>
            </a:ln>
            <a:effectLst>
              <a:outerShdw blurRad="63500" dist="38099" dir="2700000" algn="ctr" rotWithShape="0">
                <a:schemeClr val="bg2">
                  <a:alpha val="74997"/>
                </a:schemeClr>
              </a:outerShdw>
            </a:effectLst>
          </p:spPr>
          <p:txBody>
            <a:bodyPr wrap="none" lIns="91436" tIns="45718" rIns="91436" bIns="45718"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Ask a Follow-on</a:t>
              </a:r>
              <a:b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b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Question to Explore</a:t>
              </a:r>
              <a:b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br>
              <a:r>
                <a:rPr kumimoji="0" lang="en-US" sz="1800" b="0" i="0" u="none" strike="noStrike" kern="1200" cap="none" spc="0" normalizeH="0" baseline="0" noProof="0" dirty="0">
                  <a:ln>
                    <a:noFill/>
                  </a:ln>
                  <a:solidFill>
                    <a:srgbClr val="000000"/>
                  </a:solidFill>
                  <a:effectLst/>
                  <a:uLnTx/>
                  <a:uFillTx/>
                  <a:latin typeface="Montserrat" pitchFamily="2" charset="77"/>
                  <a:ea typeface="Tahoma" charset="0"/>
                  <a:cs typeface="Helvetica"/>
                </a:rPr>
                <a:t>the Topic</a:t>
              </a:r>
            </a:p>
          </p:txBody>
        </p:sp>
        <p:cxnSp>
          <p:nvCxnSpPr>
            <p:cNvPr id="136203" name="AutoShape 12"/>
            <p:cNvCxnSpPr>
              <a:cxnSpLocks noChangeShapeType="1"/>
              <a:stCxn id="42000" idx="2"/>
              <a:endCxn id="41995" idx="0"/>
            </p:cNvCxnSpPr>
            <p:nvPr/>
          </p:nvCxnSpPr>
          <p:spPr bwMode="auto">
            <a:xfrm>
              <a:off x="2688" y="2424"/>
              <a:ext cx="0" cy="224"/>
            </a:xfrm>
            <a:prstGeom prst="straightConnector1">
              <a:avLst/>
            </a:prstGeom>
            <a:grp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36204" name="AutoShape 13"/>
            <p:cNvCxnSpPr>
              <a:cxnSpLocks noChangeShapeType="1"/>
              <a:stCxn id="42000" idx="1"/>
              <a:endCxn id="41987" idx="1"/>
            </p:cNvCxnSpPr>
            <p:nvPr/>
          </p:nvCxnSpPr>
          <p:spPr bwMode="auto">
            <a:xfrm rot="10800000" flipH="1">
              <a:off x="1632" y="1120"/>
              <a:ext cx="240" cy="896"/>
            </a:xfrm>
            <a:prstGeom prst="bentConnector3">
              <a:avLst>
                <a:gd name="adj1" fmla="val -60000"/>
              </a:avLst>
            </a:prstGeom>
            <a:grpFill/>
            <a:ln w="19050">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grpSp>
        <p:nvGrpSpPr>
          <p:cNvPr id="81927" name="Group 14"/>
          <p:cNvGrpSpPr>
            <a:grpSpLocks/>
          </p:cNvGrpSpPr>
          <p:nvPr/>
        </p:nvGrpSpPr>
        <p:grpSpPr bwMode="auto">
          <a:xfrm>
            <a:off x="3592513" y="1536700"/>
            <a:ext cx="3352801" cy="4318000"/>
            <a:chOff x="1632" y="1120"/>
            <a:chExt cx="2112" cy="2720"/>
          </a:xfrm>
          <a:noFill/>
        </p:grpSpPr>
        <p:cxnSp>
          <p:nvCxnSpPr>
            <p:cNvPr id="136200" name="AutoShape 15"/>
            <p:cNvCxnSpPr>
              <a:cxnSpLocks noChangeShapeType="1"/>
              <a:stCxn id="41998" idx="1"/>
              <a:endCxn id="41987" idx="1"/>
            </p:cNvCxnSpPr>
            <p:nvPr/>
          </p:nvCxnSpPr>
          <p:spPr bwMode="auto">
            <a:xfrm rot="10800000" flipH="1">
              <a:off x="1632" y="1120"/>
              <a:ext cx="240" cy="2720"/>
            </a:xfrm>
            <a:prstGeom prst="bentConnector3">
              <a:avLst>
                <a:gd name="adj1" fmla="val -60000"/>
              </a:avLst>
            </a:prstGeom>
            <a:grpFill/>
            <a:ln w="19050">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36201" name="AutoShape 16"/>
            <p:cNvCxnSpPr>
              <a:cxnSpLocks noChangeShapeType="1"/>
              <a:stCxn id="41998" idx="3"/>
              <a:endCxn id="41995" idx="3"/>
            </p:cNvCxnSpPr>
            <p:nvPr/>
          </p:nvCxnSpPr>
          <p:spPr bwMode="auto">
            <a:xfrm flipH="1" flipV="1">
              <a:off x="3504" y="2936"/>
              <a:ext cx="240" cy="904"/>
            </a:xfrm>
            <a:prstGeom prst="bentConnector3">
              <a:avLst>
                <a:gd name="adj1" fmla="val -60000"/>
              </a:avLst>
            </a:prstGeom>
            <a:grpFill/>
            <a:ln w="19050">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sp>
        <p:nvSpPr>
          <p:cNvPr id="2" name="TextBox 1"/>
          <p:cNvSpPr txBox="1">
            <a:spLocks noChangeArrowheads="1"/>
          </p:cNvSpPr>
          <p:nvPr/>
        </p:nvSpPr>
        <p:spPr bwMode="auto">
          <a:xfrm>
            <a:off x="7617620" y="2002929"/>
            <a:ext cx="3836985" cy="3385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10000"/>
                </a:solidFill>
                <a:effectLst/>
                <a:uLnTx/>
                <a:uFillTx/>
                <a:latin typeface="Montserrat" pitchFamily="2" charset="77"/>
                <a:ea typeface="MS PGothic" charset="0"/>
                <a:cs typeface="Helvetica" charset="0"/>
              </a:rPr>
              <a:t>You already do this… (listening and responding)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10000"/>
              </a:solidFill>
              <a:effectLst/>
              <a:uLnTx/>
              <a:uFillTx/>
              <a:latin typeface="Montserrat" pitchFamily="2" charset="77"/>
              <a:ea typeface="MS PGothic" charset="0"/>
              <a:cs typeface="Helvetica"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10000"/>
                </a:solidFill>
                <a:effectLst/>
                <a:uLnTx/>
                <a:uFillTx/>
                <a:latin typeface="Montserrat" pitchFamily="2" charset="77"/>
                <a:ea typeface="MS PGothic" charset="0"/>
                <a:cs typeface="Helvetica" charset="0"/>
              </a:rPr>
              <a:t>When you are “engaged” in meaningful conversation</a:t>
            </a:r>
          </a:p>
        </p:txBody>
      </p:sp>
      <p:pic>
        <p:nvPicPr>
          <p:cNvPr id="18" name="Picture 17" descr="PHCA_Logo_color.png">
            <a:extLst>
              <a:ext uri="{FF2B5EF4-FFF2-40B4-BE49-F238E27FC236}">
                <a16:creationId xmlns:a16="http://schemas.microsoft.com/office/drawing/2014/main" id="{F6FDB394-4490-F94B-A5C8-6F3CDEE24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62331989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dissolve">
                                      <p:cBhvr>
                                        <p:cTn id="12" dur="500"/>
                                        <p:tgtEl>
                                          <p:spTgt spid="81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1926"/>
                                        </p:tgtEl>
                                        <p:attrNameLst>
                                          <p:attrName>style.visibility</p:attrName>
                                        </p:attrNameLst>
                                      </p:cBhvr>
                                      <p:to>
                                        <p:strVal val="visible"/>
                                      </p:to>
                                    </p:set>
                                    <p:animEffect transition="in" filter="dissolve">
                                      <p:cBhvr>
                                        <p:cTn id="17" dur="500"/>
                                        <p:tgtEl>
                                          <p:spTgt spid="81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1925"/>
                                        </p:tgtEl>
                                        <p:attrNameLst>
                                          <p:attrName>style.visibility</p:attrName>
                                        </p:attrNameLst>
                                      </p:cBhvr>
                                      <p:to>
                                        <p:strVal val="visible"/>
                                      </p:to>
                                    </p:set>
                                    <p:animEffect transition="in" filter="dissolve">
                                      <p:cBhvr>
                                        <p:cTn id="22" dur="500"/>
                                        <p:tgtEl>
                                          <p:spTgt spid="81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1927"/>
                                        </p:tgtEl>
                                        <p:attrNameLst>
                                          <p:attrName>style.visibility</p:attrName>
                                        </p:attrNameLst>
                                      </p:cBhvr>
                                      <p:to>
                                        <p:strVal val="visible"/>
                                      </p:to>
                                    </p:set>
                                    <p:animEffect transition="in" filter="dissolve">
                                      <p:cBhvr>
                                        <p:cTn id="27" dur="500"/>
                                        <p:tgtEl>
                                          <p:spTgt spid="819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AEAE5-A1FF-0A44-93A1-710D8E72597D}"/>
              </a:ext>
            </a:extLst>
          </p:cNvPr>
          <p:cNvSpPr txBox="1">
            <a:spLocks/>
          </p:cNvSpPr>
          <p:nvPr/>
        </p:nvSpPr>
        <p:spPr>
          <a:xfrm>
            <a:off x="838200" y="1193800"/>
            <a:ext cx="5950058" cy="513556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a:buFont typeface="Arial" panose="020B0604020202020204" pitchFamily="34" charset="0"/>
              <a:buChar char="•"/>
            </a:pPr>
            <a:r>
              <a:rPr lang="en-US" sz="3200" dirty="0">
                <a:ea typeface="ＭＳ Ｐゴシック" charset="0"/>
                <a:cs typeface="ＭＳ Ｐゴシック" charset="0"/>
              </a:rPr>
              <a:t>Begin with the Change Question</a:t>
            </a:r>
          </a:p>
          <a:p>
            <a:pPr marL="914400" lvl="1" indent="-457200">
              <a:buFont typeface="Arial" panose="020B0604020202020204" pitchFamily="34" charset="0"/>
              <a:buChar char="•"/>
            </a:pPr>
            <a:r>
              <a:rPr lang="en-US" sz="3200" dirty="0">
                <a:ea typeface="ＭＳ Ｐゴシック" charset="0"/>
                <a:cs typeface="ＭＳ Ｐゴシック" charset="0"/>
              </a:rPr>
              <a:t>Listen to the answer and based on the answer,</a:t>
            </a:r>
            <a:br>
              <a:rPr lang="en-US" sz="3200" dirty="0">
                <a:ea typeface="ＭＳ Ｐゴシック" charset="0"/>
                <a:cs typeface="ＭＳ Ｐゴシック" charset="0"/>
              </a:rPr>
            </a:br>
            <a:r>
              <a:rPr lang="en-US" sz="3200" dirty="0">
                <a:ea typeface="ＭＳ Ｐゴシック" charset="0"/>
                <a:cs typeface="ＭＳ Ｐゴシック" charset="0"/>
              </a:rPr>
              <a:t>ask follow up questions</a:t>
            </a:r>
          </a:p>
          <a:p>
            <a:pPr marL="914400" lvl="1" indent="-457200">
              <a:buFont typeface="Arial" panose="020B0604020202020204" pitchFamily="34" charset="0"/>
              <a:buChar char="•"/>
            </a:pPr>
            <a:r>
              <a:rPr lang="en-US" sz="3200" dirty="0">
                <a:ea typeface="ＭＳ Ｐゴシック" charset="0"/>
                <a:cs typeface="ＭＳ Ｐゴシック" charset="0"/>
              </a:rPr>
              <a:t>The Client or prospective Client will lead you to</a:t>
            </a:r>
            <a:br>
              <a:rPr lang="en-US" sz="3200" dirty="0">
                <a:ea typeface="ＭＳ Ｐゴシック" charset="0"/>
                <a:cs typeface="ＭＳ Ｐゴシック" charset="0"/>
              </a:rPr>
            </a:br>
            <a:r>
              <a:rPr lang="en-US" sz="3200" dirty="0">
                <a:ea typeface="ＭＳ Ｐゴシック" charset="0"/>
                <a:cs typeface="ＭＳ Ｐゴシック" charset="0"/>
              </a:rPr>
              <a:t>their needs, problems, perceptions, priorities, and preferences</a:t>
            </a:r>
          </a:p>
          <a:p>
            <a:endParaRPr lang="en-US" sz="3600" dirty="0"/>
          </a:p>
        </p:txBody>
      </p:sp>
      <p:sp>
        <p:nvSpPr>
          <p:cNvPr id="3" name="Title 2">
            <a:extLst>
              <a:ext uri="{FF2B5EF4-FFF2-40B4-BE49-F238E27FC236}">
                <a16:creationId xmlns:a16="http://schemas.microsoft.com/office/drawing/2014/main" id="{42397C2C-EC7B-614F-BFB8-B75845C24093}"/>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3A486A"/>
                </a:solidFill>
                <a:ea typeface="ＭＳ Ｐゴシック" charset="0"/>
                <a:cs typeface="ＭＳ Ｐゴシック" charset="0"/>
              </a:rPr>
              <a:t>Topic and Follow-up Questions</a:t>
            </a:r>
            <a:endParaRPr lang="en-US" dirty="0">
              <a:solidFill>
                <a:srgbClr val="3A486A"/>
              </a:solidFill>
            </a:endParaRPr>
          </a:p>
        </p:txBody>
      </p:sp>
      <p:pic>
        <p:nvPicPr>
          <p:cNvPr id="4" name="Picture 3" descr="PHCA_Logo_color.png">
            <a:extLst>
              <a:ext uri="{FF2B5EF4-FFF2-40B4-BE49-F238E27FC236}">
                <a16:creationId xmlns:a16="http://schemas.microsoft.com/office/drawing/2014/main" id="{DC2C54FD-E48D-044B-806F-81690115A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6" name="Picture 5" descr="Diagram&#10;&#10;Description automatically generated">
            <a:extLst>
              <a:ext uri="{FF2B5EF4-FFF2-40B4-BE49-F238E27FC236}">
                <a16:creationId xmlns:a16="http://schemas.microsoft.com/office/drawing/2014/main" id="{731A58C7-8758-F45E-AF9E-9A751FEE54DB}"/>
              </a:ext>
            </a:extLst>
          </p:cNvPr>
          <p:cNvPicPr>
            <a:picLocks noChangeAspect="1"/>
          </p:cNvPicPr>
          <p:nvPr/>
        </p:nvPicPr>
        <p:blipFill>
          <a:blip r:embed="rId3"/>
          <a:stretch>
            <a:fillRect/>
          </a:stretch>
        </p:blipFill>
        <p:spPr>
          <a:xfrm>
            <a:off x="6998984" y="1168400"/>
            <a:ext cx="3518210" cy="4889715"/>
          </a:xfrm>
          <a:prstGeom prst="rect">
            <a:avLst/>
          </a:prstGeom>
        </p:spPr>
      </p:pic>
    </p:spTree>
    <p:extLst>
      <p:ext uri="{BB962C8B-B14F-4D97-AF65-F5344CB8AC3E}">
        <p14:creationId xmlns:p14="http://schemas.microsoft.com/office/powerpoint/2010/main" val="4228355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49DAA7-D523-FB41-8F6B-1C19C8475179}"/>
              </a:ext>
            </a:extLst>
          </p:cNvPr>
          <p:cNvSpPr txBox="1">
            <a:spLocks/>
          </p:cNvSpPr>
          <p:nvPr/>
        </p:nvSpPr>
        <p:spPr>
          <a:xfrm>
            <a:off x="838200" y="1168400"/>
            <a:ext cx="10515600" cy="5135563"/>
          </a:xfr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lvl="1">
              <a:spcBef>
                <a:spcPts val="1275"/>
              </a:spcBef>
              <a:buSzPct val="80000"/>
              <a:defRPr/>
            </a:pPr>
            <a:r>
              <a:rPr lang="en-US" altLang="ja-JP" sz="2800" dirty="0">
                <a:latin typeface="Montserrat" pitchFamily="2" charset="77"/>
                <a:cs typeface="Helvetica" charset="0"/>
              </a:rPr>
              <a:t>“What has changed or is about to change that makes now the time for you to consider investing in ...?</a:t>
            </a:r>
            <a:r>
              <a:rPr lang="ja-JP" altLang="en-US" sz="2800">
                <a:latin typeface="Montserrat" pitchFamily="2" charset="77"/>
                <a:ea typeface="ＭＳ Ｐゴシック" charset="0"/>
                <a:cs typeface="ＭＳ Ｐゴシック" charset="0"/>
              </a:rPr>
              <a:t>”</a:t>
            </a:r>
            <a:endParaRPr lang="en-US" sz="2800" dirty="0">
              <a:latin typeface="Montserrat" pitchFamily="2" charset="77"/>
              <a:ea typeface="ＭＳ Ｐゴシック" charset="0"/>
              <a:cs typeface="ＭＳ Ｐゴシック" charset="0"/>
            </a:endParaRPr>
          </a:p>
          <a:p>
            <a:pPr marL="914400" lvl="1" indent="-457200">
              <a:spcBef>
                <a:spcPts val="1275"/>
              </a:spcBef>
              <a:buSzPct val="80000"/>
              <a:buFont typeface="Arial" panose="020B0604020202020204" pitchFamily="34" charset="0"/>
              <a:buChar char="•"/>
              <a:defRPr/>
            </a:pPr>
            <a:r>
              <a:rPr lang="en-US" sz="2800" dirty="0">
                <a:latin typeface="Montserrat" pitchFamily="2" charset="77"/>
                <a:ea typeface="ＭＳ Ｐゴシック" charset="0"/>
                <a:cs typeface="ＭＳ Ｐゴシック" charset="0"/>
              </a:rPr>
              <a:t>They will answer with </a:t>
            </a:r>
          </a:p>
          <a:p>
            <a:pPr marL="1257300" lvl="2" indent="-342900">
              <a:spcBef>
                <a:spcPts val="1275"/>
              </a:spcBef>
              <a:buSzPct val="80000"/>
              <a:buFont typeface="Arial" panose="020B0604020202020204" pitchFamily="34" charset="0"/>
              <a:buChar char="•"/>
              <a:defRPr/>
            </a:pPr>
            <a:r>
              <a:rPr lang="en-US" sz="2400" dirty="0">
                <a:latin typeface="Montserrat" pitchFamily="2" charset="77"/>
                <a:ea typeface="ＭＳ Ｐゴシック" charset="0"/>
                <a:cs typeface="ＭＳ Ｐゴシック" charset="0"/>
              </a:rPr>
              <a:t>Meet a Want, Need, or Priority</a:t>
            </a:r>
          </a:p>
          <a:p>
            <a:pPr marL="1257300" lvl="2" indent="-342900">
              <a:spcBef>
                <a:spcPts val="1275"/>
              </a:spcBef>
              <a:buSzPct val="80000"/>
              <a:buFont typeface="Arial" panose="020B0604020202020204" pitchFamily="34" charset="0"/>
              <a:buChar char="•"/>
              <a:defRPr/>
            </a:pPr>
            <a:r>
              <a:rPr lang="en-US" sz="2400" dirty="0">
                <a:latin typeface="Montserrat" pitchFamily="2" charset="77"/>
                <a:ea typeface="ＭＳ Ｐゴシック" charset="0"/>
                <a:cs typeface="ＭＳ Ｐゴシック" charset="0"/>
              </a:rPr>
              <a:t>Problems or issues that they are hoping to eliminate or avoid</a:t>
            </a:r>
          </a:p>
          <a:p>
            <a:pPr marL="1257300" lvl="2" indent="-342900">
              <a:spcBef>
                <a:spcPts val="1275"/>
              </a:spcBef>
              <a:buSzPct val="80000"/>
              <a:buFont typeface="Arial" panose="020B0604020202020204" pitchFamily="34" charset="0"/>
              <a:buChar char="•"/>
              <a:defRPr/>
            </a:pPr>
            <a:r>
              <a:rPr lang="en-US" sz="2400" dirty="0">
                <a:latin typeface="Montserrat" pitchFamily="2" charset="77"/>
                <a:ea typeface="ＭＳ Ｐゴシック" charset="0"/>
                <a:cs typeface="ＭＳ Ｐゴシック" charset="0"/>
              </a:rPr>
              <a:t>Opportunities that they are hoping to capture</a:t>
            </a:r>
          </a:p>
          <a:p>
            <a:pPr marL="914400" lvl="1" indent="-457200">
              <a:spcBef>
                <a:spcPts val="1275"/>
              </a:spcBef>
              <a:buSzPct val="80000"/>
              <a:buFont typeface="Arial" panose="020B0604020202020204" pitchFamily="34" charset="0"/>
              <a:buChar char="•"/>
              <a:defRPr/>
            </a:pPr>
            <a:r>
              <a:rPr lang="en-US" sz="2800" dirty="0">
                <a:latin typeface="Montserrat" pitchFamily="2" charset="77"/>
                <a:ea typeface="ＭＳ Ｐゴシック" charset="0"/>
                <a:cs typeface="ＭＳ Ｐゴシック" charset="0"/>
              </a:rPr>
              <a:t>These will drive their choices — whether to go forward, with whom they engage, decisions along the way</a:t>
            </a:r>
          </a:p>
          <a:p>
            <a:pPr marL="914400" lvl="1" indent="-457200">
              <a:spcBef>
                <a:spcPts val="1275"/>
              </a:spcBef>
              <a:buSzPct val="80000"/>
              <a:buFont typeface="Arial" panose="020B0604020202020204" pitchFamily="34" charset="0"/>
              <a:buChar char="•"/>
              <a:defRPr/>
            </a:pPr>
            <a:r>
              <a:rPr lang="en-US" sz="2800" dirty="0">
                <a:latin typeface="Montserrat" pitchFamily="2" charset="77"/>
                <a:ea typeface="ＭＳ Ｐゴシック" charset="0"/>
                <a:cs typeface="ＭＳ Ｐゴシック" charset="0"/>
              </a:rPr>
              <a:t>Your questioning, engagement process, and ultimately your work product should be tailored to address these Needs, Priorities, Problems and/or Opportunities</a:t>
            </a:r>
          </a:p>
        </p:txBody>
      </p:sp>
      <p:sp>
        <p:nvSpPr>
          <p:cNvPr id="3" name="Title 2">
            <a:extLst>
              <a:ext uri="{FF2B5EF4-FFF2-40B4-BE49-F238E27FC236}">
                <a16:creationId xmlns:a16="http://schemas.microsoft.com/office/drawing/2014/main" id="{ADE13F48-90D9-DE4A-8167-EE7AC9AC6832}"/>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3A486A"/>
                </a:solidFill>
                <a:latin typeface="Montserrat" pitchFamily="2" charset="77"/>
                <a:ea typeface="ＭＳ Ｐゴシック" charset="0"/>
                <a:cs typeface="ＭＳ Ｐゴシック" charset="0"/>
              </a:rPr>
              <a:t>Begin with </a:t>
            </a:r>
            <a:r>
              <a:rPr lang="ja-JP" altLang="en-US">
                <a:solidFill>
                  <a:srgbClr val="3A486A"/>
                </a:solidFill>
                <a:latin typeface="Montserrat" pitchFamily="2" charset="77"/>
                <a:ea typeface="ＭＳ Ｐゴシック" charset="0"/>
                <a:cs typeface="ＭＳ Ｐゴシック" charset="0"/>
              </a:rPr>
              <a:t>“</a:t>
            </a:r>
            <a:r>
              <a:rPr lang="en-US" altLang="ja-JP" dirty="0">
                <a:solidFill>
                  <a:srgbClr val="3A486A"/>
                </a:solidFill>
                <a:latin typeface="Montserrat" pitchFamily="2" charset="77"/>
                <a:ea typeface="ＭＳ Ｐゴシック" charset="0"/>
                <a:cs typeface="ＭＳ Ｐゴシック" charset="0"/>
              </a:rPr>
              <a:t>The Change Question</a:t>
            </a:r>
            <a:r>
              <a:rPr lang="ja-JP" altLang="en-US">
                <a:solidFill>
                  <a:srgbClr val="3A486A"/>
                </a:solidFill>
                <a:latin typeface="Montserrat" pitchFamily="2" charset="77"/>
                <a:ea typeface="ＭＳ Ｐゴシック" charset="0"/>
                <a:cs typeface="ＭＳ Ｐゴシック" charset="0"/>
              </a:rPr>
              <a:t>”</a:t>
            </a:r>
            <a:endParaRPr lang="en-US" dirty="0">
              <a:solidFill>
                <a:srgbClr val="3A486A"/>
              </a:solidFill>
              <a:latin typeface="Montserrat" pitchFamily="2" charset="77"/>
            </a:endParaRPr>
          </a:p>
        </p:txBody>
      </p:sp>
      <p:pic>
        <p:nvPicPr>
          <p:cNvPr id="4" name="Picture 3" descr="PHCA_Logo_color.png">
            <a:extLst>
              <a:ext uri="{FF2B5EF4-FFF2-40B4-BE49-F238E27FC236}">
                <a16:creationId xmlns:a16="http://schemas.microsoft.com/office/drawing/2014/main" id="{AC65C12C-BF62-5C49-A742-83D72C8A2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256" y="208434"/>
            <a:ext cx="836606" cy="999280"/>
          </a:xfrm>
          <a:prstGeom prst="rect">
            <a:avLst/>
          </a:prstGeom>
        </p:spPr>
      </p:pic>
    </p:spTree>
    <p:extLst>
      <p:ext uri="{BB962C8B-B14F-4D97-AF65-F5344CB8AC3E}">
        <p14:creationId xmlns:p14="http://schemas.microsoft.com/office/powerpoint/2010/main" val="34942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41811BA-D445-8C4C-848C-9108C25D547D}"/>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en-US" sz="2800" dirty="0">
                <a:latin typeface="Montserrat" pitchFamily="2" charset="77"/>
                <a:ea typeface="ＭＳ Ｐゴシック" charset="0"/>
                <a:cs typeface="ＭＳ Ｐゴシック" charset="0"/>
              </a:rPr>
              <a:t>After introductions you open the conversation with</a:t>
            </a:r>
            <a:br>
              <a:rPr lang="en-US" sz="2800" dirty="0">
                <a:latin typeface="Montserrat" pitchFamily="2" charset="77"/>
                <a:ea typeface="ＭＳ Ｐゴシック" charset="0"/>
                <a:cs typeface="ＭＳ Ｐゴシック" charset="0"/>
              </a:rPr>
            </a:br>
            <a:r>
              <a:rPr lang="en-US" sz="2800" dirty="0">
                <a:latin typeface="Montserrat" pitchFamily="2" charset="77"/>
                <a:ea typeface="ＭＳ Ｐゴシック" charset="0"/>
                <a:cs typeface="ＭＳ Ｐゴシック" charset="0"/>
              </a:rPr>
              <a:t>the Change Question — </a:t>
            </a:r>
            <a:r>
              <a:rPr lang="en-US" altLang="ja-JP" sz="2800" dirty="0">
                <a:latin typeface="Montserrat" pitchFamily="2" charset="77"/>
                <a:cs typeface="Helvetica" charset="0"/>
              </a:rPr>
              <a:t>“What has changed or is about to change that has caused you to consider (what you are selling/advocating) at this time?</a:t>
            </a:r>
            <a:r>
              <a:rPr lang="ja-JP" altLang="en-US" sz="2800">
                <a:latin typeface="Montserrat" pitchFamily="2" charset="77"/>
                <a:ea typeface="ＭＳ Ｐゴシック" charset="0"/>
                <a:cs typeface="ＭＳ Ｐゴシック" charset="0"/>
              </a:rPr>
              <a:t>”</a:t>
            </a:r>
            <a:endParaRPr lang="en-US" altLang="ja-JP" sz="2800" dirty="0">
              <a:latin typeface="Montserrat" pitchFamily="2" charset="77"/>
              <a:ea typeface="ＭＳ Ｐゴシック" charset="0"/>
              <a:cs typeface="ＭＳ Ｐゴシック" charset="0"/>
            </a:endParaRPr>
          </a:p>
          <a:p>
            <a:pPr>
              <a:spcBef>
                <a:spcPct val="20000"/>
              </a:spcBef>
            </a:pPr>
            <a:endParaRPr lang="en-US" sz="2800" dirty="0">
              <a:latin typeface="Montserrat" pitchFamily="2" charset="77"/>
              <a:ea typeface="ＭＳ Ｐゴシック" charset="0"/>
              <a:cs typeface="ＭＳ Ｐゴシック" charset="0"/>
            </a:endParaRPr>
          </a:p>
          <a:p>
            <a:pPr>
              <a:spcBef>
                <a:spcPct val="20000"/>
              </a:spcBef>
            </a:pPr>
            <a:r>
              <a:rPr lang="en-US" altLang="ja-JP" sz="2800" dirty="0">
                <a:latin typeface="Montserrat" pitchFamily="2" charset="77"/>
                <a:ea typeface="ＭＳ Ｐゴシック" charset="0"/>
                <a:cs typeface="ＭＳ Ｐゴシック" charset="0"/>
              </a:rPr>
              <a:t>They answer: “We are about to become grandparents and are concerned about being environmentally responsible for the future.” </a:t>
            </a:r>
          </a:p>
          <a:p>
            <a:pPr marL="114300" lvl="1">
              <a:spcBef>
                <a:spcPts val="1275"/>
              </a:spcBef>
              <a:defRPr/>
            </a:pPr>
            <a:r>
              <a:rPr lang="en-US" sz="2800" dirty="0">
                <a:solidFill>
                  <a:schemeClr val="bg1"/>
                </a:solidFill>
                <a:latin typeface="Montserrat" pitchFamily="2" charset="77"/>
                <a:cs typeface="Helvetica" charset="0"/>
              </a:rPr>
              <a:t> </a:t>
            </a:r>
            <a:br>
              <a:rPr lang="en-US" sz="2800" dirty="0">
                <a:latin typeface="Montserrat" pitchFamily="2" charset="77"/>
                <a:cs typeface="Helvetica" charset="0"/>
              </a:rPr>
            </a:br>
            <a:r>
              <a:rPr lang="en-US" sz="2800" dirty="0">
                <a:latin typeface="Montserrat" pitchFamily="2" charset="77"/>
                <a:cs typeface="Helvetica" charset="0"/>
              </a:rPr>
              <a:t>                                           What would you ask next?</a:t>
            </a:r>
          </a:p>
        </p:txBody>
      </p:sp>
      <p:sp>
        <p:nvSpPr>
          <p:cNvPr id="9" name="Title 2">
            <a:extLst>
              <a:ext uri="{FF2B5EF4-FFF2-40B4-BE49-F238E27FC236}">
                <a16:creationId xmlns:a16="http://schemas.microsoft.com/office/drawing/2014/main" id="{B254A507-0F70-EC47-9EA1-1C438E27F8F5}"/>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3A486A"/>
                </a:solidFill>
                <a:latin typeface="Montserrat" pitchFamily="2" charset="77"/>
                <a:ea typeface="ＭＳ Ｐゴシック" charset="0"/>
                <a:cs typeface="ＭＳ Ｐゴシック" charset="0"/>
              </a:rPr>
              <a:t>Change Question: Example</a:t>
            </a:r>
            <a:endParaRPr lang="en-US" dirty="0">
              <a:solidFill>
                <a:srgbClr val="3A486A"/>
              </a:solidFill>
              <a:latin typeface="Montserrat" pitchFamily="2" charset="77"/>
            </a:endParaRPr>
          </a:p>
        </p:txBody>
      </p:sp>
      <p:pic>
        <p:nvPicPr>
          <p:cNvPr id="10" name="Picture 9" descr="PHCA_Logo_color.png">
            <a:extLst>
              <a:ext uri="{FF2B5EF4-FFF2-40B4-BE49-F238E27FC236}">
                <a16:creationId xmlns:a16="http://schemas.microsoft.com/office/drawing/2014/main" id="{82BD7BA7-EED8-3A41-B79A-79583B26B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664273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7A4DA55-713E-DE4F-9FBF-B98196FFEEBB}"/>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3A486A"/>
                </a:solidFill>
                <a:latin typeface="Montserrat" pitchFamily="2" charset="77"/>
                <a:ea typeface="ＭＳ Ｐゴシック" charset="0"/>
                <a:cs typeface="ＭＳ Ｐゴシック" charset="0"/>
              </a:rPr>
              <a:t>Change Question: Examples</a:t>
            </a:r>
            <a:endParaRPr lang="en-US" dirty="0">
              <a:solidFill>
                <a:srgbClr val="3A486A"/>
              </a:solidFill>
              <a:latin typeface="Montserrat" pitchFamily="2" charset="77"/>
            </a:endParaRPr>
          </a:p>
        </p:txBody>
      </p:sp>
      <p:pic>
        <p:nvPicPr>
          <p:cNvPr id="3" name="Picture 2" descr="PHCA_Logo_color.png">
            <a:extLst>
              <a:ext uri="{FF2B5EF4-FFF2-40B4-BE49-F238E27FC236}">
                <a16:creationId xmlns:a16="http://schemas.microsoft.com/office/drawing/2014/main" id="{5DE5D0BB-CE76-6540-B770-DE15831A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4" name="Text Placeholder 1">
            <a:extLst>
              <a:ext uri="{FF2B5EF4-FFF2-40B4-BE49-F238E27FC236}">
                <a16:creationId xmlns:a16="http://schemas.microsoft.com/office/drawing/2014/main" id="{F64F4203-51B2-0F46-83A6-10C28AABD410}"/>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en-US" altLang="ja-JP" sz="2800" dirty="0">
                <a:latin typeface="Montserrat" pitchFamily="2" charset="77"/>
                <a:ea typeface="ＭＳ Ｐゴシック" charset="0"/>
                <a:cs typeface="ＭＳ Ｐゴシック" charset="0"/>
              </a:rPr>
              <a:t>If they had answered:</a:t>
            </a:r>
          </a:p>
          <a:p>
            <a:pPr>
              <a:spcBef>
                <a:spcPct val="20000"/>
              </a:spcBef>
            </a:pPr>
            <a:r>
              <a:rPr lang="en-US" altLang="ja-JP" sz="2800" dirty="0">
                <a:latin typeface="Montserrat" pitchFamily="2" charset="77"/>
                <a:ea typeface="ＭＳ Ｐゴシック" charset="0"/>
                <a:cs typeface="ＭＳ Ｐゴシック" charset="0"/>
              </a:rPr>
              <a:t>“Some friends have just (</a:t>
            </a:r>
            <a:r>
              <a:rPr lang="en-US" altLang="ja-JP" sz="2800" i="1" dirty="0">
                <a:latin typeface="Montserrat" pitchFamily="2" charset="77"/>
                <a:ea typeface="ＭＳ Ｐゴシック" charset="0"/>
                <a:cs typeface="ＭＳ Ｐゴシック" charset="0"/>
              </a:rPr>
              <a:t>did what you are advocating</a:t>
            </a:r>
            <a:r>
              <a:rPr lang="en-US" altLang="ja-JP" sz="2800" dirty="0">
                <a:latin typeface="Montserrat" pitchFamily="2" charset="77"/>
                <a:ea typeface="ＭＳ Ｐゴシック" charset="0"/>
                <a:cs typeface="ＭＳ Ｐゴシック" charset="0"/>
              </a:rPr>
              <a:t>) and they are really happy about the results.” </a:t>
            </a:r>
          </a:p>
          <a:p>
            <a:pPr>
              <a:spcBef>
                <a:spcPct val="20000"/>
              </a:spcBef>
            </a:pPr>
            <a:r>
              <a:rPr lang="en-US" altLang="ja-JP" sz="2800" dirty="0">
                <a:latin typeface="Montserrat" pitchFamily="2" charset="77"/>
                <a:ea typeface="ＭＳ Ｐゴシック" charset="0"/>
                <a:cs typeface="ＭＳ Ｐゴシック" charset="0"/>
              </a:rPr>
              <a:t>“My grandfather is moving in with us and we want to make our home safer and more healthy for him.”</a:t>
            </a:r>
          </a:p>
          <a:p>
            <a:pPr>
              <a:spcBef>
                <a:spcPct val="20000"/>
              </a:spcBef>
            </a:pPr>
            <a:r>
              <a:rPr lang="en-US" altLang="ja-JP" sz="2800" dirty="0">
                <a:latin typeface="Montserrat" pitchFamily="2" charset="77"/>
                <a:ea typeface="ＭＳ Ｐゴシック" charset="0"/>
                <a:cs typeface="ＭＳ Ｐゴシック" charset="0"/>
              </a:rPr>
              <a:t>“Due to the pandemic, both of us are now working from home and our utility bills have gone through the roof.”</a:t>
            </a:r>
          </a:p>
          <a:p>
            <a:pPr marL="114300" lvl="1">
              <a:spcBef>
                <a:spcPts val="1275"/>
              </a:spcBef>
              <a:defRPr/>
            </a:pPr>
            <a:r>
              <a:rPr lang="en-US" sz="2800" dirty="0">
                <a:solidFill>
                  <a:schemeClr val="bg1"/>
                </a:solidFill>
                <a:latin typeface="Montserrat" pitchFamily="2" charset="77"/>
                <a:cs typeface="Helvetica" charset="0"/>
              </a:rPr>
              <a:t> </a:t>
            </a:r>
            <a:br>
              <a:rPr lang="en-US" sz="2800" dirty="0">
                <a:latin typeface="Montserrat" pitchFamily="2" charset="77"/>
                <a:cs typeface="Helvetica" charset="0"/>
              </a:rPr>
            </a:br>
            <a:r>
              <a:rPr lang="en-US" sz="2800" dirty="0">
                <a:latin typeface="Montserrat" pitchFamily="2" charset="77"/>
                <a:cs typeface="Helvetica" charset="0"/>
              </a:rPr>
              <a:t>                                           What would you ask next?</a:t>
            </a:r>
          </a:p>
        </p:txBody>
      </p:sp>
    </p:spTree>
    <p:extLst>
      <p:ext uri="{BB962C8B-B14F-4D97-AF65-F5344CB8AC3E}">
        <p14:creationId xmlns:p14="http://schemas.microsoft.com/office/powerpoint/2010/main" val="40286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9" presetClass="emph" presetSubtype="0" fill="hold" nodeType="withEffect">
                                  <p:stCondLst>
                                    <p:cond delay="0"/>
                                  </p:stCondLst>
                                  <p:childTnLst>
                                    <p:animClr clrSpc="rgb" dir="cw">
                                      <p:cBhvr override="childStyle">
                                        <p:cTn id="12" dur="500" fill="hold"/>
                                        <p:tgtEl>
                                          <p:spTgt spid="4">
                                            <p:txEl>
                                              <p:pRg st="1" end="1"/>
                                            </p:txEl>
                                          </p:spTgt>
                                        </p:tgtEl>
                                        <p:attrNameLst>
                                          <p:attrName>style.color</p:attrName>
                                        </p:attrNameLst>
                                      </p:cBhvr>
                                      <p:to>
                                        <a:srgbClr val="7AABF9"/>
                                      </p:to>
                                    </p:animClr>
                                    <p:animClr clrSpc="rgb" dir="cw">
                                      <p:cBhvr>
                                        <p:cTn id="13" dur="500" fill="hold"/>
                                        <p:tgtEl>
                                          <p:spTgt spid="4">
                                            <p:txEl>
                                              <p:pRg st="1" end="1"/>
                                            </p:txEl>
                                          </p:spTgt>
                                        </p:tgtEl>
                                        <p:attrNameLst>
                                          <p:attrName>fillcolor</p:attrName>
                                        </p:attrNameLst>
                                      </p:cBhvr>
                                      <p:to>
                                        <a:srgbClr val="7AABF9"/>
                                      </p:to>
                                    </p:animClr>
                                    <p:set>
                                      <p:cBhvr>
                                        <p:cTn id="14" dur="500" fill="hold"/>
                                        <p:tgtEl>
                                          <p:spTgt spid="4">
                                            <p:txEl>
                                              <p:pRg st="1" end="1"/>
                                            </p:txEl>
                                          </p:spTgt>
                                        </p:tgtEl>
                                        <p:attrNameLst>
                                          <p:attrName>fill.type</p:attrName>
                                        </p:attrNameLst>
                                      </p:cBhvr>
                                      <p:to>
                                        <p:strVal val="solid"/>
                                      </p:to>
                                    </p:set>
                                    <p:set>
                                      <p:cBhvr>
                                        <p:cTn id="15" dur="500" fill="hold"/>
                                        <p:tgtEl>
                                          <p:spTgt spid="4">
                                            <p:txEl>
                                              <p:pRg st="1" end="1"/>
                                            </p:txEl>
                                          </p:spTgt>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par>
                                <p:cTn id="20" presetID="19" presetClass="emph" presetSubtype="0" fill="hold" nodeType="withEffect">
                                  <p:stCondLst>
                                    <p:cond delay="0"/>
                                  </p:stCondLst>
                                  <p:childTnLst>
                                    <p:animClr clrSpc="rgb" dir="cw">
                                      <p:cBhvr override="childStyle">
                                        <p:cTn id="21" dur="500" fill="hold"/>
                                        <p:tgtEl>
                                          <p:spTgt spid="4">
                                            <p:txEl>
                                              <p:pRg st="2" end="2"/>
                                            </p:txEl>
                                          </p:spTgt>
                                        </p:tgtEl>
                                        <p:attrNameLst>
                                          <p:attrName>style.color</p:attrName>
                                        </p:attrNameLst>
                                      </p:cBhvr>
                                      <p:to>
                                        <a:srgbClr val="7AABF9"/>
                                      </p:to>
                                    </p:animClr>
                                    <p:animClr clrSpc="rgb" dir="cw">
                                      <p:cBhvr>
                                        <p:cTn id="22" dur="500" fill="hold"/>
                                        <p:tgtEl>
                                          <p:spTgt spid="4">
                                            <p:txEl>
                                              <p:pRg st="2" end="2"/>
                                            </p:txEl>
                                          </p:spTgt>
                                        </p:tgtEl>
                                        <p:attrNameLst>
                                          <p:attrName>fillcolor</p:attrName>
                                        </p:attrNameLst>
                                      </p:cBhvr>
                                      <p:to>
                                        <a:srgbClr val="7AABF9"/>
                                      </p:to>
                                    </p:animClr>
                                    <p:set>
                                      <p:cBhvr>
                                        <p:cTn id="23" dur="500" fill="hold"/>
                                        <p:tgtEl>
                                          <p:spTgt spid="4">
                                            <p:txEl>
                                              <p:pRg st="2" end="2"/>
                                            </p:txEl>
                                          </p:spTgt>
                                        </p:tgtEl>
                                        <p:attrNameLst>
                                          <p:attrName>fill.type</p:attrName>
                                        </p:attrNameLst>
                                      </p:cBhvr>
                                      <p:to>
                                        <p:strVal val="solid"/>
                                      </p:to>
                                    </p:set>
                                    <p:set>
                                      <p:cBhvr>
                                        <p:cTn id="24"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AEAE5-A1FF-0A44-93A1-710D8E72597D}"/>
              </a:ext>
            </a:extLst>
          </p:cNvPr>
          <p:cNvSpPr txBox="1">
            <a:spLocks/>
          </p:cNvSpPr>
          <p:nvPr/>
        </p:nvSpPr>
        <p:spPr>
          <a:xfrm>
            <a:off x="838200" y="1193800"/>
            <a:ext cx="5826071" cy="513556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a:buFont typeface="Arial" panose="020B0604020202020204" pitchFamily="34" charset="0"/>
              <a:buChar char="•"/>
            </a:pPr>
            <a:r>
              <a:rPr lang="en-US" sz="3200" dirty="0">
                <a:ea typeface="ＭＳ Ｐゴシック" charset="0"/>
                <a:cs typeface="ＭＳ Ｐゴシック" charset="0"/>
              </a:rPr>
              <a:t>Introduce a topic with a Question</a:t>
            </a:r>
          </a:p>
          <a:p>
            <a:pPr marL="1316038" lvl="2" indent="-342900">
              <a:buFont typeface="Wingdings" charset="0"/>
              <a:buChar char="ü"/>
            </a:pPr>
            <a:r>
              <a:rPr lang="en-US" sz="2800" dirty="0">
                <a:ea typeface="ＭＳ Ｐゴシック" charset="0"/>
                <a:cs typeface="ＭＳ Ｐゴシック" charset="0"/>
              </a:rPr>
              <a:t>The “Change” Question</a:t>
            </a:r>
          </a:p>
          <a:p>
            <a:pPr marL="1316038" lvl="2" indent="-342900">
              <a:buFont typeface="Wingdings" charset="0"/>
              <a:buChar char="ü"/>
            </a:pPr>
            <a:r>
              <a:rPr lang="en-US" sz="2800" dirty="0">
                <a:ea typeface="ＭＳ Ｐゴシック" charset="0"/>
                <a:cs typeface="ＭＳ Ｐゴシック" charset="0"/>
              </a:rPr>
              <a:t>Related to Categories of Need</a:t>
            </a:r>
          </a:p>
          <a:p>
            <a:pPr marL="1316038" lvl="2" indent="-342900">
              <a:buFont typeface="Wingdings" charset="0"/>
              <a:buChar char="ü"/>
            </a:pPr>
            <a:r>
              <a:rPr lang="en-US" sz="2800" dirty="0">
                <a:ea typeface="ＭＳ Ｐゴシック" charset="0"/>
                <a:cs typeface="ＭＳ Ｐゴシック" charset="0"/>
              </a:rPr>
              <a:t>Suspected Areas of Interest </a:t>
            </a:r>
          </a:p>
          <a:p>
            <a:pPr marL="1316038" lvl="2" indent="-342900">
              <a:buFont typeface="Wingdings" charset="0"/>
              <a:buChar char="ü"/>
            </a:pPr>
            <a:r>
              <a:rPr lang="en-US" sz="2800" dirty="0">
                <a:ea typeface="ＭＳ Ｐゴシック" charset="0"/>
                <a:cs typeface="ＭＳ Ｐゴシック" charset="0"/>
              </a:rPr>
              <a:t>Things that Differentiates You/Your Firm</a:t>
            </a:r>
          </a:p>
          <a:p>
            <a:pPr marL="1316038" lvl="2" indent="-342900">
              <a:buFont typeface="Wingdings" charset="0"/>
              <a:buChar char="ü"/>
            </a:pPr>
            <a:r>
              <a:rPr lang="en-US" sz="2800" dirty="0">
                <a:solidFill>
                  <a:srgbClr val="C00000"/>
                </a:solidFill>
                <a:ea typeface="ＭＳ Ｐゴシック" charset="0"/>
                <a:cs typeface="ＭＳ Ｐゴシック" charset="0"/>
              </a:rPr>
              <a:t>Questions to uncover Performance Needs/Priorities</a:t>
            </a:r>
          </a:p>
          <a:p>
            <a:endParaRPr lang="en-US" sz="3600" dirty="0"/>
          </a:p>
        </p:txBody>
      </p:sp>
      <p:sp>
        <p:nvSpPr>
          <p:cNvPr id="3" name="Title 2">
            <a:extLst>
              <a:ext uri="{FF2B5EF4-FFF2-40B4-BE49-F238E27FC236}">
                <a16:creationId xmlns:a16="http://schemas.microsoft.com/office/drawing/2014/main" id="{42397C2C-EC7B-614F-BFB8-B75845C24093}"/>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3A486A"/>
                </a:solidFill>
                <a:ea typeface="ＭＳ Ｐゴシック" charset="0"/>
                <a:cs typeface="ＭＳ Ｐゴシック" charset="0"/>
              </a:rPr>
              <a:t>Topic and Follow-up Questions</a:t>
            </a:r>
            <a:endParaRPr lang="en-US" dirty="0">
              <a:solidFill>
                <a:srgbClr val="3A486A"/>
              </a:solidFill>
            </a:endParaRPr>
          </a:p>
        </p:txBody>
      </p:sp>
      <p:pic>
        <p:nvPicPr>
          <p:cNvPr id="4" name="Picture 3" descr="PHCA_Logo_color.png">
            <a:extLst>
              <a:ext uri="{FF2B5EF4-FFF2-40B4-BE49-F238E27FC236}">
                <a16:creationId xmlns:a16="http://schemas.microsoft.com/office/drawing/2014/main" id="{DC2C54FD-E48D-044B-806F-81690115A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5" name="Picture 4" descr="Diagram&#10;&#10;Description automatically generated">
            <a:extLst>
              <a:ext uri="{FF2B5EF4-FFF2-40B4-BE49-F238E27FC236}">
                <a16:creationId xmlns:a16="http://schemas.microsoft.com/office/drawing/2014/main" id="{2257C269-4CE7-2684-FD3A-0451B1584725}"/>
              </a:ext>
            </a:extLst>
          </p:cNvPr>
          <p:cNvPicPr>
            <a:picLocks noChangeAspect="1"/>
          </p:cNvPicPr>
          <p:nvPr/>
        </p:nvPicPr>
        <p:blipFill>
          <a:blip r:embed="rId3"/>
          <a:stretch>
            <a:fillRect/>
          </a:stretch>
        </p:blipFill>
        <p:spPr>
          <a:xfrm>
            <a:off x="6998984" y="1168400"/>
            <a:ext cx="3518210" cy="4889715"/>
          </a:xfrm>
          <a:prstGeom prst="rect">
            <a:avLst/>
          </a:prstGeom>
        </p:spPr>
      </p:pic>
    </p:spTree>
    <p:extLst>
      <p:ext uri="{BB962C8B-B14F-4D97-AF65-F5344CB8AC3E}">
        <p14:creationId xmlns:p14="http://schemas.microsoft.com/office/powerpoint/2010/main" val="3262596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64F4203-51B2-0F46-83A6-10C28AABD410}"/>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endParaRPr lang="en-US" sz="2800" dirty="0">
              <a:latin typeface="Montserrat" pitchFamily="2" charset="77"/>
              <a:cs typeface="Helvetica" charset="0"/>
            </a:endParaRPr>
          </a:p>
        </p:txBody>
      </p:sp>
      <p:sp>
        <p:nvSpPr>
          <p:cNvPr id="5" name="Rectangle 3">
            <a:extLst>
              <a:ext uri="{FF2B5EF4-FFF2-40B4-BE49-F238E27FC236}">
                <a16:creationId xmlns:a16="http://schemas.microsoft.com/office/drawing/2014/main" id="{0EB61C6E-7D35-7D45-8127-3AE50A4EEE4D}"/>
              </a:ext>
            </a:extLst>
          </p:cNvPr>
          <p:cNvSpPr txBox="1">
            <a:spLocks noChangeArrowheads="1"/>
          </p:cNvSpPr>
          <p:nvPr/>
        </p:nvSpPr>
        <p:spPr bwMode="auto">
          <a:xfrm>
            <a:off x="838200" y="1168400"/>
            <a:ext cx="1013460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42900" indent="-342900" algn="l" defTabSz="457200" rtl="0" eaLnBrk="0" fontAlgn="base" latinLnBrk="0" hangingPunct="0">
              <a:spcBef>
                <a:spcPct val="20000"/>
              </a:spcBef>
              <a:spcAft>
                <a:spcPct val="0"/>
              </a:spcAft>
              <a:buFont typeface="Arial" charset="0"/>
              <a:buChar char="•"/>
              <a:defRPr sz="3200" kern="1200">
                <a:solidFill>
                  <a:srgbClr val="FFFFFF"/>
                </a:solidFill>
                <a:latin typeface="Helvetica"/>
                <a:ea typeface="MS PGothic" pitchFamily="34" charset="-128"/>
                <a:cs typeface="Helvetica"/>
              </a:defRPr>
            </a:lvl1pPr>
            <a:lvl2pPr marL="742950" indent="-285750" algn="l" defTabSz="457200" rtl="0" eaLnBrk="0" fontAlgn="base" latinLnBrk="0" hangingPunct="0">
              <a:spcBef>
                <a:spcPct val="20000"/>
              </a:spcBef>
              <a:spcAft>
                <a:spcPct val="0"/>
              </a:spcAft>
              <a:buFont typeface="Arial" charset="0"/>
              <a:buChar char="–"/>
              <a:defRPr sz="2800" kern="1200">
                <a:solidFill>
                  <a:srgbClr val="FFFFFF"/>
                </a:solidFill>
                <a:latin typeface="Helvetica"/>
                <a:ea typeface="MS PGothic" pitchFamily="34" charset="-128"/>
                <a:cs typeface="Helvetica"/>
              </a:defRPr>
            </a:lvl2pPr>
            <a:lvl3pPr marL="1143000" indent="-228600" algn="l" defTabSz="457200" rtl="0" eaLnBrk="0" fontAlgn="base" latinLnBrk="0" hangingPunct="0">
              <a:spcBef>
                <a:spcPct val="20000"/>
              </a:spcBef>
              <a:spcAft>
                <a:spcPct val="0"/>
              </a:spcAft>
              <a:buFont typeface="Arial" charset="0"/>
              <a:buChar char="•"/>
              <a:defRPr sz="2400" kern="1200">
                <a:solidFill>
                  <a:srgbClr val="FFFFFF"/>
                </a:solidFill>
                <a:latin typeface="Helvetica"/>
                <a:ea typeface="MS PGothic" pitchFamily="34" charset="-128"/>
                <a:cs typeface="Helvetica"/>
              </a:defRPr>
            </a:lvl3pPr>
            <a:lvl4pPr marL="1600200" indent="-228600" algn="l" defTabSz="457200" rtl="0" eaLnBrk="0" fontAlgn="base" latinLnBrk="0"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4pPr>
            <a:lvl5pPr marL="2057400" indent="-228600" algn="l" defTabSz="457200" rtl="0" eaLnBrk="0" fontAlgn="base" latinLnBrk="0"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5613" indent="-341313" eaLnBrk="1" hangingPunct="1">
              <a:lnSpc>
                <a:spcPct val="80000"/>
              </a:lnSpc>
              <a:spcBef>
                <a:spcPts val="1175"/>
              </a:spcBef>
              <a:buFont typeface="Wingdings" charset="0"/>
              <a:buChar char="ü"/>
            </a:pPr>
            <a:r>
              <a:rPr lang="en-US" sz="2400" dirty="0">
                <a:solidFill>
                  <a:schemeClr val="tx1"/>
                </a:solidFill>
                <a:latin typeface="Montserrat" pitchFamily="2" charset="77"/>
                <a:ea typeface="MS PGothic" charset="0"/>
              </a:rPr>
              <a:t>Provide information, insight, or justification</a:t>
            </a:r>
          </a:p>
          <a:p>
            <a:pPr lvl="1" eaLnBrk="1" hangingPunct="1">
              <a:lnSpc>
                <a:spcPct val="80000"/>
              </a:lnSpc>
              <a:spcBef>
                <a:spcPts val="1175"/>
              </a:spcBef>
            </a:pPr>
            <a:r>
              <a:rPr lang="en-US" sz="2000" dirty="0">
                <a:solidFill>
                  <a:schemeClr val="tx1"/>
                </a:solidFill>
                <a:latin typeface="Montserrat" pitchFamily="2" charset="77"/>
                <a:ea typeface="MS PGothic" charset="0"/>
              </a:rPr>
              <a:t>There is growing urgency to reduce GHGs from building operations… (pick the subject)</a:t>
            </a:r>
          </a:p>
          <a:p>
            <a:pPr lvl="1" eaLnBrk="1" hangingPunct="1">
              <a:lnSpc>
                <a:spcPct val="80000"/>
              </a:lnSpc>
              <a:spcBef>
                <a:spcPts val="1175"/>
              </a:spcBef>
            </a:pPr>
            <a:r>
              <a:rPr lang="en-US" sz="2000" dirty="0">
                <a:solidFill>
                  <a:schemeClr val="tx1"/>
                </a:solidFill>
                <a:latin typeface="Montserrat" pitchFamily="2" charset="77"/>
                <a:ea typeface="MS PGothic" charset="0"/>
              </a:rPr>
              <a:t>In recent years we have been paying more attention to healthy indoor air quality… (pick the subject)</a:t>
            </a:r>
          </a:p>
          <a:p>
            <a:pPr lvl="1" eaLnBrk="1" hangingPunct="1">
              <a:lnSpc>
                <a:spcPct val="80000"/>
              </a:lnSpc>
              <a:spcBef>
                <a:spcPts val="1175"/>
              </a:spcBef>
            </a:pPr>
            <a:r>
              <a:rPr lang="en-US" sz="2000" dirty="0">
                <a:solidFill>
                  <a:schemeClr val="tx1"/>
                </a:solidFill>
                <a:latin typeface="Montserrat" pitchFamily="2" charset="77"/>
                <a:ea typeface="MS PGothic" charset="0"/>
              </a:rPr>
              <a:t>(X) is an important factor in (pick the subject)</a:t>
            </a:r>
          </a:p>
          <a:p>
            <a:pPr lvl="1" eaLnBrk="1" hangingPunct="1">
              <a:lnSpc>
                <a:spcPct val="80000"/>
              </a:lnSpc>
              <a:spcBef>
                <a:spcPts val="1175"/>
              </a:spcBef>
            </a:pPr>
            <a:r>
              <a:rPr lang="en-US" sz="2000" dirty="0">
                <a:solidFill>
                  <a:schemeClr val="tx1"/>
                </a:solidFill>
                <a:latin typeface="Montserrat" pitchFamily="2" charset="77"/>
                <a:ea typeface="MS PGothic" charset="0"/>
              </a:rPr>
              <a:t>During our earlier interview you (pick the subject)</a:t>
            </a:r>
          </a:p>
          <a:p>
            <a:pPr marL="455613" indent="-341313" eaLnBrk="1" hangingPunct="1">
              <a:lnSpc>
                <a:spcPct val="80000"/>
              </a:lnSpc>
              <a:spcBef>
                <a:spcPts val="1175"/>
              </a:spcBef>
              <a:buFont typeface="Wingdings" charset="0"/>
              <a:buChar char="ü"/>
            </a:pPr>
            <a:r>
              <a:rPr lang="en-US" sz="2400" dirty="0">
                <a:solidFill>
                  <a:schemeClr val="tx1"/>
                </a:solidFill>
                <a:latin typeface="Montserrat" pitchFamily="2" charset="77"/>
                <a:ea typeface="MS PGothic" charset="0"/>
              </a:rPr>
              <a:t>Bridge to a question that asks for their situation, opinion, preference, or priorities</a:t>
            </a:r>
          </a:p>
          <a:p>
            <a:pPr lvl="1" eaLnBrk="1" hangingPunct="1">
              <a:lnSpc>
                <a:spcPct val="80000"/>
              </a:lnSpc>
              <a:spcBef>
                <a:spcPts val="1175"/>
              </a:spcBef>
            </a:pPr>
            <a:r>
              <a:rPr lang="en-US" sz="2000" dirty="0">
                <a:solidFill>
                  <a:schemeClr val="tx1"/>
                </a:solidFill>
                <a:latin typeface="Montserrat" pitchFamily="2" charset="77"/>
                <a:ea typeface="MS PGothic" charset="0"/>
              </a:rPr>
              <a:t>Where does that fit into your priorities for your new home?</a:t>
            </a:r>
          </a:p>
          <a:p>
            <a:pPr lvl="1" eaLnBrk="1" hangingPunct="1">
              <a:lnSpc>
                <a:spcPct val="80000"/>
              </a:lnSpc>
              <a:spcBef>
                <a:spcPts val="1175"/>
              </a:spcBef>
            </a:pPr>
            <a:r>
              <a:rPr lang="en-US" sz="2000" dirty="0">
                <a:solidFill>
                  <a:schemeClr val="tx1"/>
                </a:solidFill>
                <a:latin typeface="Montserrat" pitchFamily="2" charset="77"/>
                <a:ea typeface="MS PGothic" charset="0"/>
              </a:rPr>
              <a:t>Would you be interested in learning more about how?</a:t>
            </a:r>
          </a:p>
          <a:p>
            <a:pPr lvl="1" eaLnBrk="1" hangingPunct="1">
              <a:lnSpc>
                <a:spcPct val="80000"/>
              </a:lnSpc>
              <a:spcBef>
                <a:spcPts val="1175"/>
              </a:spcBef>
            </a:pPr>
            <a:r>
              <a:rPr lang="en-US" sz="2000" dirty="0">
                <a:solidFill>
                  <a:schemeClr val="tx1"/>
                </a:solidFill>
                <a:latin typeface="Montserrat" pitchFamily="2" charset="77"/>
                <a:ea typeface="MS PGothic" charset="0"/>
              </a:rPr>
              <a:t>Should we incorporate those factors into your design?</a:t>
            </a:r>
          </a:p>
          <a:p>
            <a:pPr lvl="1" eaLnBrk="1" hangingPunct="1">
              <a:lnSpc>
                <a:spcPct val="80000"/>
              </a:lnSpc>
              <a:spcBef>
                <a:spcPts val="1175"/>
              </a:spcBef>
            </a:pPr>
            <a:r>
              <a:rPr lang="en-US" sz="2000" dirty="0">
                <a:solidFill>
                  <a:schemeClr val="tx1"/>
                </a:solidFill>
                <a:latin typeface="Montserrat" pitchFamily="2" charset="77"/>
                <a:ea typeface="MS PGothic" charset="0"/>
              </a:rPr>
              <a:t>Gave your priorities shifted as you have gained current information?</a:t>
            </a:r>
          </a:p>
        </p:txBody>
      </p:sp>
      <p:sp>
        <p:nvSpPr>
          <p:cNvPr id="6" name="Rectangle 2">
            <a:extLst>
              <a:ext uri="{FF2B5EF4-FFF2-40B4-BE49-F238E27FC236}">
                <a16:creationId xmlns:a16="http://schemas.microsoft.com/office/drawing/2014/main" id="{EF3A2BC9-81A0-D840-9E8D-4F36DCC7CF2A}"/>
              </a:ext>
            </a:extLst>
          </p:cNvPr>
          <p:cNvSpPr txBox="1">
            <a:spLocks noChangeArrowheads="1"/>
          </p:cNvSpPr>
          <p:nvPr/>
        </p:nvSpPr>
        <p:spPr bwMode="auto">
          <a:xfrm>
            <a:off x="838200" y="365125"/>
            <a:ext cx="10515600"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latinLnBrk="0" hangingPunct="0">
              <a:spcBef>
                <a:spcPct val="0"/>
              </a:spcBef>
              <a:spcAft>
                <a:spcPct val="0"/>
              </a:spcAft>
              <a:buNone/>
              <a:defRPr sz="4400" b="1" i="0" kern="1200">
                <a:solidFill>
                  <a:schemeClr val="bg1"/>
                </a:solidFill>
                <a:latin typeface="Helvetica"/>
                <a:ea typeface="MS PGothic" pitchFamily="34" charset="-128"/>
                <a:cs typeface="Helvetica"/>
              </a:defRPr>
            </a:lvl1pPr>
            <a:lvl2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2pPr>
            <a:lvl3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3pPr>
            <a:lvl4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4pPr>
            <a:lvl5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5pPr>
            <a:lvl6pPr marL="457200" algn="ctr" defTabSz="457200" rtl="0" eaLnBrk="1" fontAlgn="base" hangingPunct="1">
              <a:spcBef>
                <a:spcPct val="0"/>
              </a:spcBef>
              <a:spcAft>
                <a:spcPct val="0"/>
              </a:spcAft>
              <a:defRPr sz="4400">
                <a:solidFill>
                  <a:schemeClr val="bg1"/>
                </a:solidFill>
                <a:latin typeface="Helvetica" charset="0"/>
                <a:ea typeface="ＭＳ Ｐゴシック" charset="-128"/>
              </a:defRPr>
            </a:lvl6pPr>
            <a:lvl7pPr marL="914400" algn="ctr" defTabSz="457200" rtl="0" eaLnBrk="1" fontAlgn="base" hangingPunct="1">
              <a:spcBef>
                <a:spcPct val="0"/>
              </a:spcBef>
              <a:spcAft>
                <a:spcPct val="0"/>
              </a:spcAft>
              <a:defRPr sz="4400">
                <a:solidFill>
                  <a:schemeClr val="bg1"/>
                </a:solidFill>
                <a:latin typeface="Helvetica" charset="0"/>
                <a:ea typeface="ＭＳ Ｐゴシック" charset="-128"/>
              </a:defRPr>
            </a:lvl7pPr>
            <a:lvl8pPr marL="1371600" algn="ctr" defTabSz="457200" rtl="0" eaLnBrk="1" fontAlgn="base" hangingPunct="1">
              <a:spcBef>
                <a:spcPct val="0"/>
              </a:spcBef>
              <a:spcAft>
                <a:spcPct val="0"/>
              </a:spcAft>
              <a:defRPr sz="4400">
                <a:solidFill>
                  <a:schemeClr val="bg1"/>
                </a:solidFill>
                <a:latin typeface="Helvetica" charset="0"/>
                <a:ea typeface="ＭＳ Ｐゴシック" charset="-128"/>
              </a:defRPr>
            </a:lvl8pPr>
            <a:lvl9pPr marL="1828800" algn="ctr" defTabSz="457200" rtl="0" eaLnBrk="1" fontAlgn="base" hangingPunct="1">
              <a:spcBef>
                <a:spcPct val="0"/>
              </a:spcBef>
              <a:spcAft>
                <a:spcPct val="0"/>
              </a:spcAft>
              <a:defRPr sz="4400">
                <a:solidFill>
                  <a:schemeClr val="bg1"/>
                </a:solidFill>
                <a:latin typeface="Helvetica" charset="0"/>
                <a:ea typeface="ＭＳ Ｐゴシック" charset="-128"/>
              </a:defRPr>
            </a:lvl9pPr>
          </a:lstStyle>
          <a:p>
            <a:pPr eaLnBrk="1" hangingPunct="1"/>
            <a:r>
              <a:rPr lang="en-US">
                <a:solidFill>
                  <a:srgbClr val="3A486A"/>
                </a:solidFill>
                <a:latin typeface="Montserrat" pitchFamily="2" charset="77"/>
                <a:ea typeface="MS PGothic" charset="0"/>
              </a:rPr>
              <a:t>Earn to Learn Questions</a:t>
            </a:r>
            <a:endParaRPr lang="en-US" sz="4000" dirty="0">
              <a:solidFill>
                <a:srgbClr val="3A486A"/>
              </a:solidFill>
              <a:ea typeface="MS PGothic" charset="0"/>
            </a:endParaRPr>
          </a:p>
        </p:txBody>
      </p:sp>
      <p:pic>
        <p:nvPicPr>
          <p:cNvPr id="7" name="Picture 6" descr="PHCA_Logo_color.png">
            <a:extLst>
              <a:ext uri="{FF2B5EF4-FFF2-40B4-BE49-F238E27FC236}">
                <a16:creationId xmlns:a16="http://schemas.microsoft.com/office/drawing/2014/main" id="{AF589BC5-B82E-4C44-A9DE-323463FFE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5638480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64F4203-51B2-0F46-83A6-10C28AABD410}"/>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endParaRPr lang="en-US" sz="2800" dirty="0">
              <a:latin typeface="Montserrat" pitchFamily="2" charset="77"/>
              <a:cs typeface="Helvetica" charset="0"/>
            </a:endParaRPr>
          </a:p>
        </p:txBody>
      </p:sp>
      <p:sp>
        <p:nvSpPr>
          <p:cNvPr id="5" name="Rectangle 3">
            <a:extLst>
              <a:ext uri="{FF2B5EF4-FFF2-40B4-BE49-F238E27FC236}">
                <a16:creationId xmlns:a16="http://schemas.microsoft.com/office/drawing/2014/main" id="{DAC0EA42-CFEB-594E-8A56-C50E702D0174}"/>
              </a:ext>
            </a:extLst>
          </p:cNvPr>
          <p:cNvSpPr txBox="1">
            <a:spLocks noChangeArrowheads="1"/>
          </p:cNvSpPr>
          <p:nvPr/>
        </p:nvSpPr>
        <p:spPr bwMode="auto">
          <a:xfrm>
            <a:off x="838200" y="1357312"/>
            <a:ext cx="1051560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42900" indent="-342900" algn="l" defTabSz="457200" rtl="0" eaLnBrk="0" fontAlgn="base" latinLnBrk="0" hangingPunct="0">
              <a:spcBef>
                <a:spcPct val="20000"/>
              </a:spcBef>
              <a:spcAft>
                <a:spcPct val="0"/>
              </a:spcAft>
              <a:buFont typeface="Arial" charset="0"/>
              <a:buChar char="•"/>
              <a:defRPr sz="3200" kern="1200">
                <a:solidFill>
                  <a:srgbClr val="FFFFFF"/>
                </a:solidFill>
                <a:latin typeface="Helvetica"/>
                <a:ea typeface="MS PGothic" pitchFamily="34" charset="-128"/>
                <a:cs typeface="Helvetica"/>
              </a:defRPr>
            </a:lvl1pPr>
            <a:lvl2pPr marL="742950" indent="-285750" algn="l" defTabSz="457200" rtl="0" eaLnBrk="0" fontAlgn="base" latinLnBrk="0" hangingPunct="0">
              <a:spcBef>
                <a:spcPct val="20000"/>
              </a:spcBef>
              <a:spcAft>
                <a:spcPct val="0"/>
              </a:spcAft>
              <a:buFont typeface="Arial" charset="0"/>
              <a:buChar char="–"/>
              <a:defRPr sz="2800" kern="1200">
                <a:solidFill>
                  <a:srgbClr val="FFFFFF"/>
                </a:solidFill>
                <a:latin typeface="Helvetica"/>
                <a:ea typeface="MS PGothic" pitchFamily="34" charset="-128"/>
                <a:cs typeface="Helvetica"/>
              </a:defRPr>
            </a:lvl2pPr>
            <a:lvl3pPr marL="1143000" indent="-228600" algn="l" defTabSz="457200" rtl="0" eaLnBrk="0" fontAlgn="base" latinLnBrk="0" hangingPunct="0">
              <a:spcBef>
                <a:spcPct val="20000"/>
              </a:spcBef>
              <a:spcAft>
                <a:spcPct val="0"/>
              </a:spcAft>
              <a:buFont typeface="Arial" charset="0"/>
              <a:buChar char="•"/>
              <a:defRPr sz="2400" kern="1200">
                <a:solidFill>
                  <a:srgbClr val="FFFFFF"/>
                </a:solidFill>
                <a:latin typeface="Helvetica"/>
                <a:ea typeface="MS PGothic" pitchFamily="34" charset="-128"/>
                <a:cs typeface="Helvetica"/>
              </a:defRPr>
            </a:lvl3pPr>
            <a:lvl4pPr marL="1600200" indent="-228600" algn="l" defTabSz="457200" rtl="0" eaLnBrk="0" fontAlgn="base" latinLnBrk="0"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4pPr>
            <a:lvl5pPr marL="2057400" indent="-228600" algn="l" defTabSz="457200" rtl="0" eaLnBrk="0" fontAlgn="base" latinLnBrk="0"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spcBef>
                <a:spcPts val="1275"/>
              </a:spcBef>
              <a:buSzPct val="70000"/>
            </a:pPr>
            <a:r>
              <a:rPr lang="en-US" sz="2800" dirty="0">
                <a:solidFill>
                  <a:schemeClr val="tx1"/>
                </a:solidFill>
                <a:latin typeface="Montserrat" pitchFamily="2" charset="77"/>
                <a:ea typeface="ＭＳ Ｐゴシック" charset="0"/>
                <a:cs typeface="ＭＳ Ｐゴシック" charset="0"/>
              </a:rPr>
              <a:t>Provides the opportunity to introduce questions in areas where you may be able to provide value</a:t>
            </a:r>
          </a:p>
          <a:p>
            <a:pPr eaLnBrk="1" hangingPunct="1">
              <a:spcBef>
                <a:spcPts val="1275"/>
              </a:spcBef>
              <a:buSzPct val="70000"/>
            </a:pPr>
            <a:r>
              <a:rPr lang="en-US" sz="2800" dirty="0">
                <a:solidFill>
                  <a:schemeClr val="tx1"/>
                </a:solidFill>
                <a:latin typeface="Montserrat" pitchFamily="2" charset="77"/>
                <a:ea typeface="ＭＳ Ｐゴシック" charset="0"/>
                <a:cs typeface="ＭＳ Ｐゴシック" charset="0"/>
              </a:rPr>
              <a:t>Lowers the barrier to being honest and candid because it provides a basis for your question</a:t>
            </a:r>
          </a:p>
          <a:p>
            <a:pPr eaLnBrk="1" hangingPunct="1">
              <a:spcBef>
                <a:spcPts val="1275"/>
              </a:spcBef>
              <a:buSzPct val="70000"/>
            </a:pPr>
            <a:r>
              <a:rPr lang="en-US" sz="2800" dirty="0">
                <a:solidFill>
                  <a:schemeClr val="tx1"/>
                </a:solidFill>
                <a:latin typeface="Montserrat" pitchFamily="2" charset="77"/>
                <a:ea typeface="ＭＳ Ｐゴシック" charset="0"/>
                <a:cs typeface="ＭＳ Ｐゴシック" charset="0"/>
              </a:rPr>
              <a:t>Encourages your Customers to provide relevant insights/issues in areas that they might not think of on their own</a:t>
            </a:r>
          </a:p>
          <a:p>
            <a:pPr eaLnBrk="1" hangingPunct="1">
              <a:spcBef>
                <a:spcPts val="1275"/>
              </a:spcBef>
              <a:buSzPct val="70000"/>
            </a:pPr>
            <a:r>
              <a:rPr lang="en-US" sz="2800" dirty="0">
                <a:solidFill>
                  <a:schemeClr val="tx1"/>
                </a:solidFill>
                <a:latin typeface="Montserrat" pitchFamily="2" charset="77"/>
                <a:ea typeface="ＭＳ Ｐゴシック" charset="0"/>
                <a:cs typeface="ＭＳ Ｐゴシック" charset="0"/>
              </a:rPr>
              <a:t>Allows you to establish yourself as having knowledge that is useful and that you are a problem solver... Credibility and Trust</a:t>
            </a:r>
          </a:p>
        </p:txBody>
      </p:sp>
      <p:sp>
        <p:nvSpPr>
          <p:cNvPr id="6" name="Rectangle 2">
            <a:extLst>
              <a:ext uri="{FF2B5EF4-FFF2-40B4-BE49-F238E27FC236}">
                <a16:creationId xmlns:a16="http://schemas.microsoft.com/office/drawing/2014/main" id="{2604F2AC-41D6-A34B-AC6C-01F617138119}"/>
              </a:ext>
            </a:extLst>
          </p:cNvPr>
          <p:cNvSpPr txBox="1">
            <a:spLocks noChangeArrowheads="1"/>
          </p:cNvSpPr>
          <p:nvPr/>
        </p:nvSpPr>
        <p:spPr bwMode="auto">
          <a:xfrm>
            <a:off x="838200" y="365125"/>
            <a:ext cx="10515600"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latinLnBrk="0" hangingPunct="0">
              <a:spcBef>
                <a:spcPct val="0"/>
              </a:spcBef>
              <a:spcAft>
                <a:spcPct val="0"/>
              </a:spcAft>
              <a:buNone/>
              <a:defRPr sz="4400" b="1" i="0" kern="1200">
                <a:solidFill>
                  <a:schemeClr val="bg1"/>
                </a:solidFill>
                <a:latin typeface="Helvetica"/>
                <a:ea typeface="MS PGothic" pitchFamily="34" charset="-128"/>
                <a:cs typeface="Helvetica"/>
              </a:defRPr>
            </a:lvl1pPr>
            <a:lvl2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2pPr>
            <a:lvl3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3pPr>
            <a:lvl4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4pPr>
            <a:lvl5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5pPr>
            <a:lvl6pPr marL="457200" algn="ctr" defTabSz="457200" rtl="0" eaLnBrk="1" fontAlgn="base" hangingPunct="1">
              <a:spcBef>
                <a:spcPct val="0"/>
              </a:spcBef>
              <a:spcAft>
                <a:spcPct val="0"/>
              </a:spcAft>
              <a:defRPr sz="4400">
                <a:solidFill>
                  <a:schemeClr val="bg1"/>
                </a:solidFill>
                <a:latin typeface="Helvetica" charset="0"/>
                <a:ea typeface="ＭＳ Ｐゴシック" charset="-128"/>
              </a:defRPr>
            </a:lvl6pPr>
            <a:lvl7pPr marL="914400" algn="ctr" defTabSz="457200" rtl="0" eaLnBrk="1" fontAlgn="base" hangingPunct="1">
              <a:spcBef>
                <a:spcPct val="0"/>
              </a:spcBef>
              <a:spcAft>
                <a:spcPct val="0"/>
              </a:spcAft>
              <a:defRPr sz="4400">
                <a:solidFill>
                  <a:schemeClr val="bg1"/>
                </a:solidFill>
                <a:latin typeface="Helvetica" charset="0"/>
                <a:ea typeface="ＭＳ Ｐゴシック" charset="-128"/>
              </a:defRPr>
            </a:lvl7pPr>
            <a:lvl8pPr marL="1371600" algn="ctr" defTabSz="457200" rtl="0" eaLnBrk="1" fontAlgn="base" hangingPunct="1">
              <a:spcBef>
                <a:spcPct val="0"/>
              </a:spcBef>
              <a:spcAft>
                <a:spcPct val="0"/>
              </a:spcAft>
              <a:defRPr sz="4400">
                <a:solidFill>
                  <a:schemeClr val="bg1"/>
                </a:solidFill>
                <a:latin typeface="Helvetica" charset="0"/>
                <a:ea typeface="ＭＳ Ｐゴシック" charset="-128"/>
              </a:defRPr>
            </a:lvl8pPr>
            <a:lvl9pPr marL="1828800" algn="ctr" defTabSz="457200" rtl="0" eaLnBrk="1" fontAlgn="base" hangingPunct="1">
              <a:spcBef>
                <a:spcPct val="0"/>
              </a:spcBef>
              <a:spcAft>
                <a:spcPct val="0"/>
              </a:spcAft>
              <a:defRPr sz="4400">
                <a:solidFill>
                  <a:schemeClr val="bg1"/>
                </a:solidFill>
                <a:latin typeface="Helvetica" charset="0"/>
                <a:ea typeface="ＭＳ Ｐゴシック" charset="-128"/>
              </a:defRPr>
            </a:lvl9pPr>
          </a:lstStyle>
          <a:p>
            <a:pPr eaLnBrk="1" hangingPunct="1"/>
            <a:r>
              <a:rPr lang="en-US">
                <a:solidFill>
                  <a:srgbClr val="3A486A"/>
                </a:solidFill>
                <a:latin typeface="Montserrat" pitchFamily="2" charset="77"/>
                <a:ea typeface="ＭＳ Ｐゴシック" charset="0"/>
                <a:cs typeface="ＭＳ Ｐゴシック" charset="0"/>
              </a:rPr>
              <a:t>Earn to Learn Questioning</a:t>
            </a:r>
            <a:endParaRPr lang="en-US" sz="4000" dirty="0">
              <a:solidFill>
                <a:srgbClr val="3A486A"/>
              </a:solidFill>
              <a:ea typeface="ＭＳ Ｐゴシック" charset="0"/>
              <a:cs typeface="ＭＳ Ｐゴシック" charset="0"/>
            </a:endParaRPr>
          </a:p>
        </p:txBody>
      </p:sp>
      <p:pic>
        <p:nvPicPr>
          <p:cNvPr id="7" name="Picture 6" descr="PHCA_Logo_color.png">
            <a:extLst>
              <a:ext uri="{FF2B5EF4-FFF2-40B4-BE49-F238E27FC236}">
                <a16:creationId xmlns:a16="http://schemas.microsoft.com/office/drawing/2014/main" id="{5E3E1440-E8B8-1A42-9FD6-8480A0BB5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0639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64F4203-51B2-0F46-83A6-10C28AABD410}"/>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endParaRPr lang="en-US" sz="2800" dirty="0">
              <a:latin typeface="Montserrat" pitchFamily="2" charset="77"/>
              <a:cs typeface="Helvetica" charset="0"/>
            </a:endParaRPr>
          </a:p>
        </p:txBody>
      </p:sp>
      <p:sp>
        <p:nvSpPr>
          <p:cNvPr id="7" name="Content Placeholder 2">
            <a:extLst>
              <a:ext uri="{FF2B5EF4-FFF2-40B4-BE49-F238E27FC236}">
                <a16:creationId xmlns:a16="http://schemas.microsoft.com/office/drawing/2014/main" id="{F39A14ED-9F81-CA41-A8DC-71AE242AA25E}"/>
              </a:ext>
            </a:extLst>
          </p:cNvPr>
          <p:cNvSpPr txBox="1">
            <a:spLocks/>
          </p:cNvSpPr>
          <p:nvPr/>
        </p:nvSpPr>
        <p:spPr>
          <a:xfrm>
            <a:off x="838200" y="1168400"/>
            <a:ext cx="10312400" cy="513556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sz="2400" dirty="0">
                <a:latin typeface="Montserrat" pitchFamily="2" charset="77"/>
                <a:ea typeface="MS PGothic" charset="0"/>
              </a:rPr>
              <a:t>The recent smoke from wildfires and the pandemic have raised awareness of managing indoor air quality. Is having access to continuous fresh and filtered air a priority for you and your family?</a:t>
            </a:r>
          </a:p>
          <a:p>
            <a:pPr marL="342900" indent="-342900">
              <a:spcBef>
                <a:spcPts val="600"/>
              </a:spcBef>
              <a:buFont typeface="Arial" panose="020B0604020202020204" pitchFamily="34" charset="0"/>
              <a:buChar char="•"/>
            </a:pPr>
            <a:r>
              <a:rPr lang="en-US" sz="2400" dirty="0">
                <a:latin typeface="Montserrat" pitchFamily="2" charset="77"/>
                <a:ea typeface="MS PGothic" charset="0"/>
              </a:rPr>
              <a:t>We have designed several homes and that have earned certification as “high-performance” buildings. What is your thinking regarding energy efficiency, comfort, health and other performance factors?</a:t>
            </a:r>
          </a:p>
          <a:p>
            <a:pPr marL="342900" indent="-342900">
              <a:spcBef>
                <a:spcPts val="600"/>
              </a:spcBef>
              <a:buFont typeface="Arial" panose="020B0604020202020204" pitchFamily="34" charset="0"/>
              <a:buChar char="•"/>
            </a:pPr>
            <a:r>
              <a:rPr lang="en-US" sz="2400" dirty="0">
                <a:latin typeface="Montserrat" pitchFamily="2" charset="77"/>
                <a:ea typeface="MS PGothic" charset="0"/>
              </a:rPr>
              <a:t>Having reviewed your energy report, I see that your home uses quite a bit of energy for its size. Do you agree that we should address this issue as a part of the remodel and addition of the new master suite? </a:t>
            </a:r>
          </a:p>
          <a:p>
            <a:endParaRPr lang="en-US" sz="2400" dirty="0">
              <a:latin typeface="Montserrat" pitchFamily="2" charset="77"/>
              <a:ea typeface="MS PGothic" charset="0"/>
            </a:endParaRPr>
          </a:p>
          <a:p>
            <a:endParaRPr lang="en-US" sz="2400" dirty="0">
              <a:latin typeface="Montserrat" pitchFamily="2" charset="77"/>
              <a:ea typeface="MS PGothic" charset="0"/>
            </a:endParaRPr>
          </a:p>
        </p:txBody>
      </p:sp>
      <p:sp>
        <p:nvSpPr>
          <p:cNvPr id="8" name="Title 1">
            <a:extLst>
              <a:ext uri="{FF2B5EF4-FFF2-40B4-BE49-F238E27FC236}">
                <a16:creationId xmlns:a16="http://schemas.microsoft.com/office/drawing/2014/main" id="{C5843076-5188-F849-9E44-B6D06A62EBFD}"/>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a:latin typeface="Montserrat" pitchFamily="2" charset="77"/>
                <a:ea typeface="MS PGothic" charset="0"/>
              </a:rPr>
              <a:t>Earn to Learn Examples</a:t>
            </a:r>
            <a:endParaRPr lang="en-US" sz="4400" dirty="0">
              <a:latin typeface="Montserrat" pitchFamily="2" charset="77"/>
              <a:ea typeface="MS PGothic" charset="0"/>
            </a:endParaRPr>
          </a:p>
        </p:txBody>
      </p:sp>
      <p:pic>
        <p:nvPicPr>
          <p:cNvPr id="9" name="Picture 8" descr="PHCA_Logo_color.png">
            <a:extLst>
              <a:ext uri="{FF2B5EF4-FFF2-40B4-BE49-F238E27FC236}">
                <a16:creationId xmlns:a16="http://schemas.microsoft.com/office/drawing/2014/main" id="{F648E5AB-782D-F146-AB8C-756B651C3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20031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64F4203-51B2-0F46-83A6-10C28AABD410}"/>
              </a:ext>
            </a:extLst>
          </p:cNvPr>
          <p:cNvSpPr txBox="1">
            <a:spLocks/>
          </p:cNvSpPr>
          <p:nvPr/>
        </p:nvSpPr>
        <p:spPr>
          <a:xfrm>
            <a:off x="838200" y="1536700"/>
            <a:ext cx="10020300" cy="4767263"/>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endParaRPr lang="en-US" sz="2800" dirty="0">
              <a:latin typeface="Montserrat" pitchFamily="2" charset="77"/>
              <a:cs typeface="Helvetica" charset="0"/>
            </a:endParaRPr>
          </a:p>
        </p:txBody>
      </p:sp>
      <p:sp>
        <p:nvSpPr>
          <p:cNvPr id="3" name="Content Placeholder 2">
            <a:extLst>
              <a:ext uri="{FF2B5EF4-FFF2-40B4-BE49-F238E27FC236}">
                <a16:creationId xmlns:a16="http://schemas.microsoft.com/office/drawing/2014/main" id="{1372BBDA-721E-2F42-AFA4-291452F9F167}"/>
              </a:ext>
            </a:extLst>
          </p:cNvPr>
          <p:cNvSpPr txBox="1">
            <a:spLocks/>
          </p:cNvSpPr>
          <p:nvPr/>
        </p:nvSpPr>
        <p:spPr>
          <a:xfrm>
            <a:off x="838200" y="1261388"/>
            <a:ext cx="10515600" cy="513556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600"/>
              </a:spcBef>
              <a:buFont typeface="Arial" panose="020B0604020202020204" pitchFamily="34" charset="0"/>
              <a:buChar char="•"/>
            </a:pPr>
            <a:r>
              <a:rPr lang="en-US" sz="2400" dirty="0">
                <a:latin typeface="Montserrat" pitchFamily="2" charset="77"/>
                <a:ea typeface="MS PGothic" charset="0"/>
              </a:rPr>
              <a:t>Building science tells us that a nearly airtight building envelope enables extreme energy efficiency and healthy indoor air quality. Are you interested in efficiency, air quality, and other high-performance factors in your new home?</a:t>
            </a:r>
          </a:p>
          <a:p>
            <a:pPr marL="457200" indent="-457200">
              <a:spcBef>
                <a:spcPts val="600"/>
              </a:spcBef>
              <a:buFont typeface="Arial" panose="020B0604020202020204" pitchFamily="34" charset="0"/>
              <a:buChar char="•"/>
            </a:pPr>
            <a:r>
              <a:rPr lang="en-US" sz="2400" dirty="0">
                <a:latin typeface="Montserrat" pitchFamily="2" charset="77"/>
                <a:ea typeface="MS PGothic" charset="0"/>
              </a:rPr>
              <a:t>Many of my existing Clients selected (company or solution) because of our expertise in the incorporation of renewables and storage to increase resiliency. Is resiliency a high priority for your family?</a:t>
            </a:r>
          </a:p>
          <a:p>
            <a:pPr marL="457200" indent="-457200">
              <a:spcBef>
                <a:spcPts val="600"/>
              </a:spcBef>
              <a:buFont typeface="Arial" panose="020B0604020202020204" pitchFamily="34" charset="0"/>
              <a:buChar char="•"/>
            </a:pPr>
            <a:r>
              <a:rPr lang="en-US" sz="2400" dirty="0">
                <a:latin typeface="Montserrat" pitchFamily="2" charset="77"/>
                <a:ea typeface="MS PGothic" charset="0"/>
              </a:rPr>
              <a:t>Currently, there are multiple rebate programs for shifting from natural gas to electricity for space and water heating? Are you familiar with heat pumps, and have you considered replacing your gas operated furnace and/or water heater</a:t>
            </a:r>
            <a:br>
              <a:rPr lang="en-US" sz="2400" dirty="0">
                <a:latin typeface="Montserrat" pitchFamily="2" charset="77"/>
                <a:ea typeface="MS PGothic" charset="0"/>
              </a:rPr>
            </a:br>
            <a:r>
              <a:rPr lang="en-US" sz="2400" dirty="0">
                <a:latin typeface="Montserrat" pitchFamily="2" charset="77"/>
                <a:ea typeface="MS PGothic" charset="0"/>
              </a:rPr>
              <a:t>as a part of your remodel?</a:t>
            </a:r>
          </a:p>
          <a:p>
            <a:pPr marL="285750" indent="-285750">
              <a:buFont typeface="Arial" panose="020B0604020202020204" pitchFamily="34" charset="0"/>
              <a:buChar char="•"/>
            </a:pPr>
            <a:endParaRPr lang="en-US" dirty="0">
              <a:latin typeface="Montserrat" pitchFamily="2" charset="77"/>
              <a:ea typeface="MS PGothic" charset="0"/>
            </a:endParaRPr>
          </a:p>
          <a:p>
            <a:pPr marL="285750" indent="-285750">
              <a:buFont typeface="Arial" panose="020B0604020202020204" pitchFamily="34" charset="0"/>
              <a:buChar char="•"/>
            </a:pPr>
            <a:endParaRPr lang="en-US" dirty="0">
              <a:latin typeface="Montserrat" pitchFamily="2" charset="77"/>
              <a:ea typeface="MS PGothic" charset="0"/>
            </a:endParaRPr>
          </a:p>
        </p:txBody>
      </p:sp>
      <p:sp>
        <p:nvSpPr>
          <p:cNvPr id="5" name="Title 1">
            <a:extLst>
              <a:ext uri="{FF2B5EF4-FFF2-40B4-BE49-F238E27FC236}">
                <a16:creationId xmlns:a16="http://schemas.microsoft.com/office/drawing/2014/main" id="{F3CC0C64-3F25-4343-8D8F-701459EFE846}"/>
              </a:ext>
            </a:extLst>
          </p:cNvPr>
          <p:cNvSpPr txBox="1">
            <a:spLocks/>
          </p:cNvSpPr>
          <p:nvPr/>
        </p:nvSpPr>
        <p:spPr>
          <a:xfrm>
            <a:off x="838200" y="365125"/>
            <a:ext cx="10515600" cy="803275"/>
          </a:xfrm>
          <a:prstGeom prst="rect">
            <a:avLst/>
          </a:prstGeom>
        </p:spPr>
        <p:txBody>
          <a:bodyPr/>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atin typeface="Montserrat" pitchFamily="2" charset="77"/>
                <a:ea typeface="MS PGothic" charset="0"/>
              </a:rPr>
              <a:t>Earn to Learn Examples</a:t>
            </a:r>
            <a:endParaRPr lang="en-US" dirty="0">
              <a:latin typeface="Montserrat" pitchFamily="2" charset="77"/>
              <a:ea typeface="MS PGothic" charset="0"/>
            </a:endParaRPr>
          </a:p>
        </p:txBody>
      </p:sp>
      <p:pic>
        <p:nvPicPr>
          <p:cNvPr id="6" name="Picture 5" descr="PHCA_Logo_color.png">
            <a:extLst>
              <a:ext uri="{FF2B5EF4-FFF2-40B4-BE49-F238E27FC236}">
                <a16:creationId xmlns:a16="http://schemas.microsoft.com/office/drawing/2014/main" id="{B113352F-ECDE-7347-ACF4-45BCAB0D1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5242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ontserrat" pitchFamily="2" charset="77"/>
              </a:rPr>
              <a:t>Thank you for the Opportunity</a:t>
            </a:r>
          </a:p>
        </p:txBody>
      </p:sp>
      <p:sp>
        <p:nvSpPr>
          <p:cNvPr id="3" name="Content Placeholder 2"/>
          <p:cNvSpPr>
            <a:spLocks noGrp="1"/>
          </p:cNvSpPr>
          <p:nvPr>
            <p:ph idx="1"/>
          </p:nvPr>
        </p:nvSpPr>
        <p:spPr>
          <a:xfrm>
            <a:off x="4831976" y="1476820"/>
            <a:ext cx="6632956" cy="4914786"/>
          </a:xfrm>
        </p:spPr>
        <p:txBody>
          <a:bodyPr>
            <a:normAutofit/>
          </a:bodyPr>
          <a:lstStyle/>
          <a:p>
            <a:r>
              <a:rPr lang="en-US" dirty="0">
                <a:latin typeface="Montserrat" pitchFamily="2" charset="77"/>
              </a:rPr>
              <a:t>Graduate of UCLA</a:t>
            </a:r>
            <a:br>
              <a:rPr lang="en-US" dirty="0">
                <a:latin typeface="Montserrat" pitchFamily="2" charset="77"/>
              </a:rPr>
            </a:br>
            <a:r>
              <a:rPr lang="en-US" dirty="0">
                <a:latin typeface="Montserrat" pitchFamily="2" charset="77"/>
              </a:rPr>
              <a:t>Business School</a:t>
            </a:r>
          </a:p>
          <a:p>
            <a:r>
              <a:rPr lang="en-US" dirty="0">
                <a:latin typeface="Montserrat" pitchFamily="2" charset="77"/>
              </a:rPr>
              <a:t>USAF Instructor Pilot</a:t>
            </a:r>
          </a:p>
          <a:p>
            <a:r>
              <a:rPr lang="en-US" dirty="0">
                <a:latin typeface="Montserrat" pitchFamily="2" charset="77"/>
              </a:rPr>
              <a:t>Marketing and Sales Consultant</a:t>
            </a:r>
          </a:p>
          <a:p>
            <a:r>
              <a:rPr lang="en-US" dirty="0">
                <a:latin typeface="Montserrat" pitchFamily="2" charset="77"/>
              </a:rPr>
              <a:t>Passive House California Board of Directors</a:t>
            </a:r>
          </a:p>
          <a:p>
            <a:r>
              <a:rPr lang="en-US" dirty="0">
                <a:latin typeface="Montserrat" pitchFamily="2" charset="77"/>
              </a:rPr>
              <a:t>Advocate for High-Performance Design, Building &amp; Retrofitting</a:t>
            </a:r>
            <a:endParaRPr lang="en-US" sz="4000" dirty="0">
              <a:latin typeface="Montserrat" pitchFamily="2" charset="77"/>
            </a:endParaRP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727068" y="1690688"/>
            <a:ext cx="2930532" cy="351332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3089234-9873-9042-BAE3-6974BE08B9CF}"/>
              </a:ext>
            </a:extLst>
          </p:cNvPr>
          <p:cNvSpPr txBox="1"/>
          <p:nvPr/>
        </p:nvSpPr>
        <p:spPr>
          <a:xfrm>
            <a:off x="1040529" y="5255771"/>
            <a:ext cx="26155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Jay Gentry</a:t>
            </a:r>
          </a:p>
        </p:txBody>
      </p:sp>
      <p:pic>
        <p:nvPicPr>
          <p:cNvPr id="8" name="Picture 7" descr="PHCA_Logo_color.png">
            <a:extLst>
              <a:ext uri="{FF2B5EF4-FFF2-40B4-BE49-F238E27FC236}">
                <a16:creationId xmlns:a16="http://schemas.microsoft.com/office/drawing/2014/main" id="{D1C78589-B6E1-A94B-A1ED-D3EE3ADB7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297" y="332499"/>
            <a:ext cx="836606" cy="999280"/>
          </a:xfrm>
          <a:prstGeom prst="rect">
            <a:avLst/>
          </a:prstGeom>
        </p:spPr>
      </p:pic>
    </p:spTree>
    <p:extLst>
      <p:ext uri="{BB962C8B-B14F-4D97-AF65-F5344CB8AC3E}">
        <p14:creationId xmlns:p14="http://schemas.microsoft.com/office/powerpoint/2010/main" val="1163126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sz="quarter" idx="10"/>
          </p:nvPr>
        </p:nvSpPr>
        <p:spPr bwMode="auto">
          <a:xfrm>
            <a:off x="838200" y="1511300"/>
            <a:ext cx="10515600" cy="479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Helvetica"/>
                <a:ea typeface="MS PGothic" pitchFamily="34" charset="-128"/>
                <a:cs typeface="Helvetica"/>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Helvetica"/>
                <a:ea typeface="MS PGothic" pitchFamily="34" charset="-128"/>
                <a:cs typeface="Helvetica"/>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Helvetica"/>
                <a:ea typeface="MS PGothic" pitchFamily="34" charset="-128"/>
                <a:cs typeface="Helvetica"/>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SzPct val="70000"/>
              <a:defRPr/>
            </a:pPr>
            <a:r>
              <a:rPr lang="en-US" dirty="0">
                <a:solidFill>
                  <a:schemeClr val="tx1"/>
                </a:solidFill>
                <a:latin typeface="Montserrat" pitchFamily="2" charset="77"/>
                <a:ea typeface="ＭＳ Ｐゴシック" charset="0"/>
                <a:cs typeface="ＭＳ Ｐゴシック" charset="0"/>
              </a:rPr>
              <a:t>Questions uncover Problems </a:t>
            </a:r>
          </a:p>
          <a:p>
            <a:pPr eaLnBrk="1" hangingPunct="1">
              <a:buSzPct val="70000"/>
              <a:defRPr/>
            </a:pPr>
            <a:r>
              <a:rPr lang="en-US" dirty="0">
                <a:solidFill>
                  <a:schemeClr val="tx1"/>
                </a:solidFill>
                <a:latin typeface="Montserrat" pitchFamily="2" charset="77"/>
                <a:ea typeface="ＭＳ Ｐゴシック" charset="0"/>
                <a:cs typeface="ＭＳ Ｐゴシック" charset="0"/>
              </a:rPr>
              <a:t>Your value is in the Solutions that you provide</a:t>
            </a:r>
          </a:p>
          <a:p>
            <a:pPr eaLnBrk="1" hangingPunct="1">
              <a:buSzPct val="70000"/>
              <a:defRPr/>
            </a:pPr>
            <a:r>
              <a:rPr lang="en-US" dirty="0">
                <a:solidFill>
                  <a:schemeClr val="tx1"/>
                </a:solidFill>
                <a:latin typeface="Montserrat" pitchFamily="2" charset="77"/>
                <a:ea typeface="ＭＳ Ｐゴシック" charset="0"/>
                <a:cs typeface="ＭＳ Ｐゴシック" charset="0"/>
              </a:rPr>
              <a:t>When you uncover a problem — </a:t>
            </a:r>
            <a:r>
              <a:rPr lang="en-US" dirty="0">
                <a:solidFill>
                  <a:srgbClr val="0033A0"/>
                </a:solidFill>
                <a:latin typeface="Montserrat" pitchFamily="2" charset="77"/>
                <a:ea typeface="ＭＳ Ｐゴシック" charset="0"/>
                <a:cs typeface="ＭＳ Ｐゴシック" charset="0"/>
              </a:rPr>
              <a:t>ASK</a:t>
            </a:r>
            <a:r>
              <a:rPr lang="en-US" dirty="0">
                <a:solidFill>
                  <a:schemeClr val="tx1"/>
                </a:solidFill>
                <a:latin typeface="Montserrat" pitchFamily="2" charset="77"/>
                <a:ea typeface="ＭＳ Ｐゴシック" charset="0"/>
                <a:cs typeface="ＭＳ Ｐゴシック" charset="0"/>
              </a:rPr>
              <a:t>…</a:t>
            </a:r>
          </a:p>
          <a:p>
            <a:pPr lvl="1" eaLnBrk="1" hangingPunct="1">
              <a:buSzPct val="70000"/>
              <a:buFont typeface="Arial" charset="0"/>
              <a:buChar char="•"/>
              <a:defRPr/>
            </a:pPr>
            <a:r>
              <a:rPr lang="en-US" dirty="0">
                <a:solidFill>
                  <a:schemeClr val="tx1"/>
                </a:solidFill>
                <a:latin typeface="Montserrat" pitchFamily="2" charset="77"/>
                <a:ea typeface="ＭＳ Ｐゴシック" charset="0"/>
                <a:cs typeface="ＭＳ Ｐゴシック" charset="0"/>
              </a:rPr>
              <a:t>What do you believe is </a:t>
            </a:r>
            <a:r>
              <a:rPr lang="en-US" dirty="0">
                <a:solidFill>
                  <a:srgbClr val="FF0000"/>
                </a:solidFill>
                <a:latin typeface="Montserrat" pitchFamily="2" charset="77"/>
                <a:ea typeface="ＭＳ Ｐゴシック" charset="0"/>
                <a:cs typeface="ＭＳ Ｐゴシック" charset="0"/>
              </a:rPr>
              <a:t>Causing</a:t>
            </a:r>
            <a:r>
              <a:rPr lang="en-US" dirty="0">
                <a:solidFill>
                  <a:schemeClr val="tx1"/>
                </a:solidFill>
                <a:latin typeface="Montserrat" pitchFamily="2" charset="77"/>
                <a:ea typeface="ＭＳ Ｐゴシック" charset="0"/>
                <a:cs typeface="ＭＳ Ｐゴシック" charset="0"/>
              </a:rPr>
              <a:t> that?</a:t>
            </a:r>
          </a:p>
          <a:p>
            <a:pPr lvl="2" eaLnBrk="1" hangingPunct="1">
              <a:buFont typeface="Wingdings" charset="0"/>
              <a:buChar char="ü"/>
              <a:defRPr/>
            </a:pPr>
            <a:r>
              <a:rPr lang="en-US" dirty="0">
                <a:solidFill>
                  <a:schemeClr val="tx1"/>
                </a:solidFill>
                <a:latin typeface="Montserrat" pitchFamily="2" charset="77"/>
                <a:ea typeface="ＭＳ Ｐゴシック" charset="0"/>
                <a:cs typeface="ＭＳ Ｐゴシック" charset="0"/>
              </a:rPr>
              <a:t>Will tell you if you can help</a:t>
            </a:r>
          </a:p>
          <a:p>
            <a:pPr lvl="2" eaLnBrk="1" hangingPunct="1">
              <a:buFont typeface="Wingdings" charset="0"/>
              <a:buChar char="ü"/>
              <a:defRPr/>
            </a:pPr>
            <a:r>
              <a:rPr lang="en-US" dirty="0">
                <a:solidFill>
                  <a:schemeClr val="tx1"/>
                </a:solidFill>
                <a:latin typeface="Montserrat" pitchFamily="2" charset="77"/>
                <a:ea typeface="ＭＳ Ｐゴシック" charset="0"/>
                <a:cs typeface="ＭＳ Ｐゴシック" charset="0"/>
              </a:rPr>
              <a:t>Presents the opportunity to provide expertise</a:t>
            </a:r>
          </a:p>
          <a:p>
            <a:pPr lvl="1" eaLnBrk="1" hangingPunct="1">
              <a:buSzPct val="70000"/>
              <a:buFont typeface="Arial" charset="0"/>
              <a:buChar char="•"/>
              <a:defRPr/>
            </a:pPr>
            <a:r>
              <a:rPr lang="en-US" dirty="0">
                <a:solidFill>
                  <a:schemeClr val="tx1"/>
                </a:solidFill>
                <a:latin typeface="Montserrat" pitchFamily="2" charset="77"/>
                <a:ea typeface="ＭＳ Ｐゴシック" charset="0"/>
                <a:cs typeface="ＭＳ Ｐゴシック" charset="0"/>
              </a:rPr>
              <a:t>How is that </a:t>
            </a:r>
            <a:r>
              <a:rPr lang="en-US" dirty="0">
                <a:solidFill>
                  <a:srgbClr val="FF0000"/>
                </a:solidFill>
                <a:latin typeface="Montserrat" pitchFamily="2" charset="77"/>
                <a:ea typeface="ＭＳ Ｐゴシック" charset="0"/>
                <a:cs typeface="ＭＳ Ｐゴシック" charset="0"/>
              </a:rPr>
              <a:t>Impacting</a:t>
            </a:r>
            <a:r>
              <a:rPr lang="en-US" dirty="0">
                <a:solidFill>
                  <a:schemeClr val="tx1"/>
                </a:solidFill>
                <a:latin typeface="Montserrat" pitchFamily="2" charset="77"/>
                <a:ea typeface="ＭＳ Ｐゴシック" charset="0"/>
                <a:cs typeface="ＭＳ Ｐゴシック" charset="0"/>
              </a:rPr>
              <a:t> you or your family?</a:t>
            </a:r>
          </a:p>
          <a:p>
            <a:pPr lvl="2" eaLnBrk="1" hangingPunct="1">
              <a:buFont typeface="Wingdings" charset="0"/>
              <a:buChar char="ü"/>
              <a:defRPr/>
            </a:pPr>
            <a:r>
              <a:rPr lang="en-US" dirty="0">
                <a:solidFill>
                  <a:schemeClr val="tx1"/>
                </a:solidFill>
                <a:latin typeface="Montserrat" pitchFamily="2" charset="77"/>
                <a:ea typeface="ＭＳ Ｐゴシック" charset="0"/>
                <a:cs typeface="ＭＳ Ｐゴシック" charset="0"/>
              </a:rPr>
              <a:t>Will tell you if it is important… and how important</a:t>
            </a:r>
          </a:p>
          <a:p>
            <a:pPr lvl="2"/>
            <a:endParaRPr lang="en-US" sz="2800" dirty="0">
              <a:solidFill>
                <a:schemeClr val="tx1"/>
              </a:solidFill>
            </a:endParaRPr>
          </a:p>
        </p:txBody>
      </p:sp>
      <p:sp>
        <p:nvSpPr>
          <p:cNvPr id="143361" name="Rectangle 2"/>
          <p:cNvSpPr>
            <a:spLocks noGrp="1" noChangeArrowheads="1"/>
          </p:cNvSpPr>
          <p:nvPr>
            <p:ph type="title"/>
          </p:nvPr>
        </p:nvSpPr>
        <p:spPr bwMode="auto">
          <a:xfrm>
            <a:off x="838200" y="365125"/>
            <a:ext cx="8864600" cy="80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Helvetica"/>
                <a:ea typeface="MS PGothic" pitchFamily="34" charset="-128"/>
                <a:cs typeface="Helvetica"/>
              </a:defRPr>
            </a:lvl1pPr>
            <a:lvl2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2pPr>
            <a:lvl3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3pPr>
            <a:lvl4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4pPr>
            <a:lvl5pPr algn="ctr" defTabSz="457200" rtl="0" eaLnBrk="0" fontAlgn="base" hangingPunct="0">
              <a:spcBef>
                <a:spcPct val="0"/>
              </a:spcBef>
              <a:spcAft>
                <a:spcPct val="0"/>
              </a:spcAft>
              <a:defRPr sz="4400">
                <a:solidFill>
                  <a:schemeClr val="bg1"/>
                </a:solidFill>
                <a:latin typeface="Helvetica" charset="0"/>
                <a:ea typeface="MS PGothic" pitchFamily="34" charset="-128"/>
                <a:cs typeface="Helvetica" pitchFamily="34" charset="0"/>
              </a:defRPr>
            </a:lvl5pPr>
            <a:lvl6pPr marL="457200" algn="ctr" defTabSz="457200" rtl="0" fontAlgn="base">
              <a:spcBef>
                <a:spcPct val="0"/>
              </a:spcBef>
              <a:spcAft>
                <a:spcPct val="0"/>
              </a:spcAft>
              <a:defRPr sz="4400">
                <a:solidFill>
                  <a:schemeClr val="bg1"/>
                </a:solidFill>
                <a:latin typeface="Helvetica" charset="0"/>
                <a:ea typeface="ＭＳ Ｐゴシック" charset="-128"/>
              </a:defRPr>
            </a:lvl6pPr>
            <a:lvl7pPr marL="914400" algn="ctr" defTabSz="457200" rtl="0" fontAlgn="base">
              <a:spcBef>
                <a:spcPct val="0"/>
              </a:spcBef>
              <a:spcAft>
                <a:spcPct val="0"/>
              </a:spcAft>
              <a:defRPr sz="4400">
                <a:solidFill>
                  <a:schemeClr val="bg1"/>
                </a:solidFill>
                <a:latin typeface="Helvetica" charset="0"/>
                <a:ea typeface="ＭＳ Ｐゴシック" charset="-128"/>
              </a:defRPr>
            </a:lvl7pPr>
            <a:lvl8pPr marL="1371600" algn="ctr" defTabSz="457200" rtl="0" fontAlgn="base">
              <a:spcBef>
                <a:spcPct val="0"/>
              </a:spcBef>
              <a:spcAft>
                <a:spcPct val="0"/>
              </a:spcAft>
              <a:defRPr sz="4400">
                <a:solidFill>
                  <a:schemeClr val="bg1"/>
                </a:solidFill>
                <a:latin typeface="Helvetica" charset="0"/>
                <a:ea typeface="ＭＳ Ｐゴシック" charset="-128"/>
              </a:defRPr>
            </a:lvl8pPr>
            <a:lvl9pPr marL="1828800" algn="ctr" defTabSz="457200" rtl="0" fontAlgn="base">
              <a:spcBef>
                <a:spcPct val="0"/>
              </a:spcBef>
              <a:spcAft>
                <a:spcPct val="0"/>
              </a:spcAft>
              <a:defRPr sz="4400">
                <a:solidFill>
                  <a:schemeClr val="bg1"/>
                </a:solidFill>
                <a:latin typeface="Helvetica" charset="0"/>
                <a:ea typeface="ＭＳ Ｐゴシック" charset="-128"/>
              </a:defRPr>
            </a:lvl9pPr>
          </a:lstStyle>
          <a:p>
            <a:pPr eaLnBrk="1" hangingPunct="1"/>
            <a:r>
              <a:rPr lang="en-US" dirty="0">
                <a:solidFill>
                  <a:srgbClr val="3A486A"/>
                </a:solidFill>
                <a:latin typeface="Montserrat" pitchFamily="2" charset="77"/>
                <a:ea typeface="ＭＳ Ｐゴシック" charset="0"/>
                <a:cs typeface="ＭＳ Ｐゴシック" charset="0"/>
              </a:rPr>
              <a:t>Problem – Cause – Impact</a:t>
            </a:r>
          </a:p>
        </p:txBody>
      </p:sp>
      <p:pic>
        <p:nvPicPr>
          <p:cNvPr id="4" name="Picture 3" descr="PHCA_Logo_color.png">
            <a:extLst>
              <a:ext uri="{FF2B5EF4-FFF2-40B4-BE49-F238E27FC236}">
                <a16:creationId xmlns:a16="http://schemas.microsoft.com/office/drawing/2014/main" id="{52BD5F73-434B-7C46-AA81-C5E213EE9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35689383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dissolve">
                                      <p:cBhvr>
                                        <p:cTn id="7" dur="500"/>
                                        <p:tgtEl>
                                          <p:spTgt spid="5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2">
                                            <p:txEl>
                                              <p:pRg st="1" end="1"/>
                                            </p:txEl>
                                          </p:spTgt>
                                        </p:tgtEl>
                                        <p:attrNameLst>
                                          <p:attrName>style.visibility</p:attrName>
                                        </p:attrNameLst>
                                      </p:cBhvr>
                                      <p:to>
                                        <p:strVal val="visible"/>
                                      </p:to>
                                    </p:set>
                                    <p:animEffect transition="in" filter="dissolve">
                                      <p:cBhvr>
                                        <p:cTn id="12" dur="500"/>
                                        <p:tgtEl>
                                          <p:spTgt spid="563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22">
                                            <p:txEl>
                                              <p:pRg st="2" end="2"/>
                                            </p:txEl>
                                          </p:spTgt>
                                        </p:tgtEl>
                                        <p:attrNameLst>
                                          <p:attrName>style.visibility</p:attrName>
                                        </p:attrNameLst>
                                      </p:cBhvr>
                                      <p:to>
                                        <p:strVal val="visible"/>
                                      </p:to>
                                    </p:set>
                                    <p:animEffect transition="in" filter="dissolve">
                                      <p:cBhvr>
                                        <p:cTn id="17" dur="500"/>
                                        <p:tgtEl>
                                          <p:spTgt spid="563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322">
                                            <p:txEl>
                                              <p:pRg st="3" end="3"/>
                                            </p:txEl>
                                          </p:spTgt>
                                        </p:tgtEl>
                                        <p:attrNameLst>
                                          <p:attrName>style.visibility</p:attrName>
                                        </p:attrNameLst>
                                      </p:cBhvr>
                                      <p:to>
                                        <p:strVal val="visible"/>
                                      </p:to>
                                    </p:set>
                                    <p:animEffect transition="in" filter="dissolve">
                                      <p:cBhvr>
                                        <p:cTn id="22" dur="500"/>
                                        <p:tgtEl>
                                          <p:spTgt spid="56322">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6322">
                                            <p:txEl>
                                              <p:pRg st="4" end="4"/>
                                            </p:txEl>
                                          </p:spTgt>
                                        </p:tgtEl>
                                        <p:attrNameLst>
                                          <p:attrName>style.visibility</p:attrName>
                                        </p:attrNameLst>
                                      </p:cBhvr>
                                      <p:to>
                                        <p:strVal val="visible"/>
                                      </p:to>
                                    </p:set>
                                    <p:animEffect transition="in" filter="dissolve">
                                      <p:cBhvr>
                                        <p:cTn id="25" dur="500"/>
                                        <p:tgtEl>
                                          <p:spTgt spid="56322">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6322">
                                            <p:txEl>
                                              <p:pRg st="5" end="5"/>
                                            </p:txEl>
                                          </p:spTgt>
                                        </p:tgtEl>
                                        <p:attrNameLst>
                                          <p:attrName>style.visibility</p:attrName>
                                        </p:attrNameLst>
                                      </p:cBhvr>
                                      <p:to>
                                        <p:strVal val="visible"/>
                                      </p:to>
                                    </p:set>
                                    <p:animEffect transition="in" filter="dissolve">
                                      <p:cBhvr>
                                        <p:cTn id="28" dur="500"/>
                                        <p:tgtEl>
                                          <p:spTgt spid="5632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6322">
                                            <p:txEl>
                                              <p:pRg st="6" end="6"/>
                                            </p:txEl>
                                          </p:spTgt>
                                        </p:tgtEl>
                                        <p:attrNameLst>
                                          <p:attrName>style.visibility</p:attrName>
                                        </p:attrNameLst>
                                      </p:cBhvr>
                                      <p:to>
                                        <p:strVal val="visible"/>
                                      </p:to>
                                    </p:set>
                                    <p:animEffect transition="in" filter="dissolve">
                                      <p:cBhvr>
                                        <p:cTn id="33" dur="500"/>
                                        <p:tgtEl>
                                          <p:spTgt spid="56322">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6322">
                                            <p:txEl>
                                              <p:pRg st="7" end="7"/>
                                            </p:txEl>
                                          </p:spTgt>
                                        </p:tgtEl>
                                        <p:attrNameLst>
                                          <p:attrName>style.visibility</p:attrName>
                                        </p:attrNameLst>
                                      </p:cBhvr>
                                      <p:to>
                                        <p:strVal val="visible"/>
                                      </p:to>
                                    </p:set>
                                    <p:animEffect transition="in" filter="dissolve">
                                      <p:cBhvr>
                                        <p:cTn id="36" dur="500"/>
                                        <p:tgtEl>
                                          <p:spTgt spid="563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1" y="0"/>
            <a:ext cx="9835375" cy="990600"/>
          </a:xfrm>
        </p:spPr>
        <p:txBody>
          <a:bodyPr/>
          <a:lstStyle/>
          <a:p>
            <a:r>
              <a:rPr lang="en-US" sz="4000" dirty="0">
                <a:latin typeface="Montserrat" pitchFamily="2" charset="77"/>
              </a:rPr>
              <a:t>Persuasive Communication Process</a:t>
            </a:r>
            <a:endParaRPr lang="en-US" sz="4000" dirty="0"/>
          </a:p>
        </p:txBody>
      </p:sp>
      <p:sp>
        <p:nvSpPr>
          <p:cNvPr id="4" name="Pentagon 3"/>
          <p:cNvSpPr/>
          <p:nvPr/>
        </p:nvSpPr>
        <p:spPr>
          <a:xfrm>
            <a:off x="1905000" y="2971800"/>
            <a:ext cx="1447800" cy="1447800"/>
          </a:xfrm>
          <a:prstGeom prst="homePlat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ndara" panose="020E0502030303020204"/>
              <a:ea typeface="+mn-ea"/>
              <a:cs typeface="+mn-cs"/>
            </a:endParaRPr>
          </a:p>
        </p:txBody>
      </p:sp>
      <p:sp>
        <p:nvSpPr>
          <p:cNvPr id="5" name="Rectangle 4"/>
          <p:cNvSpPr/>
          <p:nvPr/>
        </p:nvSpPr>
        <p:spPr>
          <a:xfrm>
            <a:off x="3352800" y="2667000"/>
            <a:ext cx="457200" cy="2057400"/>
          </a:xfrm>
          <a:prstGeom prst="rect">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8" name="5-Point Star 7"/>
          <p:cNvSpPr/>
          <p:nvPr/>
        </p:nvSpPr>
        <p:spPr>
          <a:xfrm>
            <a:off x="9064688" y="2590800"/>
            <a:ext cx="1600200" cy="1981200"/>
          </a:xfrm>
          <a:prstGeom prst="star5">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9" name="Right Arrow 8"/>
          <p:cNvSpPr/>
          <p:nvPr/>
        </p:nvSpPr>
        <p:spPr>
          <a:xfrm>
            <a:off x="1905000" y="990600"/>
            <a:ext cx="8305800" cy="1219200"/>
          </a:xfrm>
          <a:prstGeom prst="rightArrow">
            <a:avLst/>
          </a:prstGeom>
          <a:gradFill flip="none" rotWithShape="1">
            <a:gsLst>
              <a:gs pos="91000">
                <a:srgbClr val="84B1E8"/>
              </a:gs>
              <a:gs pos="100000">
                <a:srgbClr val="FFFFFF"/>
              </a:gs>
            </a:gsLst>
            <a:lin ang="2460000" scaled="0"/>
            <a:tileRect/>
          </a:gradFill>
          <a:ln>
            <a:solidFill>
              <a:srgbClr val="0D4D77"/>
            </a:solidFill>
          </a:ln>
          <a:effectLst>
            <a:outerShdw blurRad="40000" dist="35687" dir="2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Build Trust, Credibility, and Rapport</a:t>
            </a:r>
          </a:p>
        </p:txBody>
      </p:sp>
      <p:sp>
        <p:nvSpPr>
          <p:cNvPr id="10" name="Rectangle 9"/>
          <p:cNvSpPr/>
          <p:nvPr/>
        </p:nvSpPr>
        <p:spPr>
          <a:xfrm>
            <a:off x="1905000" y="5486400"/>
            <a:ext cx="8305800" cy="609600"/>
          </a:xfrm>
          <a:prstGeom prst="rect">
            <a:avLst/>
          </a:prstGeom>
          <a:gradFill flip="none" rotWithShape="1">
            <a:gsLst>
              <a:gs pos="87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2" name="TextBox 11"/>
          <p:cNvSpPr txBox="1"/>
          <p:nvPr/>
        </p:nvSpPr>
        <p:spPr>
          <a:xfrm>
            <a:off x="1905000" y="3352800"/>
            <a:ext cx="2667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Prepare</a:t>
            </a:r>
          </a:p>
        </p:txBody>
      </p:sp>
      <p:sp>
        <p:nvSpPr>
          <p:cNvPr id="6" name="Oval 5"/>
          <p:cNvSpPr/>
          <p:nvPr/>
        </p:nvSpPr>
        <p:spPr>
          <a:xfrm>
            <a:off x="3810000" y="2057400"/>
            <a:ext cx="3124200" cy="3276600"/>
          </a:xfrm>
          <a:prstGeom prst="ellipse">
            <a:avLst/>
          </a:prstGeom>
          <a:gradFill flip="none" rotWithShape="1">
            <a:gsLst>
              <a:gs pos="68000">
                <a:srgbClr val="84B1E8"/>
              </a:gs>
              <a:gs pos="100000">
                <a:srgbClr val="FFFFFF"/>
              </a:gs>
            </a:gsLst>
            <a:lin ang="3420000" scaled="0"/>
            <a:tileRect/>
          </a:gradFill>
          <a:ln>
            <a:solidFill>
              <a:srgbClr val="0D4D77"/>
            </a:solidFill>
          </a:ln>
          <a:effectLst>
            <a:outerShdw blurRad="40000" dist="356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ndara" panose="020E0502030303020204"/>
              <a:ea typeface="+mn-ea"/>
              <a:cs typeface="+mn-cs"/>
            </a:endParaRPr>
          </a:p>
        </p:txBody>
      </p:sp>
      <p:sp>
        <p:nvSpPr>
          <p:cNvPr id="13" name="TextBox 12"/>
          <p:cNvSpPr txBox="1"/>
          <p:nvPr/>
        </p:nvSpPr>
        <p:spPr>
          <a:xfrm>
            <a:off x="3886200" y="2971800"/>
            <a:ext cx="3048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Strategic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ndara" panose="020E0502030303020204"/>
                <a:ea typeface="+mn-ea"/>
                <a:cs typeface="+mn-cs"/>
              </a:rPr>
              <a:t>Questioning</a:t>
            </a:r>
          </a:p>
        </p:txBody>
      </p:sp>
      <p:sp>
        <p:nvSpPr>
          <p:cNvPr id="14" name="TextBox 13"/>
          <p:cNvSpPr txBox="1"/>
          <p:nvPr/>
        </p:nvSpPr>
        <p:spPr>
          <a:xfrm>
            <a:off x="6934200" y="2324879"/>
            <a:ext cx="2115718" cy="2677656"/>
          </a:xfrm>
          <a:prstGeom prst="rect">
            <a:avLst/>
          </a:prstGeom>
          <a:gradFill flip="none" rotWithShape="1">
            <a:gsLst>
              <a:gs pos="68000">
                <a:srgbClr val="84B1E8"/>
              </a:gs>
              <a:gs pos="100000">
                <a:srgbClr val="FFFFFF"/>
              </a:gs>
            </a:gsLst>
            <a:lin ang="3420000" scaled="0"/>
            <a:tileRect/>
          </a:gradFill>
          <a:ln>
            <a:solidFill>
              <a:srgbClr val="0D4D77"/>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Value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Presenting,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Proposing,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Handling</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Objections</a:t>
            </a:r>
          </a:p>
        </p:txBody>
      </p:sp>
      <p:sp>
        <p:nvSpPr>
          <p:cNvPr id="15" name="TextBox 14"/>
          <p:cNvSpPr txBox="1"/>
          <p:nvPr/>
        </p:nvSpPr>
        <p:spPr>
          <a:xfrm>
            <a:off x="8607488" y="3276600"/>
            <a:ext cx="2514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Agree</a:t>
            </a:r>
          </a:p>
        </p:txBody>
      </p:sp>
      <p:sp>
        <p:nvSpPr>
          <p:cNvPr id="16" name="TextBox 15"/>
          <p:cNvSpPr txBox="1"/>
          <p:nvPr/>
        </p:nvSpPr>
        <p:spPr>
          <a:xfrm>
            <a:off x="3352800" y="2895600"/>
            <a:ext cx="457200"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O</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P</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E</a:t>
            </a:r>
            <a:b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br>
            <a:r>
              <a:rPr kumimoji="0" lang="en-US" sz="2800" b="1" i="0" u="none" strike="noStrike" kern="1200" cap="none" spc="0" normalizeH="0" baseline="0" noProof="0" dirty="0">
                <a:ln>
                  <a:noFill/>
                </a:ln>
                <a:solidFill>
                  <a:srgbClr val="000000"/>
                </a:solidFill>
                <a:effectLst/>
                <a:uLnTx/>
                <a:uFillTx/>
                <a:latin typeface="Candara" panose="020E0502030303020204"/>
                <a:ea typeface="+mn-ea"/>
                <a:cs typeface="+mn-cs"/>
              </a:rPr>
              <a:t>N</a:t>
            </a:r>
          </a:p>
        </p:txBody>
      </p:sp>
      <p:sp>
        <p:nvSpPr>
          <p:cNvPr id="17" name="TextBox 16"/>
          <p:cNvSpPr txBox="1"/>
          <p:nvPr/>
        </p:nvSpPr>
        <p:spPr>
          <a:xfrm>
            <a:off x="1905000" y="5486400"/>
            <a:ext cx="8305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ndara" panose="020E0502030303020204"/>
                <a:ea typeface="+mn-ea"/>
                <a:cs typeface="+mn-cs"/>
              </a:rPr>
              <a:t>Tools, Templates, Examples, Proofs</a:t>
            </a:r>
          </a:p>
        </p:txBody>
      </p:sp>
      <p:pic>
        <p:nvPicPr>
          <p:cNvPr id="18" name="Picture 17" descr="PHCA_Logo_color.png">
            <a:extLst>
              <a:ext uri="{FF2B5EF4-FFF2-40B4-BE49-F238E27FC236}">
                <a16:creationId xmlns:a16="http://schemas.microsoft.com/office/drawing/2014/main" id="{D6902FCD-BBED-744D-8455-5731FD48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
        <p:nvSpPr>
          <p:cNvPr id="19" name="Oval 18">
            <a:extLst>
              <a:ext uri="{FF2B5EF4-FFF2-40B4-BE49-F238E27FC236}">
                <a16:creationId xmlns:a16="http://schemas.microsoft.com/office/drawing/2014/main" id="{4E90D0C0-84FB-BC41-88D7-5DCDFAA1089A}"/>
              </a:ext>
            </a:extLst>
          </p:cNvPr>
          <p:cNvSpPr/>
          <p:nvPr/>
        </p:nvSpPr>
        <p:spPr bwMode="auto">
          <a:xfrm>
            <a:off x="6916318" y="2256711"/>
            <a:ext cx="2133600" cy="203852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1400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7698" y="1295400"/>
            <a:ext cx="7174302" cy="4584192"/>
          </a:xfrm>
        </p:spPr>
        <p:txBody>
          <a:bodyPr>
            <a:noAutofit/>
          </a:bodyPr>
          <a:lstStyle/>
          <a:p>
            <a:r>
              <a:rPr lang="en-US" sz="3600" dirty="0">
                <a:latin typeface="Montserrat" pitchFamily="2" charset="77"/>
              </a:rPr>
              <a:t>Number of At Bats</a:t>
            </a:r>
          </a:p>
          <a:p>
            <a:pPr lvl="1"/>
            <a:r>
              <a:rPr lang="en-US" sz="3600" dirty="0">
                <a:latin typeface="Montserrat" pitchFamily="2" charset="77"/>
              </a:rPr>
              <a:t>If you get in front of more</a:t>
            </a:r>
            <a:br>
              <a:rPr lang="en-US" sz="3600" dirty="0">
                <a:latin typeface="Montserrat" pitchFamily="2" charset="77"/>
              </a:rPr>
            </a:br>
            <a:r>
              <a:rPr lang="en-US" sz="3600" dirty="0">
                <a:latin typeface="Montserrat" pitchFamily="2" charset="77"/>
              </a:rPr>
              <a:t>Prospects – you will have more successes</a:t>
            </a:r>
          </a:p>
          <a:p>
            <a:r>
              <a:rPr lang="en-US" sz="3600" dirty="0">
                <a:latin typeface="Montserrat" pitchFamily="2" charset="77"/>
              </a:rPr>
              <a:t>Batting Average</a:t>
            </a:r>
          </a:p>
          <a:p>
            <a:pPr lvl="1"/>
            <a:r>
              <a:rPr lang="en-US" sz="3600" dirty="0">
                <a:latin typeface="Montserrat" pitchFamily="2" charset="77"/>
              </a:rPr>
              <a:t>If you raise your winning percentage – you will have more successes</a:t>
            </a:r>
          </a:p>
        </p:txBody>
      </p:sp>
      <p:sp>
        <p:nvSpPr>
          <p:cNvPr id="3" name="Title 2"/>
          <p:cNvSpPr>
            <a:spLocks noGrp="1"/>
          </p:cNvSpPr>
          <p:nvPr>
            <p:ph type="title"/>
          </p:nvPr>
        </p:nvSpPr>
        <p:spPr>
          <a:xfrm>
            <a:off x="586596" y="152400"/>
            <a:ext cx="9395604" cy="933450"/>
          </a:xfrm>
        </p:spPr>
        <p:txBody>
          <a:bodyPr/>
          <a:lstStyle/>
          <a:p>
            <a:pPr>
              <a:lnSpc>
                <a:spcPts val="4000"/>
              </a:lnSpc>
            </a:pPr>
            <a:r>
              <a:rPr lang="en-US" sz="4000" dirty="0">
                <a:latin typeface="Montserrat" pitchFamily="2" charset="77"/>
              </a:rPr>
              <a:t>Measure of Success “Total Bases” </a:t>
            </a:r>
          </a:p>
        </p:txBody>
      </p:sp>
      <p:pic>
        <p:nvPicPr>
          <p:cNvPr id="72706" name="Picture 2" descr="C:\Program Files\Microsoft Office\MEDIA\CAGCAT10\j0199036.wmf"/>
          <p:cNvPicPr>
            <a:picLocks noChangeAspect="1" noChangeArrowheads="1"/>
          </p:cNvPicPr>
          <p:nvPr/>
        </p:nvPicPr>
        <p:blipFill>
          <a:blip r:embed="rId3" cstate="print"/>
          <a:srcRect/>
          <a:stretch>
            <a:fillRect/>
          </a:stretch>
        </p:blipFill>
        <p:spPr bwMode="auto">
          <a:xfrm flipH="1">
            <a:off x="8191681" y="820309"/>
            <a:ext cx="3143428" cy="4742291"/>
          </a:xfrm>
          <a:prstGeom prst="rect">
            <a:avLst/>
          </a:prstGeom>
          <a:noFill/>
          <a:effectLst>
            <a:outerShdw blurRad="50800" dist="38100" dir="2700000" algn="tl" rotWithShape="0">
              <a:prstClr val="black">
                <a:alpha val="40000"/>
              </a:prstClr>
            </a:outerShdw>
          </a:effectLst>
        </p:spPr>
      </p:pic>
      <p:sp>
        <p:nvSpPr>
          <p:cNvPr id="4" name="Oval 3"/>
          <p:cNvSpPr/>
          <p:nvPr/>
        </p:nvSpPr>
        <p:spPr bwMode="auto">
          <a:xfrm>
            <a:off x="350629" y="457199"/>
            <a:ext cx="8521521" cy="612895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7" name="Picture 6" descr="PHCA_Logo_color.png">
            <a:extLst>
              <a:ext uri="{FF2B5EF4-FFF2-40B4-BE49-F238E27FC236}">
                <a16:creationId xmlns:a16="http://schemas.microsoft.com/office/drawing/2014/main" id="{1D4141DD-C1D1-D748-AE2B-61781BCCE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2041322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sz="quarter" idx="10"/>
          </p:nvPr>
        </p:nvSpPr>
        <p:spPr/>
        <p:txBody>
          <a:bodyPr lIns="82479" tIns="41239" rIns="82479" bIns="41239"/>
          <a:lstStyle/>
          <a:p>
            <a:pPr lvl="1" eaLnBrk="1" hangingPunct="1">
              <a:lnSpc>
                <a:spcPct val="90000"/>
              </a:lnSpc>
            </a:pPr>
            <a:r>
              <a:rPr lang="en-US" sz="2800" b="1" dirty="0">
                <a:latin typeface="Montserrat" pitchFamily="2" charset="77"/>
                <a:ea typeface="ＭＳ Ｐゴシック" charset="0"/>
                <a:cs typeface="ＭＳ Ｐゴシック" charset="0"/>
              </a:rPr>
              <a:t>Feature</a:t>
            </a:r>
            <a:r>
              <a:rPr lang="en-US" sz="2600" dirty="0">
                <a:latin typeface="Montserrat" pitchFamily="2" charset="77"/>
                <a:ea typeface="ＭＳ Ｐゴシック" charset="0"/>
                <a:cs typeface="ＭＳ Ｐゴシック" charset="0"/>
              </a:rPr>
              <a:t> </a:t>
            </a:r>
            <a:br>
              <a:rPr lang="en-US" sz="2600" dirty="0">
                <a:latin typeface="Montserrat" pitchFamily="2" charset="77"/>
                <a:ea typeface="ＭＳ Ｐゴシック" charset="0"/>
                <a:cs typeface="ＭＳ Ｐゴシック" charset="0"/>
              </a:rPr>
            </a:br>
            <a:r>
              <a:rPr lang="en-US" sz="2600" dirty="0">
                <a:latin typeface="Montserrat" pitchFamily="2" charset="77"/>
                <a:ea typeface="ＭＳ Ｐゴシック" charset="0"/>
                <a:cs typeface="ＭＳ Ｐゴシック" charset="0"/>
              </a:rPr>
              <a:t>Characteristic of a product/service, easily understood or demonstrated</a:t>
            </a:r>
          </a:p>
          <a:p>
            <a:pPr lvl="1" eaLnBrk="1" hangingPunct="1">
              <a:lnSpc>
                <a:spcPct val="90000"/>
              </a:lnSpc>
            </a:pPr>
            <a:r>
              <a:rPr lang="en-US" sz="2800" b="1" dirty="0">
                <a:latin typeface="Montserrat" pitchFamily="2" charset="77"/>
                <a:ea typeface="ＭＳ Ｐゴシック" charset="0"/>
                <a:cs typeface="ＭＳ Ｐゴシック" charset="0"/>
              </a:rPr>
              <a:t>Function</a:t>
            </a:r>
            <a:br>
              <a:rPr lang="en-US" sz="2600" dirty="0">
                <a:latin typeface="Montserrat" pitchFamily="2" charset="77"/>
                <a:ea typeface="ＭＳ Ｐゴシック" charset="0"/>
                <a:cs typeface="ＭＳ Ｐゴシック" charset="0"/>
              </a:rPr>
            </a:br>
            <a:r>
              <a:rPr lang="en-US" sz="2600" dirty="0">
                <a:latin typeface="Montserrat" pitchFamily="2" charset="77"/>
                <a:ea typeface="ＭＳ Ｐゴシック" charset="0"/>
                <a:cs typeface="ＭＳ Ｐゴシック" charset="0"/>
              </a:rPr>
              <a:t>How the feature works in order to provide the benefit or benefits</a:t>
            </a:r>
          </a:p>
          <a:p>
            <a:pPr lvl="1" eaLnBrk="1" hangingPunct="1">
              <a:lnSpc>
                <a:spcPct val="90000"/>
              </a:lnSpc>
            </a:pPr>
            <a:r>
              <a:rPr lang="en-US" sz="2800" b="1" dirty="0">
                <a:latin typeface="Montserrat" pitchFamily="2" charset="77"/>
                <a:ea typeface="ＭＳ Ｐゴシック" charset="0"/>
                <a:cs typeface="ＭＳ Ｐゴシック" charset="0"/>
              </a:rPr>
              <a:t>Benefit</a:t>
            </a:r>
            <a:br>
              <a:rPr lang="en-US" sz="2600" dirty="0">
                <a:latin typeface="Montserrat" pitchFamily="2" charset="77"/>
                <a:ea typeface="ＭＳ Ｐゴシック" charset="0"/>
                <a:cs typeface="ＭＳ Ｐゴシック" charset="0"/>
              </a:rPr>
            </a:br>
            <a:r>
              <a:rPr lang="en-US" sz="2600" dirty="0">
                <a:latin typeface="Montserrat" pitchFamily="2" charset="77"/>
                <a:ea typeface="ＭＳ Ｐゴシック" charset="0"/>
                <a:cs typeface="ＭＳ Ｐゴシック" charset="0"/>
              </a:rPr>
              <a:t>What the Customer gains from the feature/features and their functions</a:t>
            </a:r>
          </a:p>
          <a:p>
            <a:pPr lvl="1" eaLnBrk="1" hangingPunct="1">
              <a:lnSpc>
                <a:spcPct val="90000"/>
              </a:lnSpc>
            </a:pPr>
            <a:r>
              <a:rPr lang="en-US" sz="2800" b="1" dirty="0">
                <a:latin typeface="Montserrat" pitchFamily="2" charset="77"/>
                <a:ea typeface="ＭＳ Ｐゴシック" charset="0"/>
                <a:cs typeface="ＭＳ Ｐゴシック" charset="0"/>
              </a:rPr>
              <a:t>Need</a:t>
            </a:r>
            <a:br>
              <a:rPr lang="en-US" sz="2600" dirty="0">
                <a:latin typeface="Montserrat" pitchFamily="2" charset="77"/>
                <a:ea typeface="ＭＳ Ｐゴシック" charset="0"/>
                <a:cs typeface="ＭＳ Ｐゴシック" charset="0"/>
              </a:rPr>
            </a:br>
            <a:r>
              <a:rPr lang="en-US" sz="2600" dirty="0">
                <a:latin typeface="Montserrat" pitchFamily="2" charset="77"/>
                <a:ea typeface="ＭＳ Ｐゴシック" charset="0"/>
                <a:cs typeface="ＭＳ Ｐゴシック" charset="0"/>
              </a:rPr>
              <a:t>More fundamental... makes the benefit relevant to the Customer</a:t>
            </a:r>
          </a:p>
        </p:txBody>
      </p:sp>
      <p:sp>
        <p:nvSpPr>
          <p:cNvPr id="245761" name="Rectangle 2"/>
          <p:cNvSpPr>
            <a:spLocks noGrp="1" noChangeArrowheads="1"/>
          </p:cNvSpPr>
          <p:nvPr>
            <p:ph type="title"/>
          </p:nvPr>
        </p:nvSpPr>
        <p:spPr/>
        <p:txBody>
          <a:bodyPr/>
          <a:lstStyle/>
          <a:p>
            <a:pPr eaLnBrk="1" hangingPunct="1"/>
            <a:r>
              <a:rPr lang="en-US" sz="4800" dirty="0">
                <a:solidFill>
                  <a:srgbClr val="3A486A"/>
                </a:solidFill>
                <a:latin typeface="Montserrat" pitchFamily="2" charset="77"/>
                <a:ea typeface="ＭＳ Ｐゴシック" charset="0"/>
                <a:cs typeface="ＭＳ Ｐゴシック" charset="0"/>
              </a:rPr>
              <a:t>Definitions:</a:t>
            </a:r>
            <a:endParaRPr lang="en-US" sz="4000" dirty="0">
              <a:solidFill>
                <a:srgbClr val="3A486A"/>
              </a:solidFill>
              <a:latin typeface="Montserrat" pitchFamily="2" charset="77"/>
              <a:ea typeface="ＭＳ Ｐゴシック" charset="0"/>
              <a:cs typeface="ＭＳ Ｐゴシック" charset="0"/>
            </a:endParaRPr>
          </a:p>
        </p:txBody>
      </p:sp>
      <p:pic>
        <p:nvPicPr>
          <p:cNvPr id="4" name="Picture 3" descr="PHCA_Logo_color.png">
            <a:extLst>
              <a:ext uri="{FF2B5EF4-FFF2-40B4-BE49-F238E27FC236}">
                <a16:creationId xmlns:a16="http://schemas.microsoft.com/office/drawing/2014/main" id="{E25FA995-6E26-F846-8A7D-3B3943897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9878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blinds(horizontal)">
                                      <p:cBhvr>
                                        <p:cTn id="7" dur="500"/>
                                        <p:tgtEl>
                                          <p:spTgt spid="178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blinds(horizontal)">
                                      <p:cBhvr>
                                        <p:cTn id="12" dur="500"/>
                                        <p:tgtEl>
                                          <p:spTgt spid="178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8179">
                                            <p:txEl>
                                              <p:pRg st="2" end="2"/>
                                            </p:txEl>
                                          </p:spTgt>
                                        </p:tgtEl>
                                        <p:attrNameLst>
                                          <p:attrName>style.visibility</p:attrName>
                                        </p:attrNameLst>
                                      </p:cBhvr>
                                      <p:to>
                                        <p:strVal val="visible"/>
                                      </p:to>
                                    </p:set>
                                    <p:animEffect transition="in" filter="blinds(horizontal)">
                                      <p:cBhvr>
                                        <p:cTn id="17" dur="500"/>
                                        <p:tgtEl>
                                          <p:spTgt spid="178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8179">
                                            <p:txEl>
                                              <p:pRg st="3" end="3"/>
                                            </p:txEl>
                                          </p:spTgt>
                                        </p:tgtEl>
                                        <p:attrNameLst>
                                          <p:attrName>style.visibility</p:attrName>
                                        </p:attrNameLst>
                                      </p:cBhvr>
                                      <p:to>
                                        <p:strVal val="visible"/>
                                      </p:to>
                                    </p:set>
                                    <p:animEffect transition="in" filter="blinds(horizontal)">
                                      <p:cBhvr>
                                        <p:cTn id="22" dur="500"/>
                                        <p:tgtEl>
                                          <p:spTgt spid="178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367" y="228600"/>
            <a:ext cx="7584233" cy="609600"/>
          </a:xfrm>
        </p:spPr>
        <p:txBody>
          <a:bodyPr/>
          <a:lstStyle/>
          <a:p>
            <a:r>
              <a:rPr lang="en-US" sz="4000" dirty="0"/>
              <a:t>How Cool is That!</a:t>
            </a:r>
          </a:p>
        </p:txBody>
      </p:sp>
      <p:pic>
        <p:nvPicPr>
          <p:cNvPr id="5" name="Content Placeholder 4" descr="Screen Shot 2020-06-03 at 11.59.3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824" b="2237"/>
          <a:stretch/>
        </p:blipFill>
        <p:spPr>
          <a:xfrm>
            <a:off x="1567543" y="1679222"/>
            <a:ext cx="4680857" cy="4317130"/>
          </a:xfrm>
        </p:spPr>
      </p:pic>
      <p:sp>
        <p:nvSpPr>
          <p:cNvPr id="6" name="Content Placeholder 2"/>
          <p:cNvSpPr txBox="1">
            <a:spLocks/>
          </p:cNvSpPr>
          <p:nvPr/>
        </p:nvSpPr>
        <p:spPr bwMode="auto">
          <a:xfrm>
            <a:off x="6934200" y="1424352"/>
            <a:ext cx="3352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4000" b="0" i="0" u="none" strike="noStrike" kern="1200" cap="none" spc="0" normalizeH="0" baseline="0" noProof="0" dirty="0">
                <a:ln>
                  <a:noFill/>
                </a:ln>
                <a:solidFill>
                  <a:srgbClr val="0D4D77"/>
                </a:solidFill>
                <a:effectLst/>
                <a:uLnTx/>
                <a:uFillTx/>
                <a:latin typeface="Candara" panose="020E0502030303020204"/>
                <a:ea typeface="+mn-ea"/>
                <a:cs typeface="+mn-cs"/>
              </a:rPr>
              <a:t>This is the cup I’m selling</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4000" b="0" i="0" u="none" strike="noStrike" kern="1200" cap="none" spc="0" normalizeH="0" baseline="0" noProof="0" dirty="0">
                <a:ln>
                  <a:noFill/>
                </a:ln>
                <a:solidFill>
                  <a:srgbClr val="0D4D77"/>
                </a:solidFill>
                <a:effectLst/>
                <a:uLnTx/>
                <a:uFillTx/>
                <a:latin typeface="Candara" panose="020E0502030303020204"/>
                <a:ea typeface="+mn-ea"/>
                <a:cs typeface="+mn-cs"/>
              </a:rPr>
              <a:t>It comes with</a:t>
            </a:r>
            <a:br>
              <a:rPr kumimoji="0" lang="en-US" sz="4000" b="0" i="0" u="none" strike="noStrike" kern="1200" cap="none" spc="0" normalizeH="0" baseline="0" noProof="0" dirty="0">
                <a:ln>
                  <a:noFill/>
                </a:ln>
                <a:solidFill>
                  <a:srgbClr val="0D4D77"/>
                </a:solidFill>
                <a:effectLst/>
                <a:uLnTx/>
                <a:uFillTx/>
                <a:latin typeface="Candara" panose="020E0502030303020204"/>
                <a:ea typeface="+mn-ea"/>
                <a:cs typeface="+mn-cs"/>
              </a:rPr>
            </a:br>
            <a:r>
              <a:rPr kumimoji="0" lang="en-US" sz="4000" b="0" i="0" u="none" strike="noStrike" kern="1200" cap="none" spc="0" normalizeH="0" baseline="0" noProof="0" dirty="0">
                <a:ln>
                  <a:noFill/>
                </a:ln>
                <a:solidFill>
                  <a:srgbClr val="0D4D77"/>
                </a:solidFill>
                <a:effectLst/>
                <a:uLnTx/>
                <a:uFillTx/>
                <a:latin typeface="Candara" panose="020E0502030303020204"/>
                <a:ea typeface="+mn-ea"/>
                <a:cs typeface="+mn-cs"/>
              </a:rPr>
              <a:t>a handle</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4000" b="0" i="0" u="none" strike="noStrike" kern="1200" cap="none" spc="0" normalizeH="0" baseline="0" noProof="0" dirty="0">
                <a:ln>
                  <a:noFill/>
                </a:ln>
                <a:solidFill>
                  <a:srgbClr val="0D4D77"/>
                </a:solidFill>
                <a:effectLst/>
                <a:uLnTx/>
                <a:uFillTx/>
                <a:latin typeface="Candara" panose="020E0502030303020204"/>
                <a:ea typeface="+mn-ea"/>
                <a:cs typeface="+mn-cs"/>
              </a:rPr>
              <a:t>How cool is that?</a:t>
            </a:r>
          </a:p>
        </p:txBody>
      </p:sp>
      <p:pic>
        <p:nvPicPr>
          <p:cNvPr id="7" name="Picture 6" descr="PHCA_Logo_color.png">
            <a:extLst>
              <a:ext uri="{FF2B5EF4-FFF2-40B4-BE49-F238E27FC236}">
                <a16:creationId xmlns:a16="http://schemas.microsoft.com/office/drawing/2014/main" id="{51397391-CA85-5547-B4D8-3104C0B51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4128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45" y="228600"/>
            <a:ext cx="7621555" cy="609600"/>
          </a:xfrm>
        </p:spPr>
        <p:txBody>
          <a:bodyPr/>
          <a:lstStyle/>
          <a:p>
            <a:r>
              <a:rPr lang="en-US" sz="4000" dirty="0"/>
              <a:t>Feature </a:t>
            </a:r>
            <a:r>
              <a:rPr lang="mr-IN" sz="4000" dirty="0"/>
              <a:t>–</a:t>
            </a:r>
            <a:r>
              <a:rPr lang="en-US" sz="4000" dirty="0"/>
              <a:t> Function - Benefit</a:t>
            </a:r>
          </a:p>
        </p:txBody>
      </p:sp>
      <p:sp>
        <p:nvSpPr>
          <p:cNvPr id="6" name="Content Placeholder 2"/>
          <p:cNvSpPr txBox="1">
            <a:spLocks/>
          </p:cNvSpPr>
          <p:nvPr/>
        </p:nvSpPr>
        <p:spPr bwMode="auto">
          <a:xfrm>
            <a:off x="6422571" y="1236305"/>
            <a:ext cx="4376057"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My cup comes with this handle</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The handle enables me to drink without touching the cup</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I can drink hot coffee or tea without burning myself</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How cool is that?</a:t>
            </a:r>
          </a:p>
        </p:txBody>
      </p:sp>
      <p:pic>
        <p:nvPicPr>
          <p:cNvPr id="7" name="Content Placeholder 4" descr="Screen Shot 2020-06-03 at 11.59.37 AM.png">
            <a:extLst>
              <a:ext uri="{FF2B5EF4-FFF2-40B4-BE49-F238E27FC236}">
                <a16:creationId xmlns:a16="http://schemas.microsoft.com/office/drawing/2014/main" id="{7A473A05-8F21-4949-8814-3A51404BB892}"/>
              </a:ext>
            </a:extLst>
          </p:cNvPr>
          <p:cNvPicPr>
            <a:picLocks noChangeAspect="1"/>
          </p:cNvPicPr>
          <p:nvPr/>
        </p:nvPicPr>
        <p:blipFill rotWithShape="1">
          <a:blip r:embed="rId2">
            <a:extLst>
              <a:ext uri="{28A0092B-C50C-407E-A947-70E740481C1C}">
                <a14:useLocalDpi xmlns:a14="http://schemas.microsoft.com/office/drawing/2010/main" val="0"/>
              </a:ext>
            </a:extLst>
          </a:blip>
          <a:srcRect t="-2824" b="2237"/>
          <a:stretch/>
        </p:blipFill>
        <p:spPr>
          <a:xfrm>
            <a:off x="1567543" y="1679222"/>
            <a:ext cx="4680857" cy="4317130"/>
          </a:xfrm>
          <a:prstGeom prst="rect">
            <a:avLst/>
          </a:prstGeom>
        </p:spPr>
      </p:pic>
      <p:pic>
        <p:nvPicPr>
          <p:cNvPr id="8" name="Picture 7" descr="PHCA_Logo_color.png">
            <a:extLst>
              <a:ext uri="{FF2B5EF4-FFF2-40B4-BE49-F238E27FC236}">
                <a16:creationId xmlns:a16="http://schemas.microsoft.com/office/drawing/2014/main" id="{783439A0-27F4-2E4A-9578-292FE5E8B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6656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324600" cy="609600"/>
          </a:xfrm>
        </p:spPr>
        <p:txBody>
          <a:bodyPr/>
          <a:lstStyle/>
          <a:p>
            <a:r>
              <a:rPr lang="en-US" sz="4000" dirty="0"/>
              <a:t>Need </a:t>
            </a:r>
            <a:r>
              <a:rPr lang="mr-IN" sz="4000" dirty="0"/>
              <a:t>–</a:t>
            </a:r>
            <a:r>
              <a:rPr lang="en-US" sz="4000" dirty="0"/>
              <a:t> Benefit - Feature</a:t>
            </a:r>
          </a:p>
        </p:txBody>
      </p:sp>
      <p:pic>
        <p:nvPicPr>
          <p:cNvPr id="5" name="Content Placeholder 4" descr="Screen Shot 2020-06-03 at 11.59.3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824" b="2237"/>
          <a:stretch/>
        </p:blipFill>
        <p:spPr>
          <a:xfrm>
            <a:off x="2362200" y="1679222"/>
            <a:ext cx="3886200" cy="3584222"/>
          </a:xfrm>
        </p:spPr>
      </p:pic>
      <p:sp>
        <p:nvSpPr>
          <p:cNvPr id="6" name="Content Placeholder 2"/>
          <p:cNvSpPr txBox="1">
            <a:spLocks/>
          </p:cNvSpPr>
          <p:nvPr/>
        </p:nvSpPr>
        <p:spPr bwMode="auto">
          <a:xfrm>
            <a:off x="6553200" y="1340234"/>
            <a:ext cx="41148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You have told me that you like your coffee hot</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I assume you don’t want to burn yourself</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That is why my coffee cup has this handle</a:t>
            </a: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200" b="0" i="0" u="none" strike="noStrike" kern="1200" cap="none" spc="0" normalizeH="0" baseline="0" noProof="0" dirty="0">
                <a:ln>
                  <a:noFill/>
                </a:ln>
                <a:solidFill>
                  <a:srgbClr val="0D4D77"/>
                </a:solidFill>
                <a:effectLst/>
                <a:uLnTx/>
                <a:uFillTx/>
                <a:latin typeface="Candara" panose="020E0502030303020204"/>
                <a:ea typeface="+mn-ea"/>
                <a:cs typeface="+mn-cs"/>
              </a:rPr>
              <a:t>How smart is that?</a:t>
            </a:r>
          </a:p>
        </p:txBody>
      </p:sp>
      <p:pic>
        <p:nvPicPr>
          <p:cNvPr id="7" name="Content Placeholder 4" descr="Screen Shot 2020-06-03 at 11.59.37 AM.png">
            <a:extLst>
              <a:ext uri="{FF2B5EF4-FFF2-40B4-BE49-F238E27FC236}">
                <a16:creationId xmlns:a16="http://schemas.microsoft.com/office/drawing/2014/main" id="{FA96F1E1-5817-0041-8D66-AA7B837C37ED}"/>
              </a:ext>
            </a:extLst>
          </p:cNvPr>
          <p:cNvPicPr>
            <a:picLocks noChangeAspect="1"/>
          </p:cNvPicPr>
          <p:nvPr/>
        </p:nvPicPr>
        <p:blipFill rotWithShape="1">
          <a:blip r:embed="rId2">
            <a:extLst>
              <a:ext uri="{28A0092B-C50C-407E-A947-70E740481C1C}">
                <a14:useLocalDpi xmlns:a14="http://schemas.microsoft.com/office/drawing/2010/main" val="0"/>
              </a:ext>
            </a:extLst>
          </a:blip>
          <a:srcRect t="-2824" b="2237"/>
          <a:stretch/>
        </p:blipFill>
        <p:spPr>
          <a:xfrm>
            <a:off x="1567543" y="1679222"/>
            <a:ext cx="4680857" cy="4317130"/>
          </a:xfrm>
          <a:prstGeom prst="rect">
            <a:avLst/>
          </a:prstGeom>
        </p:spPr>
      </p:pic>
      <p:pic>
        <p:nvPicPr>
          <p:cNvPr id="8" name="Picture 7" descr="PHCA_Logo_color.png">
            <a:extLst>
              <a:ext uri="{FF2B5EF4-FFF2-40B4-BE49-F238E27FC236}">
                <a16:creationId xmlns:a16="http://schemas.microsoft.com/office/drawing/2014/main" id="{C384BF41-8C55-584C-8355-537FB2A96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7012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06" y="228600"/>
            <a:ext cx="8974494" cy="609600"/>
          </a:xfrm>
        </p:spPr>
        <p:txBody>
          <a:bodyPr/>
          <a:lstStyle/>
          <a:p>
            <a:r>
              <a:rPr lang="en-US" dirty="0"/>
              <a:t>3 Reasons for Need </a:t>
            </a:r>
            <a:r>
              <a:rPr lang="mr-IN" dirty="0"/>
              <a:t>–</a:t>
            </a:r>
            <a:r>
              <a:rPr lang="en-US" dirty="0"/>
              <a:t> Benefit </a:t>
            </a:r>
            <a:r>
              <a:rPr lang="mr-IN" dirty="0"/>
              <a:t>–</a:t>
            </a:r>
            <a:r>
              <a:rPr lang="en-US" dirty="0"/>
              <a:t> Feature</a:t>
            </a:r>
          </a:p>
        </p:txBody>
      </p:sp>
      <p:sp>
        <p:nvSpPr>
          <p:cNvPr id="3" name="Content Placeholder 2"/>
          <p:cNvSpPr>
            <a:spLocks noGrp="1"/>
          </p:cNvSpPr>
          <p:nvPr>
            <p:ph idx="1"/>
          </p:nvPr>
        </p:nvSpPr>
        <p:spPr>
          <a:xfrm>
            <a:off x="1007705" y="1276615"/>
            <a:ext cx="5817435" cy="4572000"/>
          </a:xfrm>
        </p:spPr>
        <p:txBody>
          <a:bodyPr>
            <a:noAutofit/>
          </a:bodyPr>
          <a:lstStyle/>
          <a:p>
            <a:r>
              <a:rPr lang="en-US" dirty="0"/>
              <a:t>You begin with something</a:t>
            </a:r>
            <a:br>
              <a:rPr lang="en-US" dirty="0"/>
            </a:br>
            <a:r>
              <a:rPr lang="en-US" dirty="0"/>
              <a:t>that you know about the prospective customer</a:t>
            </a:r>
          </a:p>
          <a:p>
            <a:r>
              <a:rPr lang="en-US" dirty="0"/>
              <a:t>You finish with something that is easily observed, understood, or demonstrated</a:t>
            </a:r>
          </a:p>
          <a:p>
            <a:r>
              <a:rPr lang="en-US" sz="3200" b="1" dirty="0"/>
              <a:t>It keeps you from talking about features and benefits that don’t matter</a:t>
            </a:r>
            <a:endParaRPr lang="en-US" sz="3200" b="1" dirty="0">
              <a:solidFill>
                <a:srgbClr val="FF0000"/>
              </a:solidFill>
            </a:endParaRPr>
          </a:p>
        </p:txBody>
      </p:sp>
      <p:sp>
        <p:nvSpPr>
          <p:cNvPr id="4" name="Content Placeholder 2"/>
          <p:cNvSpPr txBox="1">
            <a:spLocks/>
          </p:cNvSpPr>
          <p:nvPr/>
        </p:nvSpPr>
        <p:spPr bwMode="auto">
          <a:xfrm rot="20998484">
            <a:off x="7239000" y="2845717"/>
            <a:ext cx="3352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600" b="0" i="0" u="none" strike="noStrike" kern="1200" cap="none" spc="0" normalizeH="0" baseline="0" noProof="0" dirty="0">
                <a:ln>
                  <a:noFill/>
                </a:ln>
                <a:solidFill>
                  <a:srgbClr val="FF0000"/>
                </a:solidFill>
                <a:effectLst/>
                <a:uLnTx/>
                <a:uFillTx/>
                <a:latin typeface="Candara" panose="020E0502030303020204"/>
                <a:ea typeface="+mn-ea"/>
                <a:cs typeface="+mn-cs"/>
              </a:rPr>
              <a:t>Another Nod</a:t>
            </a:r>
            <a:br>
              <a:rPr kumimoji="0" lang="en-US" sz="3600" b="0" i="0" u="none" strike="noStrike" kern="1200" cap="none" spc="0" normalizeH="0" baseline="0" noProof="0" dirty="0">
                <a:ln>
                  <a:noFill/>
                </a:ln>
                <a:solidFill>
                  <a:srgbClr val="FF0000"/>
                </a:solidFill>
                <a:effectLst/>
                <a:uLnTx/>
                <a:uFillTx/>
                <a:latin typeface="Candara" panose="020E0502030303020204"/>
                <a:ea typeface="+mn-ea"/>
                <a:cs typeface="+mn-cs"/>
              </a:rPr>
            </a:br>
            <a:endParaRPr kumimoji="0" lang="en-US" sz="2800" b="0" i="0" u="none" strike="noStrike" kern="1200" cap="none" spc="0" normalizeH="0" baseline="0" noProof="0" dirty="0">
              <a:ln>
                <a:noFill/>
              </a:ln>
              <a:solidFill>
                <a:srgbClr val="0D4D77"/>
              </a:solidFill>
              <a:effectLst/>
              <a:uLnTx/>
              <a:uFillTx/>
              <a:latin typeface="Candara" panose="020E0502030303020204"/>
              <a:ea typeface="+mn-ea"/>
              <a:cs typeface="+mn-cs"/>
            </a:endParaRPr>
          </a:p>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br>
              <a:rPr kumimoji="0" lang="en-US" sz="2800" b="0" i="0" u="none" strike="noStrike" kern="1200" cap="none" spc="0" normalizeH="0" baseline="0" noProof="0" dirty="0">
                <a:ln>
                  <a:noFill/>
                </a:ln>
                <a:solidFill>
                  <a:srgbClr val="FF0000"/>
                </a:solidFill>
                <a:effectLst/>
                <a:uLnTx/>
                <a:uFillTx/>
                <a:latin typeface="Candara" panose="020E0502030303020204"/>
                <a:ea typeface="+mn-ea"/>
                <a:cs typeface="+mn-cs"/>
              </a:rPr>
            </a:br>
            <a:endParaRPr kumimoji="0" lang="en-US" sz="3200" b="0" i="0" u="none" strike="noStrike" kern="1200" cap="none" spc="0" normalizeH="0" baseline="0" noProof="0" dirty="0">
              <a:ln>
                <a:noFill/>
              </a:ln>
              <a:solidFill>
                <a:srgbClr val="FF0000"/>
              </a:solidFill>
              <a:effectLst/>
              <a:uLnTx/>
              <a:uFillTx/>
              <a:latin typeface="Candara" panose="020E0502030303020204"/>
              <a:ea typeface="+mn-ea"/>
              <a:cs typeface="+mn-cs"/>
            </a:endParaRPr>
          </a:p>
        </p:txBody>
      </p:sp>
      <p:sp>
        <p:nvSpPr>
          <p:cNvPr id="5" name="Content Placeholder 2"/>
          <p:cNvSpPr txBox="1">
            <a:spLocks/>
          </p:cNvSpPr>
          <p:nvPr/>
        </p:nvSpPr>
        <p:spPr bwMode="auto">
          <a:xfrm rot="21066332">
            <a:off x="6858000" y="1519376"/>
            <a:ext cx="335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l" defTabSz="457200" rtl="0" eaLnBrk="0" fontAlgn="base" latinLnBrk="0" hangingPunct="0">
              <a:lnSpc>
                <a:spcPct val="100000"/>
              </a:lnSpc>
              <a:spcBef>
                <a:spcPct val="20000"/>
              </a:spcBef>
              <a:spcAft>
                <a:spcPct val="0"/>
              </a:spcAft>
              <a:buClr>
                <a:srgbClr val="1269A2"/>
              </a:buClr>
              <a:buSzTx/>
              <a:buFontTx/>
              <a:buNone/>
              <a:tabLst/>
              <a:defRPr/>
            </a:pPr>
            <a:r>
              <a:rPr kumimoji="0" lang="en-US" sz="3600" b="0" i="0" u="none" strike="noStrike" kern="1200" cap="none" spc="0" normalizeH="0" baseline="0" noProof="0" dirty="0">
                <a:ln>
                  <a:noFill/>
                </a:ln>
                <a:solidFill>
                  <a:srgbClr val="FF0000"/>
                </a:solidFill>
                <a:effectLst/>
                <a:uLnTx/>
                <a:uFillTx/>
                <a:latin typeface="Candara" panose="020E0502030303020204"/>
                <a:ea typeface="+mn-ea"/>
                <a:cs typeface="+mn-cs"/>
              </a:rPr>
              <a:t>Results in a Nod</a:t>
            </a:r>
          </a:p>
        </p:txBody>
      </p:sp>
      <p:sp>
        <p:nvSpPr>
          <p:cNvPr id="6" name="Content Placeholder 2"/>
          <p:cNvSpPr txBox="1">
            <a:spLocks/>
          </p:cNvSpPr>
          <p:nvPr/>
        </p:nvSpPr>
        <p:spPr bwMode="auto">
          <a:xfrm rot="21036676">
            <a:off x="6781800" y="4159902"/>
            <a:ext cx="3886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269A2"/>
              </a:buClr>
              <a:buChar char="•"/>
              <a:defRPr sz="2400">
                <a:solidFill>
                  <a:srgbClr val="0D4D77"/>
                </a:solidFill>
                <a:latin typeface="+mn-lt"/>
                <a:ea typeface="+mn-ea"/>
                <a:cs typeface="+mn-cs"/>
              </a:defRPr>
            </a:lvl1pPr>
            <a:lvl2pPr marL="742950" indent="-285750" algn="l" rtl="0" eaLnBrk="0" fontAlgn="base" hangingPunct="0">
              <a:spcBef>
                <a:spcPct val="20000"/>
              </a:spcBef>
              <a:spcAft>
                <a:spcPct val="0"/>
              </a:spcAft>
              <a:buClr>
                <a:srgbClr val="1269A2"/>
              </a:buClr>
              <a:buChar char="–"/>
              <a:defRPr sz="2400">
                <a:solidFill>
                  <a:srgbClr val="0D4D77"/>
                </a:solidFill>
                <a:latin typeface="+mn-lt"/>
                <a:ea typeface="+mn-ea"/>
              </a:defRPr>
            </a:lvl2pPr>
            <a:lvl3pPr marL="1143000" indent="-228600" algn="l" rtl="0" eaLnBrk="0" fontAlgn="base" hangingPunct="0">
              <a:spcBef>
                <a:spcPct val="20000"/>
              </a:spcBef>
              <a:spcAft>
                <a:spcPct val="0"/>
              </a:spcAft>
              <a:buClr>
                <a:srgbClr val="1269A2"/>
              </a:buClr>
              <a:buChar char="•"/>
              <a:defRPr sz="2400">
                <a:solidFill>
                  <a:srgbClr val="0D4D77"/>
                </a:solidFill>
                <a:latin typeface="+mn-lt"/>
                <a:ea typeface="+mn-ea"/>
              </a:defRPr>
            </a:lvl3pPr>
            <a:lvl4pPr marL="1600200" indent="-228600" algn="l" rtl="0" eaLnBrk="0" fontAlgn="base" hangingPunct="0">
              <a:spcBef>
                <a:spcPct val="20000"/>
              </a:spcBef>
              <a:spcAft>
                <a:spcPct val="0"/>
              </a:spcAft>
              <a:buClr>
                <a:srgbClr val="1269A2"/>
              </a:buClr>
              <a:buChar char="–"/>
              <a:defRPr sz="2400">
                <a:solidFill>
                  <a:srgbClr val="0D4D77"/>
                </a:solidFill>
                <a:latin typeface="+mn-lt"/>
                <a:ea typeface="+mn-ea"/>
              </a:defRPr>
            </a:lvl4pPr>
            <a:lvl5pPr marL="2057400" indent="-228600" algn="l" rtl="0" eaLnBrk="0" fontAlgn="base" hangingPunct="0">
              <a:spcBef>
                <a:spcPct val="20000"/>
              </a:spcBef>
              <a:spcAft>
                <a:spcPct val="0"/>
              </a:spcAft>
              <a:buClr>
                <a:srgbClr val="1269A2"/>
              </a:buClr>
              <a:buChar char="»"/>
              <a:defRPr sz="2400">
                <a:solidFill>
                  <a:srgbClr val="0D4D77"/>
                </a:solidFill>
                <a:latin typeface="+mn-lt"/>
                <a:ea typeface="+mn-ea"/>
              </a:defRPr>
            </a:lvl5pPr>
            <a:lvl6pPr marL="2514600" indent="-228600" algn="l" rtl="0" fontAlgn="base">
              <a:spcBef>
                <a:spcPct val="20000"/>
              </a:spcBef>
              <a:spcAft>
                <a:spcPct val="0"/>
              </a:spcAft>
              <a:buClr>
                <a:srgbClr val="1269A2"/>
              </a:buClr>
              <a:buChar char="»"/>
              <a:defRPr sz="2400">
                <a:solidFill>
                  <a:schemeClr val="tx1"/>
                </a:solidFill>
                <a:latin typeface="+mn-lt"/>
                <a:ea typeface="+mn-ea"/>
              </a:defRPr>
            </a:lvl6pPr>
            <a:lvl7pPr marL="2971800" indent="-228600" algn="l" rtl="0" fontAlgn="base">
              <a:spcBef>
                <a:spcPct val="20000"/>
              </a:spcBef>
              <a:spcAft>
                <a:spcPct val="0"/>
              </a:spcAft>
              <a:buClr>
                <a:srgbClr val="1269A2"/>
              </a:buClr>
              <a:buChar char="»"/>
              <a:defRPr sz="2400">
                <a:solidFill>
                  <a:schemeClr val="tx1"/>
                </a:solidFill>
                <a:latin typeface="+mn-lt"/>
                <a:ea typeface="+mn-ea"/>
              </a:defRPr>
            </a:lvl7pPr>
            <a:lvl8pPr marL="3429000" indent="-228600" algn="l" rtl="0" fontAlgn="base">
              <a:spcBef>
                <a:spcPct val="20000"/>
              </a:spcBef>
              <a:spcAft>
                <a:spcPct val="0"/>
              </a:spcAft>
              <a:buClr>
                <a:srgbClr val="1269A2"/>
              </a:buClr>
              <a:buChar char="»"/>
              <a:defRPr sz="2400">
                <a:solidFill>
                  <a:schemeClr val="tx1"/>
                </a:solidFill>
                <a:latin typeface="+mn-lt"/>
                <a:ea typeface="+mn-ea"/>
              </a:defRPr>
            </a:lvl8pPr>
            <a:lvl9pPr marL="3886200" indent="-228600" algn="l" rtl="0" fontAlgn="base">
              <a:spcBef>
                <a:spcPct val="20000"/>
              </a:spcBef>
              <a:spcAft>
                <a:spcPct val="0"/>
              </a:spcAft>
              <a:buClr>
                <a:srgbClr val="1269A2"/>
              </a:buClr>
              <a:buChar char="»"/>
              <a:defRPr sz="2400">
                <a:solidFill>
                  <a:schemeClr val="tx1"/>
                </a:solidFill>
                <a:latin typeface="+mn-lt"/>
                <a:ea typeface="+mn-ea"/>
              </a:defRPr>
            </a:lvl9pPr>
          </a:lstStyle>
          <a:p>
            <a:pPr marL="0" marR="0" lvl="0" indent="0" algn="ctr" defTabSz="457200" rtl="0" eaLnBrk="0" fontAlgn="base" latinLnBrk="0" hangingPunct="0">
              <a:lnSpc>
                <a:spcPct val="100000"/>
              </a:lnSpc>
              <a:spcBef>
                <a:spcPct val="20000"/>
              </a:spcBef>
              <a:spcAft>
                <a:spcPct val="0"/>
              </a:spcAft>
              <a:buClr>
                <a:srgbClr val="1269A2"/>
              </a:buClr>
              <a:buSzTx/>
              <a:buFontTx/>
              <a:buNone/>
              <a:tabLst/>
              <a:defRPr/>
            </a:pPr>
            <a:r>
              <a:rPr kumimoji="0" lang="en-US" sz="3600" b="1" i="0" u="none" strike="noStrike" kern="1200" cap="none" spc="0" normalizeH="0" baseline="0" noProof="0" dirty="0">
                <a:ln>
                  <a:noFill/>
                </a:ln>
                <a:solidFill>
                  <a:srgbClr val="FF0000"/>
                </a:solidFill>
                <a:effectLst/>
                <a:uLnTx/>
                <a:uFillTx/>
                <a:latin typeface="Candara" panose="020E0502030303020204"/>
                <a:ea typeface="+mn-ea"/>
                <a:cs typeface="+mn-cs"/>
              </a:rPr>
              <a:t>Not tied to a Need,</a:t>
            </a:r>
          </a:p>
          <a:p>
            <a:pPr marL="0" marR="0" lvl="0" indent="0" algn="ctr" defTabSz="457200" rtl="0" eaLnBrk="0" fontAlgn="base" latinLnBrk="0" hangingPunct="0">
              <a:lnSpc>
                <a:spcPct val="100000"/>
              </a:lnSpc>
              <a:spcBef>
                <a:spcPct val="20000"/>
              </a:spcBef>
              <a:spcAft>
                <a:spcPct val="0"/>
              </a:spcAft>
              <a:buClr>
                <a:srgbClr val="1269A2"/>
              </a:buClr>
              <a:buSzTx/>
              <a:buFontTx/>
              <a:buNone/>
              <a:tabLst/>
              <a:defRPr/>
            </a:pPr>
            <a:r>
              <a:rPr kumimoji="0" lang="en-US" sz="3600" b="1" i="0" u="none" strike="noStrike" kern="1200" cap="none" spc="0" normalizeH="0" baseline="0" noProof="0" dirty="0">
                <a:ln>
                  <a:noFill/>
                </a:ln>
                <a:solidFill>
                  <a:srgbClr val="FF0000"/>
                </a:solidFill>
                <a:effectLst/>
                <a:uLnTx/>
                <a:uFillTx/>
                <a:latin typeface="Candara" panose="020E0502030303020204"/>
                <a:ea typeface="+mn-ea"/>
                <a:cs typeface="+mn-cs"/>
              </a:rPr>
              <a:t>a waste of time</a:t>
            </a:r>
          </a:p>
        </p:txBody>
      </p:sp>
      <p:pic>
        <p:nvPicPr>
          <p:cNvPr id="7" name="Picture 6" descr="PHCA_Logo_color.png">
            <a:extLst>
              <a:ext uri="{FF2B5EF4-FFF2-40B4-BE49-F238E27FC236}">
                <a16:creationId xmlns:a16="http://schemas.microsoft.com/office/drawing/2014/main" id="{177741CD-1D81-BE41-A505-7B45FA27E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38893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0" y="1409701"/>
            <a:ext cx="5422900" cy="4810126"/>
            <a:chOff x="1920" y="705"/>
            <a:chExt cx="3416" cy="3030"/>
          </a:xfrm>
        </p:grpSpPr>
        <p:grpSp>
          <p:nvGrpSpPr>
            <p:cNvPr id="247815" name="Group 3"/>
            <p:cNvGrpSpPr>
              <a:grpSpLocks/>
            </p:cNvGrpSpPr>
            <p:nvPr/>
          </p:nvGrpSpPr>
          <p:grpSpPr bwMode="auto">
            <a:xfrm>
              <a:off x="2496" y="705"/>
              <a:ext cx="2840" cy="3030"/>
              <a:chOff x="2496" y="705"/>
              <a:chExt cx="2840" cy="3030"/>
            </a:xfrm>
          </p:grpSpPr>
          <p:sp>
            <p:nvSpPr>
              <p:cNvPr id="118788" name="Oval 4"/>
              <p:cNvSpPr>
                <a:spLocks noChangeArrowheads="1"/>
              </p:cNvSpPr>
              <p:nvPr/>
            </p:nvSpPr>
            <p:spPr bwMode="auto">
              <a:xfrm>
                <a:off x="2544" y="705"/>
                <a:ext cx="1168" cy="1167"/>
              </a:xfrm>
              <a:prstGeom prst="ellipse">
                <a:avLst/>
              </a:prstGeom>
              <a:solidFill>
                <a:srgbClr val="11CAEF"/>
              </a:solidFill>
              <a:ln w="9525">
                <a:solidFill>
                  <a:schemeClr val="tx1"/>
                </a:solidFill>
                <a:round/>
                <a:headEnd/>
                <a:tailEnd/>
              </a:ln>
              <a:effectLst>
                <a:outerShdw dist="35921" dir="2700000" algn="ctr" rotWithShape="0">
                  <a:schemeClr val="bg2"/>
                </a:outerShdw>
              </a:effectLst>
            </p:spPr>
            <p:txBody>
              <a:bodyPr wrap="none" lIns="101370" tIns="50685" rIns="101370" bIns="50685" anchor="ctr"/>
              <a:lstStyle/>
              <a:p>
                <a:pPr marL="0" marR="0" lvl="0" indent="0" algn="ctr" defTabSz="915001"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Benefits</a:t>
                </a:r>
              </a:p>
            </p:txBody>
          </p:sp>
          <p:sp>
            <p:nvSpPr>
              <p:cNvPr id="118789" name="Oval 5"/>
              <p:cNvSpPr>
                <a:spLocks noChangeArrowheads="1"/>
              </p:cNvSpPr>
              <p:nvPr/>
            </p:nvSpPr>
            <p:spPr bwMode="auto">
              <a:xfrm>
                <a:off x="2496" y="2496"/>
                <a:ext cx="1216" cy="1239"/>
              </a:xfrm>
              <a:prstGeom prst="ellipse">
                <a:avLst/>
              </a:prstGeom>
              <a:solidFill>
                <a:srgbClr val="11CAEF"/>
              </a:solidFill>
              <a:ln w="9525">
                <a:solidFill>
                  <a:schemeClr val="tx1"/>
                </a:solidFill>
                <a:round/>
                <a:headEnd/>
                <a:tailEnd/>
              </a:ln>
              <a:effectLst>
                <a:outerShdw dist="35921" dir="2700000" algn="ctr" rotWithShape="0">
                  <a:schemeClr val="bg2"/>
                </a:outerShdw>
              </a:effectLst>
            </p:spPr>
            <p:txBody>
              <a:bodyPr wrap="none" lIns="101370" tIns="50685" rIns="101370" bIns="50685" anchor="ctr"/>
              <a:lstStyle/>
              <a:p>
                <a:pPr marL="0" marR="0" lvl="0" indent="0" algn="ctr" defTabSz="915001"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Functions</a:t>
                </a:r>
              </a:p>
            </p:txBody>
          </p:sp>
          <p:sp>
            <p:nvSpPr>
              <p:cNvPr id="118790" name="Oval 6"/>
              <p:cNvSpPr>
                <a:spLocks noChangeArrowheads="1"/>
              </p:cNvSpPr>
              <p:nvPr/>
            </p:nvSpPr>
            <p:spPr bwMode="auto">
              <a:xfrm>
                <a:off x="4128" y="1449"/>
                <a:ext cx="1208" cy="1239"/>
              </a:xfrm>
              <a:prstGeom prst="ellipse">
                <a:avLst/>
              </a:prstGeom>
              <a:solidFill>
                <a:srgbClr val="11CAEF"/>
              </a:solidFill>
              <a:ln w="9525">
                <a:solidFill>
                  <a:schemeClr val="tx1"/>
                </a:solidFill>
                <a:round/>
                <a:headEnd/>
                <a:tailEnd/>
              </a:ln>
              <a:effectLst>
                <a:outerShdw dist="35921" dir="2700000" algn="ctr" rotWithShape="0">
                  <a:schemeClr val="bg2"/>
                </a:outerShdw>
              </a:effectLst>
            </p:spPr>
            <p:txBody>
              <a:bodyPr wrap="none" lIns="101370" tIns="50685" rIns="101370" bIns="50685" anchor="ctr"/>
              <a:lstStyle/>
              <a:p>
                <a:pPr marL="0" marR="0" lvl="0" indent="0" algn="ctr" defTabSz="915001"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Features</a:t>
                </a:r>
              </a:p>
            </p:txBody>
          </p:sp>
          <p:cxnSp>
            <p:nvCxnSpPr>
              <p:cNvPr id="247820" name="AutoShape 7"/>
              <p:cNvCxnSpPr>
                <a:cxnSpLocks noChangeShapeType="1"/>
                <a:stCxn id="118789" idx="2"/>
                <a:endCxn id="118788" idx="2"/>
              </p:cNvCxnSpPr>
              <p:nvPr/>
            </p:nvCxnSpPr>
            <p:spPr bwMode="auto">
              <a:xfrm rot="10800000" flipH="1">
                <a:off x="2496" y="1289"/>
                <a:ext cx="48" cy="1827"/>
              </a:xfrm>
              <a:prstGeom prst="curvedConnector3">
                <a:avLst>
                  <a:gd name="adj1" fmla="val -300000"/>
                </a:avLst>
              </a:prstGeom>
              <a:noFill/>
              <a:ln w="38100">
                <a:solidFill>
                  <a:srgbClr val="3A486A"/>
                </a:solidFill>
                <a:round/>
                <a:headEnd type="triangle" w="med" len="med"/>
                <a:tailEnd type="triangle" w="med" len="med"/>
              </a:ln>
              <a:extLst>
                <a:ext uri="{909E8E84-426E-40dd-AFC4-6F175D3DCCD1}">
                  <a14:hiddenFill xmlns="" xmlns:a14="http://schemas.microsoft.com/office/drawing/2010/main">
                    <a:noFill/>
                  </a14:hiddenFill>
                </a:ext>
              </a:extLst>
            </p:spPr>
          </p:cxnSp>
          <p:cxnSp>
            <p:nvCxnSpPr>
              <p:cNvPr id="247821" name="AutoShape 8"/>
              <p:cNvCxnSpPr>
                <a:cxnSpLocks noChangeShapeType="1"/>
                <a:stCxn id="118788" idx="6"/>
                <a:endCxn id="118790" idx="0"/>
              </p:cNvCxnSpPr>
              <p:nvPr/>
            </p:nvCxnSpPr>
            <p:spPr bwMode="auto">
              <a:xfrm>
                <a:off x="3712" y="1289"/>
                <a:ext cx="1020" cy="160"/>
              </a:xfrm>
              <a:prstGeom prst="curvedConnector2">
                <a:avLst/>
              </a:prstGeom>
              <a:noFill/>
              <a:ln w="38100">
                <a:solidFill>
                  <a:srgbClr val="3A486A"/>
                </a:solidFill>
                <a:round/>
                <a:headEnd type="triangle" w="med" len="med"/>
                <a:tailEnd type="triangle" w="med" len="med"/>
              </a:ln>
              <a:extLst>
                <a:ext uri="{909E8E84-426E-40dd-AFC4-6F175D3DCCD1}">
                  <a14:hiddenFill xmlns="" xmlns:a14="http://schemas.microsoft.com/office/drawing/2010/main">
                    <a:noFill/>
                  </a14:hiddenFill>
                </a:ext>
              </a:extLst>
            </p:spPr>
          </p:cxnSp>
          <p:cxnSp>
            <p:nvCxnSpPr>
              <p:cNvPr id="247822" name="AutoShape 9"/>
              <p:cNvCxnSpPr>
                <a:cxnSpLocks noChangeShapeType="1"/>
                <a:stCxn id="118789" idx="6"/>
                <a:endCxn id="118790" idx="4"/>
              </p:cNvCxnSpPr>
              <p:nvPr/>
            </p:nvCxnSpPr>
            <p:spPr bwMode="auto">
              <a:xfrm flipV="1">
                <a:off x="3712" y="2688"/>
                <a:ext cx="1020" cy="428"/>
              </a:xfrm>
              <a:prstGeom prst="curvedConnector2">
                <a:avLst/>
              </a:prstGeom>
              <a:noFill/>
              <a:ln w="38100">
                <a:solidFill>
                  <a:srgbClr val="3A486A"/>
                </a:solidFill>
                <a:round/>
                <a:headEnd type="triangle" w="med" len="med"/>
                <a:tailEnd type="triangle" w="med" len="med"/>
              </a:ln>
              <a:extLst>
                <a:ext uri="{909E8E84-426E-40dd-AFC4-6F175D3DCCD1}">
                  <a14:hiddenFill xmlns="" xmlns:a14="http://schemas.microsoft.com/office/drawing/2010/main">
                    <a:noFill/>
                  </a14:hiddenFill>
                </a:ext>
              </a:extLst>
            </p:spPr>
          </p:cxnSp>
        </p:grpSp>
        <p:sp>
          <p:nvSpPr>
            <p:cNvPr id="247816" name="AutoShape 10"/>
            <p:cNvSpPr>
              <a:spLocks noChangeArrowheads="1"/>
            </p:cNvSpPr>
            <p:nvPr/>
          </p:nvSpPr>
          <p:spPr bwMode="auto">
            <a:xfrm>
              <a:off x="1920" y="2024"/>
              <a:ext cx="416" cy="528"/>
            </a:xfrm>
            <a:prstGeom prst="rightArrow">
              <a:avLst>
                <a:gd name="adj1" fmla="val 50000"/>
                <a:gd name="adj2" fmla="val 25000"/>
              </a:avLst>
            </a:prstGeom>
            <a:solidFill>
              <a:srgbClr val="FFCC66"/>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itchFamily="2" charset="77"/>
                <a:ea typeface="+mn-ea"/>
                <a:cs typeface="Tahoma" charset="0"/>
              </a:endParaRPr>
            </a:p>
          </p:txBody>
        </p:sp>
      </p:grpSp>
      <p:sp>
        <p:nvSpPr>
          <p:cNvPr id="247810" name="Rectangle 11"/>
          <p:cNvSpPr>
            <a:spLocks noGrp="1" noChangeArrowheads="1"/>
          </p:cNvSpPr>
          <p:nvPr>
            <p:ph type="title"/>
          </p:nvPr>
        </p:nvSpPr>
        <p:spPr>
          <a:xfrm>
            <a:off x="914399" y="123032"/>
            <a:ext cx="9144000" cy="1344613"/>
          </a:xfrm>
        </p:spPr>
        <p:txBody>
          <a:bodyPr/>
          <a:lstStyle/>
          <a:p>
            <a:pPr eaLnBrk="1" hangingPunct="1"/>
            <a:r>
              <a:rPr lang="en-US" sz="5400" b="1" dirty="0">
                <a:solidFill>
                  <a:srgbClr val="3A486A"/>
                </a:solidFill>
                <a:latin typeface="Montserrat" pitchFamily="2" charset="77"/>
                <a:ea typeface="ＭＳ Ｐゴシック" charset="0"/>
                <a:cs typeface="ＭＳ Ｐゴシック" charset="0"/>
              </a:rPr>
              <a:t>Linking N-F-F-B</a:t>
            </a:r>
          </a:p>
        </p:txBody>
      </p:sp>
      <p:grpSp>
        <p:nvGrpSpPr>
          <p:cNvPr id="4" name="Group 12"/>
          <p:cNvGrpSpPr>
            <a:grpSpLocks/>
          </p:cNvGrpSpPr>
          <p:nvPr/>
        </p:nvGrpSpPr>
        <p:grpSpPr bwMode="auto">
          <a:xfrm>
            <a:off x="914400" y="1912938"/>
            <a:ext cx="3657600" cy="2849563"/>
            <a:chOff x="-384" y="1022"/>
            <a:chExt cx="2304" cy="1795"/>
          </a:xfrm>
        </p:grpSpPr>
        <p:sp>
          <p:nvSpPr>
            <p:cNvPr id="118797" name="Rectangle 13"/>
            <p:cNvSpPr>
              <a:spLocks noChangeArrowheads="1"/>
            </p:cNvSpPr>
            <p:nvPr/>
          </p:nvSpPr>
          <p:spPr bwMode="auto">
            <a:xfrm>
              <a:off x="232" y="1728"/>
              <a:ext cx="1688" cy="1089"/>
            </a:xfrm>
            <a:prstGeom prst="rect">
              <a:avLst/>
            </a:prstGeom>
            <a:solidFill>
              <a:srgbClr val="11CAEF"/>
            </a:solidFill>
            <a:ln w="9525">
              <a:solidFill>
                <a:schemeClr val="tx1"/>
              </a:solidFill>
              <a:miter lim="800000"/>
              <a:headEnd/>
              <a:tailEnd/>
            </a:ln>
            <a:effectLst>
              <a:outerShdw dist="35921" dir="2700000" algn="ctr" rotWithShape="0">
                <a:schemeClr val="bg2"/>
              </a:outerShdw>
            </a:effectLst>
          </p:spPr>
          <p:txBody>
            <a:bodyPr wrap="none" lIns="101370" tIns="50685" rIns="101370" bIns="50685" anchor="ctr"/>
            <a:lstStyle/>
            <a:p>
              <a:pPr marL="0" marR="0" lvl="0" indent="0" algn="ctr" defTabSz="915001"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Needs</a:t>
              </a:r>
              <a:b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or Need</a:t>
              </a:r>
              <a:b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Tahoma" pitchFamily="34" charset="0"/>
                </a:rPr>
                <a:t>Categories</a:t>
              </a:r>
            </a:p>
          </p:txBody>
        </p:sp>
        <p:sp>
          <p:nvSpPr>
            <p:cNvPr id="247814" name="Text Box 14"/>
            <p:cNvSpPr txBox="1">
              <a:spLocks noChangeArrowheads="1"/>
            </p:cNvSpPr>
            <p:nvPr/>
          </p:nvSpPr>
          <p:spPr bwMode="auto">
            <a:xfrm>
              <a:off x="-384" y="1022"/>
              <a:ext cx="1104" cy="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370" tIns="50685" rIns="101370" bIns="50685">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rgbClr val="3A486A"/>
                  </a:solidFill>
                  <a:effectLst/>
                  <a:uLnTx/>
                  <a:uFillTx/>
                  <a:latin typeface="Montserrat" pitchFamily="2" charset="77"/>
                  <a:ea typeface="ＭＳ Ｐゴシック" charset="0"/>
                  <a:cs typeface="Tahoma" charset="0"/>
                </a:rPr>
                <a:t>Begin with:</a:t>
              </a:r>
            </a:p>
          </p:txBody>
        </p:sp>
      </p:grpSp>
      <p:sp>
        <p:nvSpPr>
          <p:cNvPr id="118799" name="Text Box 15"/>
          <p:cNvSpPr txBox="1">
            <a:spLocks noChangeArrowheads="1"/>
          </p:cNvSpPr>
          <p:nvPr/>
        </p:nvSpPr>
        <p:spPr bwMode="auto">
          <a:xfrm>
            <a:off x="5562600" y="3351214"/>
            <a:ext cx="2209800" cy="954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Lucida Grande" charset="0"/>
                <a:ea typeface="MS PGothic" charset="0"/>
                <a:cs typeface="MS PGothic" charset="0"/>
              </a:defRPr>
            </a:lvl1pPr>
            <a:lvl2pPr marL="742950" indent="-285750">
              <a:defRPr sz="2400">
                <a:solidFill>
                  <a:schemeClr val="tx1"/>
                </a:solidFill>
                <a:latin typeface="Lucida Grande" charset="0"/>
                <a:ea typeface="MS PGothic" charset="0"/>
                <a:cs typeface="MS PGothic" charset="0"/>
              </a:defRPr>
            </a:lvl2pPr>
            <a:lvl3pPr marL="1143000" indent="-228600">
              <a:defRPr sz="2400">
                <a:solidFill>
                  <a:schemeClr val="tx1"/>
                </a:solidFill>
                <a:latin typeface="Lucida Grande" charset="0"/>
                <a:ea typeface="MS PGothic" charset="0"/>
                <a:cs typeface="MS PGothic" charset="0"/>
              </a:defRPr>
            </a:lvl3pPr>
            <a:lvl4pPr marL="1600200" indent="-228600">
              <a:defRPr sz="2400">
                <a:solidFill>
                  <a:schemeClr val="tx1"/>
                </a:solidFill>
                <a:latin typeface="Lucida Grande" charset="0"/>
                <a:ea typeface="MS PGothic" charset="0"/>
                <a:cs typeface="MS PGothic" charset="0"/>
              </a:defRPr>
            </a:lvl4pPr>
            <a:lvl5pPr marL="2057400" indent="-228600">
              <a:defRPr sz="2400">
                <a:solidFill>
                  <a:schemeClr val="tx1"/>
                </a:solidFill>
                <a:latin typeface="Lucida Grande"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Lucida Grande"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Lucida Grande"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Lucida Grande"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Lucida Grande" charset="0"/>
                <a:ea typeface="MS PGothic" charset="0"/>
                <a:cs typeface="MS PGothic"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3A486A"/>
                </a:solidFill>
                <a:effectLst/>
                <a:uLnTx/>
                <a:uFillTx/>
                <a:latin typeface="Montserrat" pitchFamily="2" charset="77"/>
                <a:ea typeface="ＭＳ Ｐゴシック" charset="0"/>
                <a:cs typeface="Tahoma" charset="0"/>
              </a:rPr>
              <a:t>Any Order OK</a:t>
            </a:r>
          </a:p>
        </p:txBody>
      </p:sp>
      <p:pic>
        <p:nvPicPr>
          <p:cNvPr id="16" name="Picture 15" descr="PHCA_Logo_color.png">
            <a:extLst>
              <a:ext uri="{FF2B5EF4-FFF2-40B4-BE49-F238E27FC236}">
                <a16:creationId xmlns:a16="http://schemas.microsoft.com/office/drawing/2014/main" id="{0E7FBFD2-DF89-0F4D-9AB6-A4BB82C0D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948382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8799"/>
                                        </p:tgtEl>
                                        <p:attrNameLst>
                                          <p:attrName>style.visibility</p:attrName>
                                        </p:attrNameLst>
                                      </p:cBhvr>
                                      <p:to>
                                        <p:strVal val="visible"/>
                                      </p:to>
                                    </p:set>
                                    <p:animEffect transition="in" filter="dissolve">
                                      <p:cBhvr>
                                        <p:cTn id="18" dur="5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3728"/>
            <a:ext cx="7010400" cy="733425"/>
          </a:xfrm>
        </p:spPr>
        <p:txBody>
          <a:bodyPr>
            <a:normAutofit/>
          </a:bodyPr>
          <a:lstStyle/>
          <a:p>
            <a:r>
              <a:rPr lang="en-US" dirty="0"/>
              <a:t>Presentation Builder: Example</a:t>
            </a:r>
          </a:p>
        </p:txBody>
      </p:sp>
      <p:pic>
        <p:nvPicPr>
          <p:cNvPr id="6" name="Picture 5" descr="Screen shot 2011-12-29 at 5.46.19 AM.png"/>
          <p:cNvPicPr>
            <a:picLocks noChangeAspect="1"/>
          </p:cNvPicPr>
          <p:nvPr/>
        </p:nvPicPr>
        <p:blipFill rotWithShape="1">
          <a:blip r:embed="rId2">
            <a:extLst>
              <a:ext uri="{28A0092B-C50C-407E-A947-70E740481C1C}">
                <a14:useLocalDpi xmlns:a14="http://schemas.microsoft.com/office/drawing/2010/main" val="0"/>
              </a:ext>
            </a:extLst>
          </a:blip>
          <a:srcRect t="1637"/>
          <a:stretch/>
        </p:blipFill>
        <p:spPr>
          <a:xfrm>
            <a:off x="2253956" y="3898900"/>
            <a:ext cx="7371117" cy="2023724"/>
          </a:xfrm>
          <a:prstGeom prst="rect">
            <a:avLst/>
          </a:prstGeom>
          <a:ln>
            <a:noFill/>
          </a:ln>
          <a:effectLst>
            <a:outerShdw blurRad="292100" dist="139700" dir="2700000" algn="tl" rotWithShape="0">
              <a:srgbClr val="333333">
                <a:alpha val="65000"/>
              </a:srgbClr>
            </a:outerShdw>
          </a:effectLst>
        </p:spPr>
      </p:pic>
      <p:sp>
        <p:nvSpPr>
          <p:cNvPr id="8" name="Line Callout 1 7"/>
          <p:cNvSpPr/>
          <p:nvPr/>
        </p:nvSpPr>
        <p:spPr bwMode="auto">
          <a:xfrm>
            <a:off x="6324600" y="1371600"/>
            <a:ext cx="3657600" cy="2209800"/>
          </a:xfrm>
          <a:prstGeom prst="borderCallout1">
            <a:avLst>
              <a:gd name="adj1" fmla="val 14620"/>
              <a:gd name="adj2" fmla="val -714"/>
              <a:gd name="adj3" fmla="val 28429"/>
              <a:gd name="adj4" fmla="val -26904"/>
            </a:avLst>
          </a:prstGeom>
          <a:solidFill>
            <a:srgbClr val="F2A7A7"/>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a:rPr>
              <a:t>You have told me that you like to drink your coffee very hot</a:t>
            </a:r>
          </a:p>
          <a:p>
            <a:pPr marL="342900" marR="0" lvl="0" indent="-342900" algn="l" defTabSz="914400" rtl="0" eaLnBrk="0" fontAlgn="base" latinLnBrk="0" hangingPunct="0">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a:rPr>
              <a:t>You don’t want to burn your hand on the cup</a:t>
            </a:r>
          </a:p>
          <a:p>
            <a:pPr marL="342900" marR="0" lvl="0" indent="-342900" algn="l" defTabSz="914400" rtl="0" eaLnBrk="0" fontAlgn="base" latinLnBrk="0" hangingPunct="0">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a:rPr>
              <a:t>That is why my cup comes with this handle</a:t>
            </a:r>
          </a:p>
          <a:p>
            <a:pPr marL="342900" marR="0" lvl="0" indent="-342900" algn="l" defTabSz="914400" rtl="0" eaLnBrk="0" fontAlgn="base" latinLnBrk="0" hangingPunct="0">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Calibri"/>
              </a:rPr>
              <a:t>You don’t have to touch the cup when you drink</a:t>
            </a:r>
          </a:p>
        </p:txBody>
      </p:sp>
      <p:pic>
        <p:nvPicPr>
          <p:cNvPr id="9" name="Content Placeholder 4" descr="Screen Shot 2020-06-03 at 11.59.37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824" b="2237"/>
          <a:stretch/>
        </p:blipFill>
        <p:spPr>
          <a:xfrm>
            <a:off x="3352800" y="1371600"/>
            <a:ext cx="2484720" cy="2291644"/>
          </a:xfrm>
        </p:spPr>
      </p:pic>
      <p:pic>
        <p:nvPicPr>
          <p:cNvPr id="7" name="Picture 6" descr="PHCA_Logo_color.png">
            <a:extLst>
              <a:ext uri="{FF2B5EF4-FFF2-40B4-BE49-F238E27FC236}">
                <a16:creationId xmlns:a16="http://schemas.microsoft.com/office/drawing/2014/main" id="{7F816CA0-ED6E-7D4F-9195-C147DC73B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203654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itchFamily="2" charset="77"/>
              </a:rPr>
              <a:t>Passive House California</a:t>
            </a:r>
          </a:p>
        </p:txBody>
      </p:sp>
      <p:sp>
        <p:nvSpPr>
          <p:cNvPr id="3" name="Content Placeholder 2"/>
          <p:cNvSpPr>
            <a:spLocks noGrp="1"/>
          </p:cNvSpPr>
          <p:nvPr>
            <p:ph idx="1"/>
          </p:nvPr>
        </p:nvSpPr>
        <p:spPr>
          <a:xfrm>
            <a:off x="1342103" y="1442133"/>
            <a:ext cx="8868697" cy="4001007"/>
          </a:xfrm>
        </p:spPr>
        <p:txBody>
          <a:bodyPr>
            <a:normAutofit/>
          </a:bodyPr>
          <a:lstStyle/>
          <a:p>
            <a:pPr marL="57150" indent="0" algn="ctr">
              <a:buNone/>
            </a:pPr>
            <a:r>
              <a:rPr lang="en-US" sz="3600" dirty="0">
                <a:latin typeface="Montserrat" pitchFamily="2" charset="77"/>
              </a:rPr>
              <a:t>Our mission is to promote awareness, understanding, and application of the Passive House standard through education, events, and advocacy - focused on professionals, policy makers, and the general public throughout California.</a:t>
            </a:r>
          </a:p>
          <a:p>
            <a:pPr marL="457200" lvl="1" indent="0">
              <a:buNone/>
            </a:pPr>
            <a:endParaRPr lang="en-US" dirty="0">
              <a:latin typeface="Montserrat" pitchFamily="2" charset="77"/>
            </a:endParaRPr>
          </a:p>
        </p:txBody>
      </p:sp>
      <p:sp>
        <p:nvSpPr>
          <p:cNvPr id="4" name="Slide Number Placeholder 3"/>
          <p:cNvSpPr>
            <a:spLocks noGrp="1"/>
          </p:cNvSpPr>
          <p:nvPr>
            <p:ph type="sldNum" sz="quarter" idx="12"/>
          </p:nvPr>
        </p:nvSpPr>
        <p:spPr>
          <a:xfrm>
            <a:off x="8182518" y="6356350"/>
            <a:ext cx="50428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A7ED98-69CD-4144-8986-C80A108FBADF}" type="slidenum">
              <a:rPr kumimoji="0" lang="en-US" sz="1200" b="0" i="0" u="none" strike="noStrike" kern="1200" cap="none" spc="0" normalizeH="0" baseline="0" noProof="0" smtClean="0">
                <a:ln>
                  <a:noFill/>
                </a:ln>
                <a:solidFill>
                  <a:srgbClr val="000000">
                    <a:tint val="75000"/>
                  </a:srgb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ndara" panose="020E0502030303020204"/>
              <a:ea typeface="+mn-ea"/>
              <a:cs typeface="+mn-cs"/>
            </a:endParaRPr>
          </a:p>
        </p:txBody>
      </p:sp>
      <p:pic>
        <p:nvPicPr>
          <p:cNvPr id="6" name="Picture 5" descr="Screen Shot 2020-06-22 at 10.25.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69" y="5468814"/>
            <a:ext cx="2998902" cy="1045331"/>
          </a:xfrm>
          <a:prstGeom prst="rect">
            <a:avLst/>
          </a:prstGeom>
        </p:spPr>
      </p:pic>
      <p:pic>
        <p:nvPicPr>
          <p:cNvPr id="7" name="Picture 6" descr="Screen Shot 2020-06-22 at 10.31.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808" y="5318082"/>
            <a:ext cx="2201379" cy="1291625"/>
          </a:xfrm>
          <a:prstGeom prst="rect">
            <a:avLst/>
          </a:prstGeom>
        </p:spPr>
      </p:pic>
      <p:pic>
        <p:nvPicPr>
          <p:cNvPr id="8" name="Picture 7" descr="Screen Shot 2020-06-22 at 10.31.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282" y="5394360"/>
            <a:ext cx="1796553" cy="1194240"/>
          </a:xfrm>
          <a:prstGeom prst="rect">
            <a:avLst/>
          </a:prstGeom>
        </p:spPr>
      </p:pic>
      <p:pic>
        <p:nvPicPr>
          <p:cNvPr id="9" name="Picture 8" descr="PHCA_Logo_color.png">
            <a:extLst>
              <a:ext uri="{FF2B5EF4-FFF2-40B4-BE49-F238E27FC236}">
                <a16:creationId xmlns:a16="http://schemas.microsoft.com/office/drawing/2014/main" id="{9827D834-7ED8-2748-8C95-7B5A9E3AC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5236" y="200517"/>
            <a:ext cx="836606" cy="999280"/>
          </a:xfrm>
          <a:prstGeom prst="rect">
            <a:avLst/>
          </a:prstGeom>
        </p:spPr>
      </p:pic>
    </p:spTree>
    <p:extLst>
      <p:ext uri="{BB962C8B-B14F-4D97-AF65-F5344CB8AC3E}">
        <p14:creationId xmlns:p14="http://schemas.microsoft.com/office/powerpoint/2010/main" val="14574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04 at 10.3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67" y="974236"/>
            <a:ext cx="9314559" cy="5407903"/>
          </a:xfrm>
          <a:prstGeom prst="rect">
            <a:avLst/>
          </a:prstGeom>
          <a:ln>
            <a:solidFill>
              <a:srgbClr val="4F81BD"/>
            </a:solid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1026367" y="76201"/>
            <a:ext cx="7889033" cy="733425"/>
          </a:xfrm>
        </p:spPr>
        <p:txBody>
          <a:bodyPr>
            <a:normAutofit/>
          </a:bodyPr>
          <a:lstStyle/>
          <a:p>
            <a:r>
              <a:rPr lang="en-US" dirty="0">
                <a:latin typeface="Montserrat" pitchFamily="2" charset="77"/>
              </a:rPr>
              <a:t>Presentation Builder: Example</a:t>
            </a:r>
          </a:p>
        </p:txBody>
      </p:sp>
      <p:pic>
        <p:nvPicPr>
          <p:cNvPr id="4" name="Picture 3" descr="PHCA_Logo_color.png">
            <a:extLst>
              <a:ext uri="{FF2B5EF4-FFF2-40B4-BE49-F238E27FC236}">
                <a16:creationId xmlns:a16="http://schemas.microsoft.com/office/drawing/2014/main" id="{6C58D585-0B8F-334A-B3F1-E3077CBEF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9844754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477" y="55983"/>
            <a:ext cx="2852057" cy="609600"/>
          </a:xfrm>
        </p:spPr>
        <p:txBody>
          <a:bodyPr/>
          <a:lstStyle/>
          <a:p>
            <a:r>
              <a:rPr lang="en-US" b="0" dirty="0">
                <a:solidFill>
                  <a:srgbClr val="3A486A"/>
                </a:solidFill>
              </a:rPr>
              <a:t>Need first…</a:t>
            </a:r>
          </a:p>
        </p:txBody>
      </p:sp>
      <p:pic>
        <p:nvPicPr>
          <p:cNvPr id="4" name="Picture 3" descr="Screen Shot 2014-09-04 at 6.14.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76" y="626409"/>
            <a:ext cx="9003524" cy="5897015"/>
          </a:xfrm>
          <a:prstGeom prst="rect">
            <a:avLst/>
          </a:prstGeom>
          <a:ln>
            <a:solidFill>
              <a:srgbClr val="4F81BD"/>
            </a:solidFill>
          </a:ln>
          <a:effectLst>
            <a:outerShdw blurRad="292100" dist="139700" dir="2700000" algn="tl" rotWithShape="0">
              <a:srgbClr val="333333">
                <a:alpha val="65000"/>
              </a:srgbClr>
            </a:outerShdw>
          </a:effectLst>
        </p:spPr>
      </p:pic>
      <p:pic>
        <p:nvPicPr>
          <p:cNvPr id="5" name="Picture 4" descr="PHCA_Logo_color.png">
            <a:extLst>
              <a:ext uri="{FF2B5EF4-FFF2-40B4-BE49-F238E27FC236}">
                <a16:creationId xmlns:a16="http://schemas.microsoft.com/office/drawing/2014/main" id="{2B289656-227C-6E49-9DA3-74F5434EB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61141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06" y="0"/>
            <a:ext cx="6472594" cy="609600"/>
          </a:xfrm>
        </p:spPr>
        <p:txBody>
          <a:bodyPr/>
          <a:lstStyle/>
          <a:p>
            <a:r>
              <a:rPr lang="en-US" b="0" dirty="0">
                <a:solidFill>
                  <a:srgbClr val="3A486A"/>
                </a:solidFill>
              </a:rPr>
              <a:t>Differentiating Feature first</a:t>
            </a:r>
          </a:p>
        </p:txBody>
      </p:sp>
      <p:pic>
        <p:nvPicPr>
          <p:cNvPr id="3" name="Picture 2" descr="Screen Shot 2014-09-04 at 6.30.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25" y="684244"/>
            <a:ext cx="9241948" cy="5875283"/>
          </a:xfrm>
          <a:prstGeom prst="rect">
            <a:avLst/>
          </a:prstGeom>
          <a:ln>
            <a:solidFill>
              <a:srgbClr val="4F81BD"/>
            </a:solidFill>
          </a:ln>
          <a:effectLst>
            <a:outerShdw blurRad="292100" dist="139700" dir="2700000" algn="tl" rotWithShape="0">
              <a:srgbClr val="333333">
                <a:alpha val="65000"/>
              </a:srgbClr>
            </a:outerShdw>
          </a:effectLst>
        </p:spPr>
      </p:pic>
      <p:pic>
        <p:nvPicPr>
          <p:cNvPr id="4" name="Picture 3" descr="PHCA_Logo_color.png">
            <a:extLst>
              <a:ext uri="{FF2B5EF4-FFF2-40B4-BE49-F238E27FC236}">
                <a16:creationId xmlns:a16="http://schemas.microsoft.com/office/drawing/2014/main" id="{22C67AB1-F2A9-5E4B-A28E-DAFE6D40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33640752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1-09-30 at 12.59.34 PM.png"/>
          <p:cNvPicPr>
            <a:picLocks noGrp="1" noChangeAspect="1"/>
          </p:cNvPicPr>
          <p:nvPr>
            <p:ph idx="1"/>
          </p:nvPr>
        </p:nvPicPr>
        <p:blipFill>
          <a:blip r:embed="rId2">
            <a:extLst>
              <a:ext uri="{28A0092B-C50C-407E-A947-70E740481C1C}">
                <a14:useLocalDpi xmlns:a14="http://schemas.microsoft.com/office/drawing/2010/main" val="0"/>
              </a:ext>
            </a:extLst>
          </a:blip>
          <a:srcRect l="2693" r="2693"/>
          <a:stretch>
            <a:fillRect/>
          </a:stretch>
        </p:blipFill>
        <p:spPr>
          <a:xfrm>
            <a:off x="723146" y="809625"/>
            <a:ext cx="9452858" cy="5678279"/>
          </a:xfrm>
          <a:ln>
            <a:solidFill>
              <a:srgbClr val="4F81BD"/>
            </a:solidFill>
          </a:ln>
          <a:effectLst>
            <a:outerShdw blurRad="292100" dist="139700" dir="2700000" algn="tl" rotWithShape="0">
              <a:srgbClr val="333333">
                <a:alpha val="65000"/>
              </a:srgbClr>
            </a:outerShdw>
          </a:effectLst>
        </p:spPr>
      </p:pic>
      <p:sp>
        <p:nvSpPr>
          <p:cNvPr id="173058" name="Title 2"/>
          <p:cNvSpPr>
            <a:spLocks noGrp="1"/>
          </p:cNvSpPr>
          <p:nvPr>
            <p:ph type="title"/>
          </p:nvPr>
        </p:nvSpPr>
        <p:spPr>
          <a:xfrm>
            <a:off x="723146" y="76201"/>
            <a:ext cx="9335254" cy="733425"/>
          </a:xfrm>
        </p:spPr>
        <p:txBody>
          <a:bodyPr>
            <a:normAutofit/>
          </a:bodyPr>
          <a:lstStyle/>
          <a:p>
            <a:r>
              <a:rPr lang="en-US" dirty="0">
                <a:latin typeface="Calibri" charset="0"/>
                <a:ea typeface="ＭＳ Ｐゴシック" charset="0"/>
                <a:cs typeface="ＭＳ Ｐゴシック" charset="0"/>
              </a:rPr>
              <a:t>Presentation Builder</a:t>
            </a:r>
          </a:p>
        </p:txBody>
      </p:sp>
      <p:pic>
        <p:nvPicPr>
          <p:cNvPr id="4" name="Picture 3" descr="PHCA_Logo_color.png">
            <a:extLst>
              <a:ext uri="{FF2B5EF4-FFF2-40B4-BE49-F238E27FC236}">
                <a16:creationId xmlns:a16="http://schemas.microsoft.com/office/drawing/2014/main" id="{5481B897-8940-864C-927E-2E52E3B41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spTree>
    <p:extLst>
      <p:ext uri="{BB962C8B-B14F-4D97-AF65-F5344CB8AC3E}">
        <p14:creationId xmlns:p14="http://schemas.microsoft.com/office/powerpoint/2010/main" val="15033837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2"/>
          <p:cNvSpPr>
            <a:spLocks noGrp="1"/>
          </p:cNvSpPr>
          <p:nvPr>
            <p:ph type="title"/>
          </p:nvPr>
        </p:nvSpPr>
        <p:spPr>
          <a:xfrm>
            <a:off x="1101012" y="76201"/>
            <a:ext cx="8957388" cy="733425"/>
          </a:xfrm>
        </p:spPr>
        <p:txBody>
          <a:bodyPr>
            <a:normAutofit/>
          </a:bodyPr>
          <a:lstStyle/>
          <a:p>
            <a:r>
              <a:rPr lang="en-US" dirty="0">
                <a:latin typeface="Calibri" charset="0"/>
                <a:ea typeface="ＭＳ Ｐゴシック" charset="0"/>
                <a:cs typeface="ＭＳ Ｐゴシック" charset="0"/>
              </a:rPr>
              <a:t>Value Propositions</a:t>
            </a:r>
          </a:p>
        </p:txBody>
      </p:sp>
      <p:pic>
        <p:nvPicPr>
          <p:cNvPr id="5" name="Picture 4" descr="PHCA_Logo_color.png">
            <a:extLst>
              <a:ext uri="{FF2B5EF4-FFF2-40B4-BE49-F238E27FC236}">
                <a16:creationId xmlns:a16="http://schemas.microsoft.com/office/drawing/2014/main" id="{1DA2B86C-5D71-A14D-89CF-ACF74FF2F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7" name="Content Placeholder 6" descr="Table, calendar&#10;&#10;Description automatically generated">
            <a:extLst>
              <a:ext uri="{FF2B5EF4-FFF2-40B4-BE49-F238E27FC236}">
                <a16:creationId xmlns:a16="http://schemas.microsoft.com/office/drawing/2014/main" id="{30AA02EE-F1AB-714C-A36D-03CAC35B0178}"/>
              </a:ext>
            </a:extLst>
          </p:cNvPr>
          <p:cNvPicPr>
            <a:picLocks noGrp="1" noChangeAspect="1"/>
          </p:cNvPicPr>
          <p:nvPr>
            <p:ph idx="1"/>
          </p:nvPr>
        </p:nvPicPr>
        <p:blipFill>
          <a:blip r:embed="rId3"/>
          <a:stretch>
            <a:fillRect/>
          </a:stretch>
        </p:blipFill>
        <p:spPr>
          <a:xfrm>
            <a:off x="723145" y="805247"/>
            <a:ext cx="9483069" cy="5900352"/>
          </a:xfrm>
        </p:spPr>
      </p:pic>
    </p:spTree>
    <p:extLst>
      <p:ext uri="{BB962C8B-B14F-4D97-AF65-F5344CB8AC3E}">
        <p14:creationId xmlns:p14="http://schemas.microsoft.com/office/powerpoint/2010/main" val="1950333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04 at 10.05.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59" y="427069"/>
            <a:ext cx="9509952" cy="6003862"/>
          </a:xfrm>
          <a:prstGeom prst="rect">
            <a:avLst/>
          </a:prstGeom>
          <a:ln>
            <a:solidFill>
              <a:srgbClr val="4F81BD"/>
            </a:solidFill>
          </a:ln>
          <a:effectLst>
            <a:outerShdw blurRad="292100" dist="139700" dir="2700000" algn="tl" rotWithShape="0">
              <a:srgbClr val="333333">
                <a:alpha val="65000"/>
              </a:srgbClr>
            </a:outerShdw>
          </a:effectLst>
        </p:spPr>
      </p:pic>
      <p:pic>
        <p:nvPicPr>
          <p:cNvPr id="3" name="Picture 2" descr="PHCA_Logo_color.png">
            <a:extLst>
              <a:ext uri="{FF2B5EF4-FFF2-40B4-BE49-F238E27FC236}">
                <a16:creationId xmlns:a16="http://schemas.microsoft.com/office/drawing/2014/main" id="{6AEA405D-EBF3-8445-96E1-D43B0B517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5" name="Picture 4">
            <a:extLst>
              <a:ext uri="{FF2B5EF4-FFF2-40B4-BE49-F238E27FC236}">
                <a16:creationId xmlns:a16="http://schemas.microsoft.com/office/drawing/2014/main" id="{81397088-D9D1-9842-8832-7CA838B11BEE}"/>
              </a:ext>
            </a:extLst>
          </p:cNvPr>
          <p:cNvPicPr>
            <a:picLocks noChangeAspect="1"/>
          </p:cNvPicPr>
          <p:nvPr/>
        </p:nvPicPr>
        <p:blipFill rotWithShape="1">
          <a:blip r:embed="rId5"/>
          <a:srcRect l="15432" t="18182" b="1"/>
          <a:stretch/>
        </p:blipFill>
        <p:spPr>
          <a:xfrm>
            <a:off x="7698998" y="1776492"/>
            <a:ext cx="1913890" cy="222790"/>
          </a:xfrm>
          <a:prstGeom prst="rect">
            <a:avLst/>
          </a:prstGeom>
        </p:spPr>
      </p:pic>
      <p:pic>
        <p:nvPicPr>
          <p:cNvPr id="10" name="Picture 9">
            <a:extLst>
              <a:ext uri="{FF2B5EF4-FFF2-40B4-BE49-F238E27FC236}">
                <a16:creationId xmlns:a16="http://schemas.microsoft.com/office/drawing/2014/main" id="{950DA34A-BD04-DE4C-B22B-B8398741D8DC}"/>
              </a:ext>
            </a:extLst>
          </p:cNvPr>
          <p:cNvPicPr>
            <a:picLocks noChangeAspect="1"/>
          </p:cNvPicPr>
          <p:nvPr/>
        </p:nvPicPr>
        <p:blipFill>
          <a:blip r:embed="rId6"/>
          <a:stretch>
            <a:fillRect/>
          </a:stretch>
        </p:blipFill>
        <p:spPr>
          <a:xfrm flipV="1">
            <a:off x="9543144" y="1797803"/>
            <a:ext cx="201479" cy="201479"/>
          </a:xfrm>
          <a:prstGeom prst="rect">
            <a:avLst/>
          </a:prstGeom>
        </p:spPr>
      </p:pic>
    </p:spTree>
    <p:extLst>
      <p:ext uri="{BB962C8B-B14F-4D97-AF65-F5344CB8AC3E}">
        <p14:creationId xmlns:p14="http://schemas.microsoft.com/office/powerpoint/2010/main" val="9360098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CA_Logo_color.png">
            <a:extLst>
              <a:ext uri="{FF2B5EF4-FFF2-40B4-BE49-F238E27FC236}">
                <a16:creationId xmlns:a16="http://schemas.microsoft.com/office/drawing/2014/main" id="{6AEA405D-EBF3-8445-96E1-D43B0B517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248" y="340954"/>
            <a:ext cx="836606" cy="999280"/>
          </a:xfrm>
          <a:prstGeom prst="rect">
            <a:avLst/>
          </a:prstGeom>
        </p:spPr>
      </p:pic>
      <p:pic>
        <p:nvPicPr>
          <p:cNvPr id="8" name="Picture 7" descr="Table&#10;&#10;Description automatically generated">
            <a:extLst>
              <a:ext uri="{FF2B5EF4-FFF2-40B4-BE49-F238E27FC236}">
                <a16:creationId xmlns:a16="http://schemas.microsoft.com/office/drawing/2014/main" id="{A2B3C3F1-F32B-F64B-94B0-B4AF40FB73D0}"/>
              </a:ext>
            </a:extLst>
          </p:cNvPr>
          <p:cNvPicPr>
            <a:picLocks noChangeAspect="1"/>
          </p:cNvPicPr>
          <p:nvPr/>
        </p:nvPicPr>
        <p:blipFill>
          <a:blip r:embed="rId3"/>
          <a:stretch>
            <a:fillRect/>
          </a:stretch>
        </p:blipFill>
        <p:spPr>
          <a:xfrm>
            <a:off x="267398" y="577496"/>
            <a:ext cx="10226691" cy="580100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0599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1D05-875C-A462-836C-204A4FB7306F}"/>
              </a:ext>
            </a:extLst>
          </p:cNvPr>
          <p:cNvSpPr>
            <a:spLocks noGrp="1"/>
          </p:cNvSpPr>
          <p:nvPr>
            <p:ph type="title"/>
          </p:nvPr>
        </p:nvSpPr>
        <p:spPr>
          <a:xfrm>
            <a:off x="561110" y="341666"/>
            <a:ext cx="9152779" cy="767687"/>
          </a:xfrm>
        </p:spPr>
        <p:txBody>
          <a:bodyPr/>
          <a:lstStyle/>
          <a:p>
            <a:r>
              <a:rPr lang="en-US" dirty="0">
                <a:latin typeface="Montserrat" pitchFamily="2" charset="77"/>
              </a:rPr>
              <a:t>Tips for Marketing Messages</a:t>
            </a:r>
          </a:p>
        </p:txBody>
      </p:sp>
      <p:sp>
        <p:nvSpPr>
          <p:cNvPr id="3" name="Content Placeholder 2">
            <a:extLst>
              <a:ext uri="{FF2B5EF4-FFF2-40B4-BE49-F238E27FC236}">
                <a16:creationId xmlns:a16="http://schemas.microsoft.com/office/drawing/2014/main" id="{604BFD2B-2C0B-8F3A-F3C8-2860A04ABDA8}"/>
              </a:ext>
            </a:extLst>
          </p:cNvPr>
          <p:cNvSpPr>
            <a:spLocks noGrp="1"/>
          </p:cNvSpPr>
          <p:nvPr>
            <p:ph sz="half" idx="1"/>
          </p:nvPr>
        </p:nvSpPr>
        <p:spPr>
          <a:xfrm>
            <a:off x="561110" y="1421026"/>
            <a:ext cx="11082594" cy="4811097"/>
          </a:xfrm>
        </p:spPr>
        <p:txBody>
          <a:bodyPr>
            <a:normAutofit fontScale="92500" lnSpcReduction="10000"/>
          </a:bodyPr>
          <a:lstStyle/>
          <a:p>
            <a:r>
              <a:rPr lang="en-US" dirty="0">
                <a:latin typeface="Montserrat" pitchFamily="2" charset="77"/>
              </a:rPr>
              <a:t>It is about the People... not the Product, Project or Service</a:t>
            </a:r>
          </a:p>
          <a:p>
            <a:r>
              <a:rPr lang="en-US" dirty="0">
                <a:latin typeface="Montserrat" pitchFamily="2" charset="77"/>
              </a:rPr>
              <a:t>Begin with questions related to Needs, Problems, and/or Opportunities</a:t>
            </a:r>
          </a:p>
          <a:p>
            <a:pPr lvl="1"/>
            <a:r>
              <a:rPr lang="en-US" dirty="0">
                <a:latin typeface="Montserrat" pitchFamily="2" charset="77"/>
              </a:rPr>
              <a:t>Uncovers possible interest and awareness</a:t>
            </a:r>
          </a:p>
          <a:p>
            <a:pPr lvl="1"/>
            <a:r>
              <a:rPr lang="en-US" dirty="0">
                <a:latin typeface="Montserrat" pitchFamily="2" charset="77"/>
              </a:rPr>
              <a:t>Qualifies potential customers</a:t>
            </a:r>
          </a:p>
          <a:p>
            <a:r>
              <a:rPr lang="en-US" dirty="0">
                <a:latin typeface="Montserrat" pitchFamily="2" charset="77"/>
              </a:rPr>
              <a:t>Connect your capabilities/products/services to the meeting Needs, solving Problems and/or capturing Opportunities</a:t>
            </a:r>
          </a:p>
          <a:p>
            <a:r>
              <a:rPr lang="en-US" dirty="0">
                <a:latin typeface="Montserrat" pitchFamily="2" charset="77"/>
              </a:rPr>
              <a:t>Consider elements and unfolding order of the Presentation Builder (NBF) and/or Value Proposition</a:t>
            </a:r>
          </a:p>
          <a:p>
            <a:r>
              <a:rPr lang="en-US" dirty="0">
                <a:latin typeface="Montserrat" pitchFamily="2" charset="77"/>
              </a:rPr>
              <a:t>Desire to get something is less important than the fear of missing out</a:t>
            </a:r>
          </a:p>
        </p:txBody>
      </p:sp>
      <p:pic>
        <p:nvPicPr>
          <p:cNvPr id="4" name="Picture 3" descr="PHCA_Logo_color.png">
            <a:extLst>
              <a:ext uri="{FF2B5EF4-FFF2-40B4-BE49-F238E27FC236}">
                <a16:creationId xmlns:a16="http://schemas.microsoft.com/office/drawing/2014/main" id="{60DFDB9D-2754-EE71-5EA8-0C57B3174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9784" y="332499"/>
            <a:ext cx="836606" cy="999280"/>
          </a:xfrm>
          <a:prstGeom prst="rect">
            <a:avLst/>
          </a:prstGeom>
        </p:spPr>
      </p:pic>
    </p:spTree>
    <p:extLst>
      <p:ext uri="{BB962C8B-B14F-4D97-AF65-F5344CB8AC3E}">
        <p14:creationId xmlns:p14="http://schemas.microsoft.com/office/powerpoint/2010/main" val="29819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1D05-875C-A462-836C-204A4FB7306F}"/>
              </a:ext>
            </a:extLst>
          </p:cNvPr>
          <p:cNvSpPr>
            <a:spLocks noGrp="1"/>
          </p:cNvSpPr>
          <p:nvPr>
            <p:ph type="title"/>
          </p:nvPr>
        </p:nvSpPr>
        <p:spPr>
          <a:xfrm>
            <a:off x="536396" y="341666"/>
            <a:ext cx="11082594" cy="767687"/>
          </a:xfrm>
        </p:spPr>
        <p:txBody>
          <a:bodyPr/>
          <a:lstStyle/>
          <a:p>
            <a:r>
              <a:rPr lang="en-US" dirty="0">
                <a:latin typeface="Montserrat" pitchFamily="2" charset="77"/>
              </a:rPr>
              <a:t>Tips for Marketing Behaviors </a:t>
            </a:r>
            <a:r>
              <a:rPr lang="en-US" sz="2400" b="0" dirty="0">
                <a:latin typeface="Montserrat" pitchFamily="2" charset="77"/>
              </a:rPr>
              <a:t>(the next opportunity)</a:t>
            </a:r>
            <a:endParaRPr lang="en-US" b="0" dirty="0">
              <a:latin typeface="Montserrat" pitchFamily="2" charset="77"/>
            </a:endParaRPr>
          </a:p>
        </p:txBody>
      </p:sp>
      <p:sp>
        <p:nvSpPr>
          <p:cNvPr id="3" name="Content Placeholder 2">
            <a:extLst>
              <a:ext uri="{FF2B5EF4-FFF2-40B4-BE49-F238E27FC236}">
                <a16:creationId xmlns:a16="http://schemas.microsoft.com/office/drawing/2014/main" id="{604BFD2B-2C0B-8F3A-F3C8-2860A04ABDA8}"/>
              </a:ext>
            </a:extLst>
          </p:cNvPr>
          <p:cNvSpPr>
            <a:spLocks noGrp="1"/>
          </p:cNvSpPr>
          <p:nvPr>
            <p:ph sz="half" idx="1"/>
          </p:nvPr>
        </p:nvSpPr>
        <p:spPr>
          <a:xfrm>
            <a:off x="561110" y="1421026"/>
            <a:ext cx="11082594" cy="4811097"/>
          </a:xfrm>
        </p:spPr>
        <p:txBody>
          <a:bodyPr>
            <a:normAutofit fontScale="92500" lnSpcReduction="10000"/>
          </a:bodyPr>
          <a:lstStyle/>
          <a:p>
            <a:r>
              <a:rPr lang="en-US" sz="3000" dirty="0">
                <a:latin typeface="Montserrat" pitchFamily="2" charset="77"/>
              </a:rPr>
              <a:t>Five – Five – Ten </a:t>
            </a:r>
          </a:p>
          <a:p>
            <a:pPr lvl="1"/>
            <a:r>
              <a:rPr lang="en-US" dirty="0">
                <a:latin typeface="Montserrat" pitchFamily="2" charset="77"/>
              </a:rPr>
              <a:t>When on appointments and/or during delivery/installation/etc.</a:t>
            </a:r>
          </a:p>
          <a:p>
            <a:pPr lvl="1"/>
            <a:r>
              <a:rPr lang="en-US" dirty="0">
                <a:latin typeface="Montserrat" pitchFamily="2" charset="77"/>
              </a:rPr>
              <a:t>Knocking and handing out or door hanger/information/etc.</a:t>
            </a:r>
          </a:p>
          <a:p>
            <a:pPr lvl="1"/>
            <a:r>
              <a:rPr lang="en-US" dirty="0">
                <a:latin typeface="Montserrat" pitchFamily="2" charset="77"/>
              </a:rPr>
              <a:t>Include explanation of today, process, potential requests, and invitations</a:t>
            </a:r>
          </a:p>
          <a:p>
            <a:r>
              <a:rPr lang="en-US" sz="3000" dirty="0">
                <a:latin typeface="Montserrat" pitchFamily="2" charset="77"/>
              </a:rPr>
              <a:t>Signage</a:t>
            </a:r>
          </a:p>
          <a:p>
            <a:pPr lvl="1"/>
            <a:r>
              <a:rPr lang="en-US" dirty="0">
                <a:latin typeface="Montserrat" pitchFamily="2" charset="77"/>
              </a:rPr>
              <a:t>Yard signs, before, during, and after a job</a:t>
            </a:r>
          </a:p>
          <a:p>
            <a:pPr lvl="1"/>
            <a:r>
              <a:rPr lang="en-US" dirty="0">
                <a:latin typeface="Montserrat" pitchFamily="2" charset="77"/>
              </a:rPr>
              <a:t>On your vehicle or company vehicles (Needs first)</a:t>
            </a:r>
          </a:p>
          <a:p>
            <a:r>
              <a:rPr lang="en-US" sz="3000" dirty="0">
                <a:latin typeface="Montserrat" pitchFamily="2" charset="77"/>
              </a:rPr>
              <a:t>Make relevant observations when you arrive (neighborhood and home/business)</a:t>
            </a:r>
          </a:p>
          <a:p>
            <a:r>
              <a:rPr lang="en-US" sz="3000" dirty="0">
                <a:latin typeface="Montserrat" pitchFamily="2" charset="77"/>
              </a:rPr>
              <a:t>Ask “what else” and ”who else” before departing</a:t>
            </a:r>
          </a:p>
          <a:p>
            <a:pPr lvl="1"/>
            <a:endParaRPr lang="en-US" dirty="0">
              <a:latin typeface="Montserrat" pitchFamily="2" charset="77"/>
            </a:endParaRPr>
          </a:p>
        </p:txBody>
      </p:sp>
      <p:pic>
        <p:nvPicPr>
          <p:cNvPr id="4" name="Picture 3" descr="PHCA_Logo_color.png">
            <a:extLst>
              <a:ext uri="{FF2B5EF4-FFF2-40B4-BE49-F238E27FC236}">
                <a16:creationId xmlns:a16="http://schemas.microsoft.com/office/drawing/2014/main" id="{FBF5A0A9-8066-A3E1-611F-50E3BCD7E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212" y="332499"/>
            <a:ext cx="836606" cy="999280"/>
          </a:xfrm>
          <a:prstGeom prst="rect">
            <a:avLst/>
          </a:prstGeom>
        </p:spPr>
      </p:pic>
    </p:spTree>
    <p:extLst>
      <p:ext uri="{BB962C8B-B14F-4D97-AF65-F5344CB8AC3E}">
        <p14:creationId xmlns:p14="http://schemas.microsoft.com/office/powerpoint/2010/main" val="16336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7E33-7BCD-A64B-B4AA-C28628364115}"/>
              </a:ext>
            </a:extLst>
          </p:cNvPr>
          <p:cNvSpPr>
            <a:spLocks noGrp="1"/>
          </p:cNvSpPr>
          <p:nvPr>
            <p:ph type="title"/>
          </p:nvPr>
        </p:nvSpPr>
        <p:spPr>
          <a:xfrm>
            <a:off x="679622" y="413524"/>
            <a:ext cx="9661167" cy="767687"/>
          </a:xfrm>
        </p:spPr>
        <p:txBody>
          <a:bodyPr/>
          <a:lstStyle/>
          <a:p>
            <a:r>
              <a:rPr lang="en-US" sz="3600" dirty="0">
                <a:latin typeface="Montserrat" pitchFamily="2" charset="77"/>
              </a:rPr>
              <a:t>Useful Phrases</a:t>
            </a:r>
            <a:endParaRPr lang="en-US" sz="3200" dirty="0">
              <a:latin typeface="Montserrat" pitchFamily="2" charset="77"/>
            </a:endParaRPr>
          </a:p>
        </p:txBody>
      </p:sp>
      <p:sp>
        <p:nvSpPr>
          <p:cNvPr id="3" name="Content Placeholder 2">
            <a:extLst>
              <a:ext uri="{FF2B5EF4-FFF2-40B4-BE49-F238E27FC236}">
                <a16:creationId xmlns:a16="http://schemas.microsoft.com/office/drawing/2014/main" id="{A675FFC4-961F-DC45-A738-6A03219D8D08}"/>
              </a:ext>
            </a:extLst>
          </p:cNvPr>
          <p:cNvSpPr>
            <a:spLocks noGrp="1"/>
          </p:cNvSpPr>
          <p:nvPr>
            <p:ph sz="half" idx="1"/>
          </p:nvPr>
        </p:nvSpPr>
        <p:spPr>
          <a:xfrm>
            <a:off x="561110" y="1519144"/>
            <a:ext cx="11285280" cy="4838833"/>
          </a:xfrm>
        </p:spPr>
        <p:txBody>
          <a:bodyPr>
            <a:normAutofit fontScale="92500" lnSpcReduction="20000"/>
          </a:bodyPr>
          <a:lstStyle/>
          <a:p>
            <a:r>
              <a:rPr lang="en-US" sz="3200" dirty="0">
                <a:latin typeface="Montserrat" pitchFamily="2" charset="77"/>
              </a:rPr>
              <a:t>Quality is more than the absence of defects — It is the presence of value</a:t>
            </a:r>
          </a:p>
          <a:p>
            <a:pPr lvl="1"/>
            <a:r>
              <a:rPr lang="en-US" sz="2800" dirty="0">
                <a:latin typeface="Montserrat" pitchFamily="2" charset="77"/>
              </a:rPr>
              <a:t>Code is the minimum acceptable standard (pass/fail)</a:t>
            </a:r>
          </a:p>
          <a:p>
            <a:pPr lvl="1"/>
            <a:r>
              <a:rPr lang="en-US" sz="2800" dirty="0">
                <a:latin typeface="Montserrat" pitchFamily="2" charset="77"/>
              </a:rPr>
              <a:t>It is about eliminating known defects (example: 24x7 bathroom fan)</a:t>
            </a:r>
          </a:p>
          <a:p>
            <a:r>
              <a:rPr lang="en-US" sz="3200" dirty="0">
                <a:latin typeface="Montserrat" pitchFamily="2" charset="77"/>
              </a:rPr>
              <a:t>Performance is an element of Quality</a:t>
            </a:r>
          </a:p>
          <a:p>
            <a:pPr lvl="1"/>
            <a:r>
              <a:rPr lang="en-US" sz="2800" dirty="0">
                <a:latin typeface="Montserrat" pitchFamily="2" charset="77"/>
              </a:rPr>
              <a:t>Owners choose perceived quality</a:t>
            </a:r>
            <a:br>
              <a:rPr lang="en-US" sz="2800" dirty="0">
                <a:latin typeface="Montserrat" pitchFamily="2" charset="77"/>
              </a:rPr>
            </a:br>
            <a:r>
              <a:rPr lang="en-US" sz="2800" dirty="0">
                <a:latin typeface="Montserrat" pitchFamily="2" charset="77"/>
              </a:rPr>
              <a:t>(appliances, cabinets, countertops, fabrics, finishes, etc.)</a:t>
            </a:r>
          </a:p>
          <a:p>
            <a:pPr lvl="1"/>
            <a:r>
              <a:rPr lang="en-US" sz="2800" dirty="0">
                <a:latin typeface="Montserrat" pitchFamily="2" charset="77"/>
              </a:rPr>
              <a:t>Yet often allow construction based the minimum legal requirements</a:t>
            </a:r>
          </a:p>
          <a:p>
            <a:r>
              <a:rPr lang="en-US" sz="3200" dirty="0">
                <a:latin typeface="Montserrat" pitchFamily="2" charset="77"/>
              </a:rPr>
              <a:t>Future Proof your home/building (code cycles)</a:t>
            </a:r>
          </a:p>
        </p:txBody>
      </p:sp>
      <p:pic>
        <p:nvPicPr>
          <p:cNvPr id="4" name="Picture 3" descr="PHCA_Logo_color.png">
            <a:extLst>
              <a:ext uri="{FF2B5EF4-FFF2-40B4-BE49-F238E27FC236}">
                <a16:creationId xmlns:a16="http://schemas.microsoft.com/office/drawing/2014/main" id="{7A168CEC-03B5-CA4F-BDBA-1A6111F1C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9784" y="332499"/>
            <a:ext cx="836606" cy="999280"/>
          </a:xfrm>
          <a:prstGeom prst="rect">
            <a:avLst/>
          </a:prstGeom>
        </p:spPr>
      </p:pic>
    </p:spTree>
    <p:extLst>
      <p:ext uri="{BB962C8B-B14F-4D97-AF65-F5344CB8AC3E}">
        <p14:creationId xmlns:p14="http://schemas.microsoft.com/office/powerpoint/2010/main" val="39037062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2.2|0.8|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C64EE5F8D7BD4EB6250893D0A69685" ma:contentTypeVersion="17" ma:contentTypeDescription="Create a new document." ma:contentTypeScope="" ma:versionID="f2a40c8f2da4d9cb3eca21d660a846eb">
  <xsd:schema xmlns:xsd="http://www.w3.org/2001/XMLSchema" xmlns:xs="http://www.w3.org/2001/XMLSchema" xmlns:p="http://schemas.microsoft.com/office/2006/metadata/properties" xmlns:ns2="d7fd6bec-b76d-4c13-a52c-e745b280b385" xmlns:ns3="e1a39ac2-2b2f-4a82-a6f3-15a428bbe6f4" targetNamespace="http://schemas.microsoft.com/office/2006/metadata/properties" ma:root="true" ma:fieldsID="97dddee977e382227ad3ccb67d31546f" ns2:_="" ns3:_="">
    <xsd:import namespace="d7fd6bec-b76d-4c13-a52c-e745b280b385"/>
    <xsd:import namespace="e1a39ac2-2b2f-4a82-a6f3-15a428bbe6f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_x006b_yd9"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d6bec-b76d-4c13-a52c-e745b280b3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x006b_yd9" ma:index="19" nillable="true" ma:displayName="Person or Group" ma:list="UserInfo" ma:internalName="_x006b_yd9">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9d13fc-c809-493d-abca-e31c9aa207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a39ac2-2b2f-4a82-a6f3-15a428bbe6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04671d-b256-4193-9578-874851d2aa88}" ma:internalName="TaxCatchAll" ma:showField="CatchAllData" ma:web="e1a39ac2-2b2f-4a82-a6f3-15a428bbe6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fd6bec-b76d-4c13-a52c-e745b280b385">
      <Terms xmlns="http://schemas.microsoft.com/office/infopath/2007/PartnerControls"/>
    </lcf76f155ced4ddcb4097134ff3c332f>
    <TaxCatchAll xmlns="e1a39ac2-2b2f-4a82-a6f3-15a428bbe6f4" xsi:nil="true"/>
    <_x006b_yd9 xmlns="d7fd6bec-b76d-4c13-a52c-e745b280b385">
      <UserInfo>
        <DisplayName/>
        <AccountId xsi:nil="true"/>
        <AccountType/>
      </UserInfo>
    </_x006b_yd9>
  </documentManagement>
</p:properties>
</file>

<file path=customXml/itemProps1.xml><?xml version="1.0" encoding="utf-8"?>
<ds:datastoreItem xmlns:ds="http://schemas.openxmlformats.org/officeDocument/2006/customXml" ds:itemID="{FA991100-0E23-4744-A2C3-CCB49BB77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d6bec-b76d-4c13-a52c-e745b280b385"/>
    <ds:schemaRef ds:uri="e1a39ac2-2b2f-4a82-a6f3-15a428bbe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7A5210-6160-47C6-91C3-8750E8B17363}">
  <ds:schemaRefs>
    <ds:schemaRef ds:uri="http://schemas.microsoft.com/sharepoint/v3/contenttype/forms"/>
  </ds:schemaRefs>
</ds:datastoreItem>
</file>

<file path=customXml/itemProps3.xml><?xml version="1.0" encoding="utf-8"?>
<ds:datastoreItem xmlns:ds="http://schemas.openxmlformats.org/officeDocument/2006/customXml" ds:itemID="{C3194624-C4F1-4D44-A94E-BFE4A1E37816}"/>
</file>

<file path=docProps/app.xml><?xml version="1.0" encoding="utf-8"?>
<Properties xmlns="http://schemas.openxmlformats.org/officeDocument/2006/extended-properties" xmlns:vt="http://schemas.openxmlformats.org/officeDocument/2006/docPropsVTypes">
  <TotalTime>96461</TotalTime>
  <Words>6841</Words>
  <Application>Microsoft Office PowerPoint</Application>
  <PresentationFormat>Widescreen</PresentationFormat>
  <Paragraphs>899</Paragraphs>
  <Slides>115</Slides>
  <Notes>87</Notes>
  <HiddenSlides>3</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1_Ion Boardroom</vt:lpstr>
      <vt:lpstr>We will be starting soon!</vt:lpstr>
      <vt:lpstr>How to Market Yourself as a High-Performance Professional</vt:lpstr>
      <vt:lpstr>Zoom Orientation</vt:lpstr>
      <vt:lpstr>3C-REN  Staff Online</vt:lpstr>
      <vt:lpstr>3C-REN: Tri-County  Regional Energy Network</vt:lpstr>
      <vt:lpstr>PowerPoint Presentation</vt:lpstr>
      <vt:lpstr>3C-REN Programs</vt:lpstr>
      <vt:lpstr>Thank you for the Opportunity</vt:lpstr>
      <vt:lpstr>Passive House California</vt:lpstr>
      <vt:lpstr>Welcome to the Workshop</vt:lpstr>
      <vt:lpstr>Welcome Again...</vt:lpstr>
      <vt:lpstr>Today’s Workshop</vt:lpstr>
      <vt:lpstr>Evidence Based Reality</vt:lpstr>
      <vt:lpstr>PowerPoint Presentation</vt:lpstr>
      <vt:lpstr>PowerPoint Presentation</vt:lpstr>
      <vt:lpstr>PowerPoint Presentation</vt:lpstr>
      <vt:lpstr>Where Do You Fit on the Continuum</vt:lpstr>
      <vt:lpstr>Marketing yourself as a High-Performance Professional</vt:lpstr>
      <vt:lpstr>Your Personal Objective for Today</vt:lpstr>
      <vt:lpstr>Marketing yourself as a High-Performance Professional</vt:lpstr>
      <vt:lpstr>High-Performance</vt:lpstr>
      <vt:lpstr>PowerPoint Presentation</vt:lpstr>
      <vt:lpstr>PowerPoint Presentation</vt:lpstr>
      <vt:lpstr>Efficiency is the first renewable</vt:lpstr>
      <vt:lpstr>Efficiency is the first renewable</vt:lpstr>
      <vt:lpstr>90% versus 80% efficiency</vt:lpstr>
      <vt:lpstr>PowerPoint Presentation</vt:lpstr>
      <vt:lpstr>PowerPoint Presentation</vt:lpstr>
      <vt:lpstr>PowerPoint Presentation</vt:lpstr>
      <vt:lpstr>PowerPoint Presentation</vt:lpstr>
      <vt:lpstr>Marketing yourself as a High-Performance Professional</vt:lpstr>
      <vt:lpstr>Sales for High-Performance Professionals</vt:lpstr>
      <vt:lpstr>Consultative Selling Process</vt:lpstr>
      <vt:lpstr>Client Decision Making Process</vt:lpstr>
      <vt:lpstr>Measure of Success “Total Bases” </vt:lpstr>
      <vt:lpstr>Marketing yourself as a High-Performance Professional</vt:lpstr>
      <vt:lpstr>Business Management Process </vt:lpstr>
      <vt:lpstr>The Right Customers</vt:lpstr>
      <vt:lpstr>The Right Project Mix</vt:lpstr>
      <vt:lpstr>Looking Out – Looking In – Looking Forward</vt:lpstr>
      <vt:lpstr>Possible Tools for Implementation</vt:lpstr>
      <vt:lpstr>PowerPoint Presentation</vt:lpstr>
      <vt:lpstr>PowerPoint Presentation</vt:lpstr>
      <vt:lpstr>Measure of Success “Total Bases” </vt:lpstr>
      <vt:lpstr>Segmentation/Targeting/Positioning</vt:lpstr>
      <vt:lpstr>Segmentation</vt:lpstr>
      <vt:lpstr>Targeting</vt:lpstr>
      <vt:lpstr>PowerPoint Presentation</vt:lpstr>
      <vt:lpstr>Marketing yourself as a High-Performance Professional</vt:lpstr>
      <vt:lpstr>Measure of Success “Total Bases” </vt:lpstr>
      <vt:lpstr>The Most Important Question</vt:lpstr>
      <vt:lpstr>The Answer</vt:lpstr>
      <vt:lpstr>PowerPoint Presentation</vt:lpstr>
      <vt:lpstr>Building Blocks of Credibility</vt:lpstr>
      <vt:lpstr>Credibility &amp; Influence are a product of Expertise and Perceived Intent </vt:lpstr>
      <vt:lpstr>Gaining Influence</vt:lpstr>
      <vt:lpstr>Needs/Wants, Priorities, Preferences, Wants</vt:lpstr>
      <vt:lpstr>Client Decision Making Process</vt:lpstr>
      <vt:lpstr>Business Category of Needs</vt:lpstr>
      <vt:lpstr>Categories of Need for Home Improvement Products (Windows)</vt:lpstr>
      <vt:lpstr>PowerPoint Presentation</vt:lpstr>
      <vt:lpstr>PowerPoint Presentation</vt:lpstr>
      <vt:lpstr>Persuasive Communication Process</vt:lpstr>
      <vt:lpstr>OPEN</vt:lpstr>
      <vt:lpstr>Using OPEN</vt:lpstr>
      <vt:lpstr>Welcome Again...</vt:lpstr>
      <vt:lpstr>Possible Tool for Implementation</vt:lpstr>
      <vt:lpstr>Persuasive Communication Process</vt:lpstr>
      <vt:lpstr>Strategic Questioning Concepts</vt:lpstr>
      <vt:lpstr>The Client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 Cause – Impact</vt:lpstr>
      <vt:lpstr>Persuasive Communication Process</vt:lpstr>
      <vt:lpstr>Measure of Success “Total Bases” </vt:lpstr>
      <vt:lpstr>Definitions:</vt:lpstr>
      <vt:lpstr>How Cool is That!</vt:lpstr>
      <vt:lpstr>Feature – Function - Benefit</vt:lpstr>
      <vt:lpstr>Need – Benefit - Feature</vt:lpstr>
      <vt:lpstr>3 Reasons for Need – Benefit – Feature</vt:lpstr>
      <vt:lpstr>Linking N-F-F-B</vt:lpstr>
      <vt:lpstr>Presentation Builder: Example</vt:lpstr>
      <vt:lpstr>Presentation Builder: Example</vt:lpstr>
      <vt:lpstr>Need first…</vt:lpstr>
      <vt:lpstr>Differentiating Feature first</vt:lpstr>
      <vt:lpstr>Presentation Builder</vt:lpstr>
      <vt:lpstr>Value Propositions</vt:lpstr>
      <vt:lpstr>PowerPoint Presentation</vt:lpstr>
      <vt:lpstr>PowerPoint Presentation</vt:lpstr>
      <vt:lpstr>Tips for Marketing Messages</vt:lpstr>
      <vt:lpstr>Tips for Marketing Behaviors (the next opportunity)</vt:lpstr>
      <vt:lpstr>Useful Phrases</vt:lpstr>
      <vt:lpstr>Marketing yourself as a High-Performance Professional</vt:lpstr>
      <vt:lpstr>PowerPoint Presentation</vt:lpstr>
      <vt:lpstr>Passive House</vt:lpstr>
      <vt:lpstr>Passive House Multifamily</vt:lpstr>
      <vt:lpstr>Passive House City Block</vt:lpstr>
      <vt:lpstr>PowerPoint Presentation</vt:lpstr>
      <vt:lpstr>Building Blocks to Achieve High Performance</vt:lpstr>
      <vt:lpstr>PowerPoint Presentation</vt:lpstr>
      <vt:lpstr>PowerPoint Presentation</vt:lpstr>
      <vt:lpstr>Marketing yourself as a High-Performance Professional</vt:lpstr>
      <vt:lpstr>You are a part of that UNPRECEDENTED ACTION</vt:lpstr>
      <vt:lpstr>PowerPoint Presentation</vt:lpstr>
      <vt:lpstr>PowerPoint Presentation</vt:lpstr>
      <vt:lpstr>And if you are interested: November 8, Noon to 1:30 “High-Performance as the Baseline”</vt:lpstr>
      <vt:lpstr>Closing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Gentry</dc:creator>
  <cp:lastModifiedBy>Jay Gentry</cp:lastModifiedBy>
  <cp:revision>251</cp:revision>
  <cp:lastPrinted>2022-08-16T16:41:49Z</cp:lastPrinted>
  <dcterms:created xsi:type="dcterms:W3CDTF">2021-06-20T23:52:19Z</dcterms:created>
  <dcterms:modified xsi:type="dcterms:W3CDTF">2022-08-16T20:09:36Z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0x010100B5C64EE5F8D7BD4EB6250893D0A69685</vt:lpwstr>
  </property>
</Properties>
</file>